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75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>
      <p:cViewPr varScale="1">
        <p:scale>
          <a:sx n="124" d="100"/>
          <a:sy n="124" d="100"/>
        </p:scale>
        <p:origin x="5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A3E1B-7002-A10A-9271-8714E97AE8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CC82D7-8815-C566-DA5D-7845E9746A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BE6B00-0FBD-08EC-BF6A-9109619B4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29D1A-4ED4-2C40-8F17-2BC2A4A4AE56}" type="datetimeFigureOut">
              <a:rPr lang="en-US" smtClean="0"/>
              <a:t>6/21/23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AB62FF-2733-CAC0-E22E-817E57528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859A70-D5EF-4F2E-D5F8-DDEB01334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10805-D3ED-8B4B-8D13-26F7A9191F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652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41E7BB-52E4-EF66-9999-AAC321069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CE1308-8011-A072-BCA6-E415BD1ED1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B3A089-97C3-A021-EDF9-E8FB93915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29D1A-4ED4-2C40-8F17-2BC2A4A4AE56}" type="datetimeFigureOut">
              <a:rPr lang="en-US" smtClean="0"/>
              <a:t>6/21/23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808D02-0AB2-E88B-B20E-F57551276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8608EE-14DA-5873-0C4D-FE9C0F5FE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10805-D3ED-8B4B-8D13-26F7A9191F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126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87F574-B65A-8638-83EC-C9A3999EAE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5F770C-750D-F9BE-15F7-607B60F0C9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C84608-80E2-B43A-BD74-2E7A50128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29D1A-4ED4-2C40-8F17-2BC2A4A4AE56}" type="datetimeFigureOut">
              <a:rPr lang="en-US" smtClean="0"/>
              <a:t>6/21/23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9A5DA0-C7B8-5DBE-F0E1-F6ECDA0CD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6C1B3-8D32-B1B4-8B07-03987B1E4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10805-D3ED-8B4B-8D13-26F7A9191F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077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7FF50-F39A-F83D-FB20-7DB902BCB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02DD01-9537-6920-330D-8EC23A4385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65EECD-8BA9-3763-4CC7-EA298F3C3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29D1A-4ED4-2C40-8F17-2BC2A4A4AE56}" type="datetimeFigureOut">
              <a:rPr lang="en-US" smtClean="0"/>
              <a:t>6/21/23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C4BCD4-7226-7381-EAB5-3C391086F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BBC0DA-10B2-3029-C097-14ED945F2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10805-D3ED-8B4B-8D13-26F7A9191F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599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607FE3-6262-7FCE-5AD5-9E884CFAD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78FC8F-E91F-8012-33BC-48C9E8ED7D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676897-051E-F8C3-6CB2-876708540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29D1A-4ED4-2C40-8F17-2BC2A4A4AE56}" type="datetimeFigureOut">
              <a:rPr lang="en-US" smtClean="0"/>
              <a:t>6/21/23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697B13-AC04-0CB0-D9A0-C2BD2AB19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0C2837-4FC0-0A64-3DCD-BF6033022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10805-D3ED-8B4B-8D13-26F7A9191F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379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FEEB2-6B7C-D488-E7EE-F81206FE7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EA4F54-B5BD-E14B-F85F-A74AC5ABF3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37CC4E-E7F1-32E5-0579-316F501C1A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B21ED1-72E8-14A0-F06B-92DE53296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29D1A-4ED4-2C40-8F17-2BC2A4A4AE56}" type="datetimeFigureOut">
              <a:rPr lang="en-US" smtClean="0"/>
              <a:t>6/21/23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ED4F3E-B7BC-9449-7653-3A19163D6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1F4D15-8AD3-4F85-BEBF-FAB686A80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10805-D3ED-8B4B-8D13-26F7A9191F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8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E1429-6EA9-B4C9-3A71-A7B0E8C2E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2B0138-6435-BBB0-AF4E-5465875BC9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E5B791-8D6E-DE67-8CCF-2993C83574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ECFC7A-2A98-977E-D9B9-0CDED7F00B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C77F91-D647-26F1-672B-001D6BBFD1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0C57213-8EBA-1C3C-017D-A6C3A6F8C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29D1A-4ED4-2C40-8F17-2BC2A4A4AE56}" type="datetimeFigureOut">
              <a:rPr lang="en-US" smtClean="0"/>
              <a:t>6/21/23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6525CD-FA08-3D55-18E9-810D3CD52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E465F9-03AE-ACB7-845C-8CD6A392A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10805-D3ED-8B4B-8D13-26F7A9191F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614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ACA89-9454-08D7-1AFD-C5F1737E0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8BC853-F44C-3A2B-DE70-8837F9C6C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29D1A-4ED4-2C40-8F17-2BC2A4A4AE56}" type="datetimeFigureOut">
              <a:rPr lang="en-US" smtClean="0"/>
              <a:t>6/21/23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15B150-5567-CFA8-CF6F-B4DA09B1B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41A651-99DA-5DED-8343-5B57DF00C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10805-D3ED-8B4B-8D13-26F7A9191F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327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36852D-8A28-4DAA-4634-5D1511C33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29D1A-4ED4-2C40-8F17-2BC2A4A4AE56}" type="datetimeFigureOut">
              <a:rPr lang="en-US" smtClean="0"/>
              <a:t>6/21/23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E2136E-6C50-9A90-E173-ABE086EEA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C4CC1F-C234-F54F-8AAD-C461F00EF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10805-D3ED-8B4B-8D13-26F7A9191F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019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D32B9-5B2D-8BDD-D129-619C93107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2F4774-6B26-9BBA-764D-4B32D9CEB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C3BC5A-82C0-6173-8B83-C02439160F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DD768D-2939-D593-C1E7-43BEF0A37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29D1A-4ED4-2C40-8F17-2BC2A4A4AE56}" type="datetimeFigureOut">
              <a:rPr lang="en-US" smtClean="0"/>
              <a:t>6/21/23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099915-F104-9F65-B198-4D2F14A69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8B5EA0-BCB3-51F8-DC0E-6C0317775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10805-D3ED-8B4B-8D13-26F7A9191F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925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1C059-508D-774C-7295-53B75ABC0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96AD2F-2F1B-EF6C-5B59-0082D9D3C4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9DFC1E-6823-B6B0-BACA-ED52EF1DB2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5D4A74-C3F0-6707-E8FF-EE7DA698B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29D1A-4ED4-2C40-8F17-2BC2A4A4AE56}" type="datetimeFigureOut">
              <a:rPr lang="en-US" smtClean="0"/>
              <a:t>6/21/23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08A63E-1A79-3BC1-EB47-271DE2D33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0DA638-9B44-F06A-F331-94F0139BB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10805-D3ED-8B4B-8D13-26F7A9191F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386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B19491-7FD3-7386-51BD-5015C01C0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DD1E0C-406E-6324-D6F1-7A2EA5E7C9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468BB0-155B-7C83-028A-C79C5F0C7E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A29D1A-4ED4-2C40-8F17-2BC2A4A4AE56}" type="datetimeFigureOut">
              <a:rPr lang="en-US" smtClean="0"/>
              <a:t>6/21/23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FE8DB1-2E59-3D9D-A94E-D6B6310B61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CE781-B0B1-9A30-771B-EAB599773E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A10805-D3ED-8B4B-8D13-26F7A9191F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476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B3A05-A244-9E4F-826E-88D332CC6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6136"/>
            <a:ext cx="12191999" cy="1325563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Revenue Replacement Compliance: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Exempt from Some UG Provisions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5E442F-CE99-F84C-BF40-6140407DAE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9B83FC4C-6D08-CF4F-928A-0819A5C1AD7A}"/>
              </a:ext>
            </a:extLst>
          </p:cNvPr>
          <p:cNvGraphicFramePr>
            <a:graphicFrameLocks/>
          </p:cNvGraphicFramePr>
          <p:nvPr/>
        </p:nvGraphicFramePr>
        <p:xfrm>
          <a:off x="0" y="1341699"/>
          <a:ext cx="12192000" cy="4981188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46130885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43555544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496405590"/>
                    </a:ext>
                  </a:extLst>
                </a:gridCol>
              </a:tblGrid>
              <a:tr h="37870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Award Terms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Prohibited Expenditures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Uniform Guidance (UG)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2893364"/>
                  </a:ext>
                </a:extLst>
              </a:tr>
              <a:tr h="4339361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en-US" sz="1600" dirty="0"/>
                        <a:t>All funds obligated by December 31, 2024 &amp; fully expended by December 31, 2026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en-US" sz="1600" dirty="0"/>
                        <a:t>Reporting requirements</a:t>
                      </a:r>
                    </a:p>
                    <a:p>
                      <a:pPr lvl="1">
                        <a:spcBef>
                          <a:spcPts val="600"/>
                        </a:spcBef>
                      </a:pPr>
                      <a:r>
                        <a:rPr lang="en-US" sz="1600" dirty="0"/>
                        <a:t>Project &amp; Expenditure reports (quarterly or yearly, depending on size) – </a:t>
                      </a:r>
                      <a:r>
                        <a:rPr lang="en-US" sz="1600" strike="sngStrike" dirty="0"/>
                        <a:t>Document data elements for certain ECs</a:t>
                      </a:r>
                    </a:p>
                    <a:p>
                      <a:pPr lvl="1">
                        <a:spcBef>
                          <a:spcPts val="600"/>
                        </a:spcBef>
                      </a:pPr>
                      <a:r>
                        <a:rPr lang="en-US" sz="1600" dirty="0"/>
                        <a:t>Performance Plan reports (for largest units only)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en-US" sz="1600" dirty="0"/>
                        <a:t>Civil rights compliance / nondiscrimination policy 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en-US" sz="1600" dirty="0"/>
                        <a:t>Compliance with </a:t>
                      </a:r>
                      <a:r>
                        <a:rPr lang="en-US" sz="1600" strike="sngStrike" dirty="0"/>
                        <a:t>all applicable </a:t>
                      </a:r>
                      <a:r>
                        <a:rPr lang="en-US" sz="1600" strike="noStrike" dirty="0"/>
                        <a:t> </a:t>
                      </a:r>
                      <a:r>
                        <a:rPr lang="en-US" sz="1600" strike="noStrike" dirty="0">
                          <a:solidFill>
                            <a:srgbClr val="FF0000"/>
                          </a:solidFill>
                        </a:rPr>
                        <a:t>some</a:t>
                      </a:r>
                      <a:r>
                        <a:rPr lang="en-US" sz="1600" strike="noStrike" dirty="0"/>
                        <a:t> U</a:t>
                      </a:r>
                      <a:r>
                        <a:rPr lang="en-US" sz="1600" dirty="0"/>
                        <a:t>niform Guidance provisions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en-US" sz="1600" dirty="0"/>
                        <a:t>Records retention policy with retention for at least 5 years after award term ends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en-US" sz="1600" dirty="0"/>
                        <a:t>Special audit requirements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en-US" sz="1600"/>
                        <a:t>Other federal laws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en-US" sz="1800" dirty="0"/>
                        <a:t>NO: Pension fund contributions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en-US" sz="1800" dirty="0"/>
                        <a:t>NO: Borrowing money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en-US" sz="1800" dirty="0"/>
                        <a:t>NO: Financial reserves / rainy day fund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en-US" sz="1800" dirty="0"/>
                        <a:t>NO: Settlement/judgement/consent decree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en-US" sz="1800" dirty="0"/>
                        <a:t>NO: Undermines or discourages compliance with CDC guidelines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en-US" sz="1800" dirty="0"/>
                        <a:t>NO: Violates conflict of interest provisions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en-US" sz="1800" dirty="0"/>
                        <a:t>NO: Violates state law or other federal laws and regulations, including applicable Uniform Guidance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6675" lvl="1" indent="0">
                        <a:spcBef>
                          <a:spcPts val="600"/>
                        </a:spcBef>
                        <a:buFont typeface="Arial" panose="020B0604020202020204" pitchFamily="34" charset="0"/>
                        <a:buNone/>
                        <a:tabLst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General Financial Management</a:t>
                      </a:r>
                    </a:p>
                    <a:p>
                      <a:pPr marL="66675" lvl="1" indent="0">
                        <a:spcBef>
                          <a:spcPts val="0"/>
                        </a:spcBef>
                        <a:buFont typeface="Arial" panose="020B0604020202020204" pitchFamily="34" charset="0"/>
                        <a:buNone/>
                        <a:tabLst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Internal Controls </a:t>
                      </a:r>
                    </a:p>
                    <a:p>
                      <a:pPr marL="66675" lvl="1" indent="0">
                        <a:spcBef>
                          <a:spcPts val="0"/>
                        </a:spcBef>
                        <a:buFont typeface="Arial" panose="020B0604020202020204" pitchFamily="34" charset="0"/>
                        <a:buNone/>
                        <a:tabLst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Eligible Projects Determination &amp; Documentation Policy</a:t>
                      </a:r>
                    </a:p>
                    <a:p>
                      <a:pPr marL="66675" lvl="1" indent="0">
                        <a:spcBef>
                          <a:spcPts val="0"/>
                        </a:spcBef>
                        <a:buFont typeface="Arial" panose="020B0604020202020204" pitchFamily="34" charset="0"/>
                        <a:buNone/>
                        <a:tabLst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Cost Principles/Allowable Costs Policy  </a:t>
                      </a:r>
                      <a:r>
                        <a:rPr lang="en-US" sz="1800" b="0" dirty="0">
                          <a:solidFill>
                            <a:srgbClr val="FF0000"/>
                          </a:solidFill>
                        </a:rPr>
                        <a:t>(limited review)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  <a:p>
                      <a:pPr marL="66675" lvl="1" indent="0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None/>
                        <a:tabLst/>
                      </a:pP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  <a:p>
                      <a:pPr marL="66675" lvl="1" indent="0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None/>
                        <a:tabLst/>
                      </a:pPr>
                      <a:endParaRPr lang="en-US" sz="900" b="0" dirty="0">
                        <a:solidFill>
                          <a:schemeClr val="tx1"/>
                        </a:solidFill>
                      </a:endParaRPr>
                    </a:p>
                    <a:p>
                      <a:pPr marL="66675" lvl="1" indent="0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None/>
                        <a:tabLst/>
                      </a:pPr>
                      <a:endParaRPr lang="en-US" sz="1000" b="0" dirty="0">
                        <a:solidFill>
                          <a:schemeClr val="tx1"/>
                        </a:solidFill>
                      </a:endParaRPr>
                    </a:p>
                    <a:p>
                      <a:pPr marL="66675" lvl="1" indent="0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None/>
                        <a:tabLst/>
                      </a:pPr>
                      <a:r>
                        <a:rPr lang="en-US" sz="1800" b="0" strike="sngStrike" dirty="0">
                          <a:solidFill>
                            <a:schemeClr val="tx1"/>
                          </a:solidFill>
                        </a:rPr>
                        <a:t>Procurement, Suspension, &amp; Debarment Policy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 </a:t>
                      </a:r>
                    </a:p>
                    <a:p>
                      <a:pPr marL="66675" lvl="1" indent="0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None/>
                        <a:tabLst/>
                      </a:pPr>
                      <a:r>
                        <a:rPr lang="en-US" sz="1800" b="0" strike="sngStrike" dirty="0">
                          <a:solidFill>
                            <a:schemeClr val="tx1"/>
                          </a:solidFill>
                        </a:rPr>
                        <a:t>Subaward Policy </a:t>
                      </a:r>
                    </a:p>
                    <a:p>
                      <a:pPr marL="66675" lvl="1" indent="0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None/>
                        <a:tabLst/>
                      </a:pPr>
                      <a:r>
                        <a:rPr lang="en-US" sz="1800" b="0" strike="sngStrike" dirty="0">
                          <a:solidFill>
                            <a:schemeClr val="tx1"/>
                          </a:solidFill>
                        </a:rPr>
                        <a:t>Program Income Policy </a:t>
                      </a:r>
                    </a:p>
                    <a:p>
                      <a:pPr marL="66675" lvl="1" indent="0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None/>
                        <a:tabLst/>
                      </a:pPr>
                      <a:r>
                        <a:rPr lang="en-US" sz="1800" b="0" strike="sngStrike" dirty="0">
                          <a:solidFill>
                            <a:schemeClr val="tx1"/>
                          </a:solidFill>
                        </a:rPr>
                        <a:t>Property Management Policy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 </a:t>
                      </a:r>
                    </a:p>
                    <a:p>
                      <a:pPr marL="66675" lvl="1" indent="0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None/>
                        <a:tabLst/>
                      </a:pPr>
                      <a:endParaRPr lang="en-US" sz="1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64987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34142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193</Words>
  <Application>Microsoft Macintosh PowerPoint</Application>
  <PresentationFormat>Widescreen</PresentationFormat>
  <Paragraphs>31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Revenue Replacement Compliance:  Exempt from Some UG Provisions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Revenue Replacement Compliance:  Exempt from Some UG Provisions</dc:title>
  <dc:creator>Millonzi, Kara Anne</dc:creator>
  <cp:lastModifiedBy>Millonzi, Kara Anne</cp:lastModifiedBy>
  <cp:revision>1</cp:revision>
  <dcterms:created xsi:type="dcterms:W3CDTF">2023-06-21T16:16:40Z</dcterms:created>
  <dcterms:modified xsi:type="dcterms:W3CDTF">2023-06-21T16:16:57Z</dcterms:modified>
</cp:coreProperties>
</file>