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4"/>
  </p:notesMasterIdLst>
  <p:sldIdLst>
    <p:sldId id="256" r:id="rId5"/>
    <p:sldId id="476" r:id="rId6"/>
    <p:sldId id="3400" r:id="rId7"/>
    <p:sldId id="3399" r:id="rId8"/>
    <p:sldId id="261" r:id="rId9"/>
    <p:sldId id="634" r:id="rId10"/>
    <p:sldId id="705" r:id="rId11"/>
    <p:sldId id="659" r:id="rId12"/>
    <p:sldId id="3363" r:id="rId13"/>
    <p:sldId id="758" r:id="rId14"/>
    <p:sldId id="3393" r:id="rId15"/>
    <p:sldId id="3358" r:id="rId16"/>
    <p:sldId id="688" r:id="rId17"/>
    <p:sldId id="3401" r:id="rId18"/>
    <p:sldId id="3395" r:id="rId19"/>
    <p:sldId id="3396" r:id="rId20"/>
    <p:sldId id="3397" r:id="rId21"/>
    <p:sldId id="3402" r:id="rId22"/>
    <p:sldId id="3403" r:id="rId23"/>
    <p:sldId id="3366" r:id="rId24"/>
    <p:sldId id="3368" r:id="rId25"/>
    <p:sldId id="641" r:id="rId26"/>
    <p:sldId id="692" r:id="rId27"/>
    <p:sldId id="553" r:id="rId28"/>
    <p:sldId id="551" r:id="rId29"/>
    <p:sldId id="555" r:id="rId30"/>
    <p:sldId id="556" r:id="rId31"/>
    <p:sldId id="3370" r:id="rId32"/>
    <p:sldId id="3362" r:id="rId33"/>
    <p:sldId id="3365" r:id="rId34"/>
    <p:sldId id="3398" r:id="rId35"/>
    <p:sldId id="3388" r:id="rId36"/>
    <p:sldId id="618" r:id="rId37"/>
    <p:sldId id="604" r:id="rId38"/>
    <p:sldId id="3360" r:id="rId39"/>
    <p:sldId id="3361" r:id="rId40"/>
    <p:sldId id="689" r:id="rId41"/>
    <p:sldId id="735" r:id="rId42"/>
    <p:sldId id="729" r:id="rId43"/>
    <p:sldId id="733" r:id="rId44"/>
    <p:sldId id="3387" r:id="rId45"/>
    <p:sldId id="672" r:id="rId46"/>
    <p:sldId id="673" r:id="rId47"/>
    <p:sldId id="675" r:id="rId48"/>
    <p:sldId id="674" r:id="rId49"/>
    <p:sldId id="676" r:id="rId50"/>
    <p:sldId id="677" r:id="rId51"/>
    <p:sldId id="679" r:id="rId52"/>
    <p:sldId id="68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922FE-901A-7649-AD50-B3967937255B}" v="206" dt="2023-01-10T14:21:10.3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144"/>
    <p:restoredTop sz="91434"/>
  </p:normalViewPr>
  <p:slideViewPr>
    <p:cSldViewPr snapToGrid="0">
      <p:cViewPr varScale="1">
        <p:scale>
          <a:sx n="108" d="100"/>
          <a:sy n="108" d="100"/>
        </p:scale>
        <p:origin x="208" y="70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onzi, Kara Anne" userId="8263233e-4a9e-4fb1-99a6-35244b6ab890" providerId="ADAL" clId="{579922FE-901A-7649-AD50-B3967937255B}"/>
    <pc:docChg chg="undo custSel addSld delSld modSld sldOrd">
      <pc:chgData name="Millonzi, Kara Anne" userId="8263233e-4a9e-4fb1-99a6-35244b6ab890" providerId="ADAL" clId="{579922FE-901A-7649-AD50-B3967937255B}" dt="2023-01-10T14:21:10.371" v="5247" actId="255"/>
      <pc:docMkLst>
        <pc:docMk/>
      </pc:docMkLst>
      <pc:sldChg chg="del">
        <pc:chgData name="Millonzi, Kara Anne" userId="8263233e-4a9e-4fb1-99a6-35244b6ab890" providerId="ADAL" clId="{579922FE-901A-7649-AD50-B3967937255B}" dt="2023-01-09T12:51:59.234" v="223" actId="2696"/>
        <pc:sldMkLst>
          <pc:docMk/>
          <pc:sldMk cId="1381922214" sldId="261"/>
        </pc:sldMkLst>
      </pc:sldChg>
      <pc:sldChg chg="addSp modSp add mod">
        <pc:chgData name="Millonzi, Kara Anne" userId="8263233e-4a9e-4fb1-99a6-35244b6ab890" providerId="ADAL" clId="{579922FE-901A-7649-AD50-B3967937255B}" dt="2023-01-09T12:56:44.718" v="299" actId="14100"/>
        <pc:sldMkLst>
          <pc:docMk/>
          <pc:sldMk cId="3944962241" sldId="261"/>
        </pc:sldMkLst>
        <pc:spChg chg="mod">
          <ac:chgData name="Millonzi, Kara Anne" userId="8263233e-4a9e-4fb1-99a6-35244b6ab890" providerId="ADAL" clId="{579922FE-901A-7649-AD50-B3967937255B}" dt="2023-01-09T12:56:44.718" v="299" actId="14100"/>
          <ac:spMkLst>
            <pc:docMk/>
            <pc:sldMk cId="3944962241" sldId="261"/>
            <ac:spMk id="3" creationId="{3CA3024F-64BD-614E-BB27-131AF766B1DC}"/>
          </ac:spMkLst>
        </pc:spChg>
        <pc:spChg chg="add mod">
          <ac:chgData name="Millonzi, Kara Anne" userId="8263233e-4a9e-4fb1-99a6-35244b6ab890" providerId="ADAL" clId="{579922FE-901A-7649-AD50-B3967937255B}" dt="2023-01-09T12:56:26.874" v="296" actId="14861"/>
          <ac:spMkLst>
            <pc:docMk/>
            <pc:sldMk cId="3944962241" sldId="261"/>
            <ac:spMk id="4" creationId="{E0BCA952-E0D4-9141-8AF4-A04D155E4B44}"/>
          </ac:spMkLst>
        </pc:spChg>
        <pc:spChg chg="mod">
          <ac:chgData name="Millonzi, Kara Anne" userId="8263233e-4a9e-4fb1-99a6-35244b6ab890" providerId="ADAL" clId="{579922FE-901A-7649-AD50-B3967937255B}" dt="2023-01-09T12:53:21.908" v="236" actId="1076"/>
          <ac:spMkLst>
            <pc:docMk/>
            <pc:sldMk cId="3944962241" sldId="261"/>
            <ac:spMk id="60" creationId="{5E9DD256-6F57-134E-8D57-00E962805042}"/>
          </ac:spMkLst>
        </pc:spChg>
        <pc:spChg chg="mod">
          <ac:chgData name="Millonzi, Kara Anne" userId="8263233e-4a9e-4fb1-99a6-35244b6ab890" providerId="ADAL" clId="{579922FE-901A-7649-AD50-B3967937255B}" dt="2023-01-09T12:52:54.816" v="229" actId="1076"/>
          <ac:spMkLst>
            <pc:docMk/>
            <pc:sldMk cId="3944962241" sldId="261"/>
            <ac:spMk id="63" creationId="{64154F3E-E8B0-224F-98D8-09CBA8662ABA}"/>
          </ac:spMkLst>
        </pc:spChg>
        <pc:spChg chg="mod">
          <ac:chgData name="Millonzi, Kara Anne" userId="8263233e-4a9e-4fb1-99a6-35244b6ab890" providerId="ADAL" clId="{579922FE-901A-7649-AD50-B3967937255B}" dt="2023-01-09T12:53:15.540" v="234" actId="1076"/>
          <ac:spMkLst>
            <pc:docMk/>
            <pc:sldMk cId="3944962241" sldId="261"/>
            <ac:spMk id="64" creationId="{8398B5DC-D36D-5D4E-BDF7-D7D93F52C4B3}"/>
          </ac:spMkLst>
        </pc:spChg>
        <pc:spChg chg="mod">
          <ac:chgData name="Millonzi, Kara Anne" userId="8263233e-4a9e-4fb1-99a6-35244b6ab890" providerId="ADAL" clId="{579922FE-901A-7649-AD50-B3967937255B}" dt="2023-01-09T12:53:39.416" v="240" actId="1076"/>
          <ac:spMkLst>
            <pc:docMk/>
            <pc:sldMk cId="3944962241" sldId="261"/>
            <ac:spMk id="65" creationId="{8E965FA8-A3F3-F548-9B4C-5A6117127B22}"/>
          </ac:spMkLst>
        </pc:spChg>
        <pc:grpChg chg="mod">
          <ac:chgData name="Millonzi, Kara Anne" userId="8263233e-4a9e-4fb1-99a6-35244b6ab890" providerId="ADAL" clId="{579922FE-901A-7649-AD50-B3967937255B}" dt="2023-01-09T12:52:49.746" v="228" actId="1076"/>
          <ac:grpSpMkLst>
            <pc:docMk/>
            <pc:sldMk cId="3944962241" sldId="261"/>
            <ac:grpSpMk id="51" creationId="{00000000-0000-0000-0000-000000000000}"/>
          </ac:grpSpMkLst>
        </pc:grpChg>
        <pc:grpChg chg="mod">
          <ac:chgData name="Millonzi, Kara Anne" userId="8263233e-4a9e-4fb1-99a6-35244b6ab890" providerId="ADAL" clId="{579922FE-901A-7649-AD50-B3967937255B}" dt="2023-01-09T12:52:57.960" v="230" actId="1076"/>
          <ac:grpSpMkLst>
            <pc:docMk/>
            <pc:sldMk cId="3944962241" sldId="261"/>
            <ac:grpSpMk id="52" creationId="{00000000-0000-0000-0000-000000000000}"/>
          </ac:grpSpMkLst>
        </pc:grpChg>
        <pc:grpChg chg="mod">
          <ac:chgData name="Millonzi, Kara Anne" userId="8263233e-4a9e-4fb1-99a6-35244b6ab890" providerId="ADAL" clId="{579922FE-901A-7649-AD50-B3967937255B}" dt="2023-01-09T12:53:30.279" v="238" actId="1076"/>
          <ac:grpSpMkLst>
            <pc:docMk/>
            <pc:sldMk cId="3944962241" sldId="261"/>
            <ac:grpSpMk id="54" creationId="{00000000-0000-0000-0000-000000000000}"/>
          </ac:grpSpMkLst>
        </pc:grpChg>
        <pc:grpChg chg="mod">
          <ac:chgData name="Millonzi, Kara Anne" userId="8263233e-4a9e-4fb1-99a6-35244b6ab890" providerId="ADAL" clId="{579922FE-901A-7649-AD50-B3967937255B}" dt="2023-01-09T12:53:18.524" v="235" actId="1076"/>
          <ac:grpSpMkLst>
            <pc:docMk/>
            <pc:sldMk cId="3944962241" sldId="261"/>
            <ac:grpSpMk id="59" creationId="{0AB938A9-8107-8B49-B416-FF75D4D37ED7}"/>
          </ac:grpSpMkLst>
        </pc:grpChg>
        <pc:picChg chg="mod">
          <ac:chgData name="Millonzi, Kara Anne" userId="8263233e-4a9e-4fb1-99a6-35244b6ab890" providerId="ADAL" clId="{579922FE-901A-7649-AD50-B3967937255B}" dt="2023-01-09T12:52:54.816" v="229" actId="1076"/>
          <ac:picMkLst>
            <pc:docMk/>
            <pc:sldMk cId="3944962241" sldId="261"/>
            <ac:picMk id="11" creationId="{41836467-6B34-304D-9BD7-FD28DD9339D8}"/>
          </ac:picMkLst>
        </pc:picChg>
        <pc:picChg chg="mod">
          <ac:chgData name="Millonzi, Kara Anne" userId="8263233e-4a9e-4fb1-99a6-35244b6ab890" providerId="ADAL" clId="{579922FE-901A-7649-AD50-B3967937255B}" dt="2023-01-09T12:53:33.564" v="239" actId="1076"/>
          <ac:picMkLst>
            <pc:docMk/>
            <pc:sldMk cId="3944962241" sldId="261"/>
            <ac:picMk id="16" creationId="{25189DB2-B208-584F-9C65-82CEFEED6694}"/>
          </ac:picMkLst>
        </pc:picChg>
        <pc:picChg chg="mod">
          <ac:chgData name="Millonzi, Kara Anne" userId="8263233e-4a9e-4fb1-99a6-35244b6ab890" providerId="ADAL" clId="{579922FE-901A-7649-AD50-B3967937255B}" dt="2023-01-09T12:53:25.189" v="237" actId="1076"/>
          <ac:picMkLst>
            <pc:docMk/>
            <pc:sldMk cId="3944962241" sldId="261"/>
            <ac:picMk id="19" creationId="{72805167-0C5F-9645-9DE2-346EACB74C26}"/>
          </ac:picMkLst>
        </pc:picChg>
        <pc:picChg chg="mod">
          <ac:chgData name="Millonzi, Kara Anne" userId="8263233e-4a9e-4fb1-99a6-35244b6ab890" providerId="ADAL" clId="{579922FE-901A-7649-AD50-B3967937255B}" dt="2023-01-09T12:52:45.890" v="227" actId="1076"/>
          <ac:picMkLst>
            <pc:docMk/>
            <pc:sldMk cId="3944962241" sldId="261"/>
            <ac:picMk id="29" creationId="{83C0BB32-5011-FC4D-BBD1-ABE320ECA24E}"/>
          </ac:picMkLst>
        </pc:picChg>
      </pc:sldChg>
      <pc:sldChg chg="addSp delSp modSp add del mod">
        <pc:chgData name="Millonzi, Kara Anne" userId="8263233e-4a9e-4fb1-99a6-35244b6ab890" providerId="ADAL" clId="{579922FE-901A-7649-AD50-B3967937255B}" dt="2023-01-09T13:19:06.895" v="1007" actId="2696"/>
        <pc:sldMkLst>
          <pc:docMk/>
          <pc:sldMk cId="4183892431" sldId="279"/>
        </pc:sldMkLst>
        <pc:spChg chg="del">
          <ac:chgData name="Millonzi, Kara Anne" userId="8263233e-4a9e-4fb1-99a6-35244b6ab890" providerId="ADAL" clId="{579922FE-901A-7649-AD50-B3967937255B}" dt="2023-01-09T13:11:29.702" v="536" actId="478"/>
          <ac:spMkLst>
            <pc:docMk/>
            <pc:sldMk cId="4183892431" sldId="279"/>
            <ac:spMk id="2" creationId="{56897A2C-08A5-4167-ADF8-C7F62A893F1C}"/>
          </ac:spMkLst>
        </pc:spChg>
        <pc:spChg chg="add del mod">
          <ac:chgData name="Millonzi, Kara Anne" userId="8263233e-4a9e-4fb1-99a6-35244b6ab890" providerId="ADAL" clId="{579922FE-901A-7649-AD50-B3967937255B}" dt="2023-01-09T13:11:31.051" v="537" actId="478"/>
          <ac:spMkLst>
            <pc:docMk/>
            <pc:sldMk cId="4183892431" sldId="279"/>
            <ac:spMk id="4" creationId="{DF670694-02BD-B74D-9E88-3C972AFCCD48}"/>
          </ac:spMkLst>
        </pc:spChg>
        <pc:spChg chg="add mod">
          <ac:chgData name="Millonzi, Kara Anne" userId="8263233e-4a9e-4fb1-99a6-35244b6ab890" providerId="ADAL" clId="{579922FE-901A-7649-AD50-B3967937255B}" dt="2023-01-09T13:18:45.878" v="985" actId="1076"/>
          <ac:spMkLst>
            <pc:docMk/>
            <pc:sldMk cId="4183892431" sldId="279"/>
            <ac:spMk id="18" creationId="{64BD87B3-5A34-314B-805D-6921861A74F4}"/>
          </ac:spMkLst>
        </pc:spChg>
        <pc:spChg chg="add mod">
          <ac:chgData name="Millonzi, Kara Anne" userId="8263233e-4a9e-4fb1-99a6-35244b6ab890" providerId="ADAL" clId="{579922FE-901A-7649-AD50-B3967937255B}" dt="2023-01-09T13:16:10.651" v="716" actId="207"/>
          <ac:spMkLst>
            <pc:docMk/>
            <pc:sldMk cId="4183892431" sldId="279"/>
            <ac:spMk id="19" creationId="{AEB2EB60-4377-AA4C-85D5-BCCBF3FBF310}"/>
          </ac:spMkLst>
        </pc:spChg>
        <pc:spChg chg="mod">
          <ac:chgData name="Millonzi, Kara Anne" userId="8263233e-4a9e-4fb1-99a6-35244b6ab890" providerId="ADAL" clId="{579922FE-901A-7649-AD50-B3967937255B}" dt="2023-01-09T13:18:05.925" v="975" actId="207"/>
          <ac:spMkLst>
            <pc:docMk/>
            <pc:sldMk cId="4183892431" sldId="279"/>
            <ac:spMk id="34" creationId="{C8C0B139-CF6B-48FD-A29B-3F9A13CCE265}"/>
          </ac:spMkLst>
        </pc:spChg>
        <pc:spChg chg="mod">
          <ac:chgData name="Millonzi, Kara Anne" userId="8263233e-4a9e-4fb1-99a6-35244b6ab890" providerId="ADAL" clId="{579922FE-901A-7649-AD50-B3967937255B}" dt="2023-01-09T13:17:16.161" v="911" actId="1076"/>
          <ac:spMkLst>
            <pc:docMk/>
            <pc:sldMk cId="4183892431" sldId="279"/>
            <ac:spMk id="113" creationId="{11750074-00D4-43DA-9479-EA50ED9FDAE6}"/>
          </ac:spMkLst>
        </pc:spChg>
        <pc:spChg chg="mod">
          <ac:chgData name="Millonzi, Kara Anne" userId="8263233e-4a9e-4fb1-99a6-35244b6ab890" providerId="ADAL" clId="{579922FE-901A-7649-AD50-B3967937255B}" dt="2023-01-09T13:17:58.448" v="973" actId="14100"/>
          <ac:spMkLst>
            <pc:docMk/>
            <pc:sldMk cId="4183892431" sldId="279"/>
            <ac:spMk id="214" creationId="{1FEA4B26-A947-4524-8BDF-324D26CB5FB5}"/>
          </ac:spMkLst>
        </pc:spChg>
        <pc:spChg chg="mod">
          <ac:chgData name="Millonzi, Kara Anne" userId="8263233e-4a9e-4fb1-99a6-35244b6ab890" providerId="ADAL" clId="{579922FE-901A-7649-AD50-B3967937255B}" dt="2023-01-09T13:18:58.572" v="1006" actId="20577"/>
          <ac:spMkLst>
            <pc:docMk/>
            <pc:sldMk cId="4183892431" sldId="279"/>
            <ac:spMk id="218" creationId="{A1F0C774-05F1-43C7-99DE-92E407B925EF}"/>
          </ac:spMkLst>
        </pc:spChg>
        <pc:spChg chg="del">
          <ac:chgData name="Millonzi, Kara Anne" userId="8263233e-4a9e-4fb1-99a6-35244b6ab890" providerId="ADAL" clId="{579922FE-901A-7649-AD50-B3967937255B}" dt="2023-01-09T13:12:45.317" v="647" actId="478"/>
          <ac:spMkLst>
            <pc:docMk/>
            <pc:sldMk cId="4183892431" sldId="279"/>
            <ac:spMk id="219" creationId="{411D8AFC-9922-4EE0-9F01-2B9DAD909C5F}"/>
          </ac:spMkLst>
        </pc:spChg>
        <pc:spChg chg="mod">
          <ac:chgData name="Millonzi, Kara Anne" userId="8263233e-4a9e-4fb1-99a6-35244b6ab890" providerId="ADAL" clId="{579922FE-901A-7649-AD50-B3967937255B}" dt="2023-01-09T13:14:56.851" v="668" actId="14861"/>
          <ac:spMkLst>
            <pc:docMk/>
            <pc:sldMk cId="4183892431" sldId="279"/>
            <ac:spMk id="226" creationId="{8F0B818F-D397-48E1-89D1-518D76DE16BA}"/>
          </ac:spMkLst>
        </pc:spChg>
        <pc:spChg chg="mod">
          <ac:chgData name="Millonzi, Kara Anne" userId="8263233e-4a9e-4fb1-99a6-35244b6ab890" providerId="ADAL" clId="{579922FE-901A-7649-AD50-B3967937255B}" dt="2023-01-09T13:14:56.851" v="668" actId="14861"/>
          <ac:spMkLst>
            <pc:docMk/>
            <pc:sldMk cId="4183892431" sldId="279"/>
            <ac:spMk id="227" creationId="{18F303F4-2E8D-4643-A206-2DE22E3E6527}"/>
          </ac:spMkLst>
        </pc:spChg>
        <pc:spChg chg="mod">
          <ac:chgData name="Millonzi, Kara Anne" userId="8263233e-4a9e-4fb1-99a6-35244b6ab890" providerId="ADAL" clId="{579922FE-901A-7649-AD50-B3967937255B}" dt="2023-01-09T13:15:07.728" v="670" actId="14861"/>
          <ac:spMkLst>
            <pc:docMk/>
            <pc:sldMk cId="4183892431" sldId="279"/>
            <ac:spMk id="228" creationId="{AF44ED38-7350-4659-845A-AC517DEC7B9D}"/>
          </ac:spMkLst>
        </pc:spChg>
        <pc:spChg chg="mod">
          <ac:chgData name="Millonzi, Kara Anne" userId="8263233e-4a9e-4fb1-99a6-35244b6ab890" providerId="ADAL" clId="{579922FE-901A-7649-AD50-B3967937255B}" dt="2023-01-09T13:15:07.728" v="670" actId="14861"/>
          <ac:spMkLst>
            <pc:docMk/>
            <pc:sldMk cId="4183892431" sldId="279"/>
            <ac:spMk id="229" creationId="{098F0DAB-B445-4876-9222-DF0A0A9A49D3}"/>
          </ac:spMkLst>
        </pc:spChg>
        <pc:spChg chg="del">
          <ac:chgData name="Millonzi, Kara Anne" userId="8263233e-4a9e-4fb1-99a6-35244b6ab890" providerId="ADAL" clId="{579922FE-901A-7649-AD50-B3967937255B}" dt="2023-01-09T13:12:52.399" v="648" actId="478"/>
          <ac:spMkLst>
            <pc:docMk/>
            <pc:sldMk cId="4183892431" sldId="279"/>
            <ac:spMk id="230" creationId="{AB4D348F-87EB-49DA-AAC6-130D04DB75EE}"/>
          </ac:spMkLst>
        </pc:spChg>
        <pc:spChg chg="del">
          <ac:chgData name="Millonzi, Kara Anne" userId="8263233e-4a9e-4fb1-99a6-35244b6ab890" providerId="ADAL" clId="{579922FE-901A-7649-AD50-B3967937255B}" dt="2023-01-09T13:12:52.399" v="648" actId="478"/>
          <ac:spMkLst>
            <pc:docMk/>
            <pc:sldMk cId="4183892431" sldId="279"/>
            <ac:spMk id="231" creationId="{11B3620B-1A9A-40BB-B540-E687337D9F06}"/>
          </ac:spMkLst>
        </pc:spChg>
        <pc:spChg chg="mod">
          <ac:chgData name="Millonzi, Kara Anne" userId="8263233e-4a9e-4fb1-99a6-35244b6ab890" providerId="ADAL" clId="{579922FE-901A-7649-AD50-B3967937255B}" dt="2023-01-09T13:18:13.878" v="977" actId="207"/>
          <ac:spMkLst>
            <pc:docMk/>
            <pc:sldMk cId="4183892431" sldId="279"/>
            <ac:spMk id="243" creationId="{7607DB1E-6F73-40A0-BEAC-4EE44062F24F}"/>
          </ac:spMkLst>
        </pc:spChg>
        <pc:spChg chg="del">
          <ac:chgData name="Millonzi, Kara Anne" userId="8263233e-4a9e-4fb1-99a6-35244b6ab890" providerId="ADAL" clId="{579922FE-901A-7649-AD50-B3967937255B}" dt="2023-01-09T13:12:41.818" v="645" actId="478"/>
          <ac:spMkLst>
            <pc:docMk/>
            <pc:sldMk cId="4183892431" sldId="279"/>
            <ac:spMk id="244" creationId="{8163DCA6-2AFB-4BE8-AD05-F458DEA3C78B}"/>
          </ac:spMkLst>
        </pc:spChg>
        <pc:spChg chg="mod">
          <ac:chgData name="Millonzi, Kara Anne" userId="8263233e-4a9e-4fb1-99a6-35244b6ab890" providerId="ADAL" clId="{579922FE-901A-7649-AD50-B3967937255B}" dt="2023-01-09T13:13:23.983" v="652" actId="1076"/>
          <ac:spMkLst>
            <pc:docMk/>
            <pc:sldMk cId="4183892431" sldId="279"/>
            <ac:spMk id="247" creationId="{1C1B297E-0973-4E08-99C8-9FFC05450B40}"/>
          </ac:spMkLst>
        </pc:spChg>
        <pc:spChg chg="mod">
          <ac:chgData name="Millonzi, Kara Anne" userId="8263233e-4a9e-4fb1-99a6-35244b6ab890" providerId="ADAL" clId="{579922FE-901A-7649-AD50-B3967937255B}" dt="2023-01-09T13:13:23.983" v="652" actId="1076"/>
          <ac:spMkLst>
            <pc:docMk/>
            <pc:sldMk cId="4183892431" sldId="279"/>
            <ac:spMk id="248" creationId="{79F46A23-9888-4073-9140-EBC8F7AE7003}"/>
          </ac:spMkLst>
        </pc:spChg>
        <pc:spChg chg="del">
          <ac:chgData name="Millonzi, Kara Anne" userId="8263233e-4a9e-4fb1-99a6-35244b6ab890" providerId="ADAL" clId="{579922FE-901A-7649-AD50-B3967937255B}" dt="2023-01-09T13:12:52.399" v="648" actId="478"/>
          <ac:spMkLst>
            <pc:docMk/>
            <pc:sldMk cId="4183892431" sldId="279"/>
            <ac:spMk id="249" creationId="{9E5C9A6E-253B-4508-AF5E-4E9E67C79FC3}"/>
          </ac:spMkLst>
        </pc:spChg>
        <pc:spChg chg="del">
          <ac:chgData name="Millonzi, Kara Anne" userId="8263233e-4a9e-4fb1-99a6-35244b6ab890" providerId="ADAL" clId="{579922FE-901A-7649-AD50-B3967937255B}" dt="2023-01-09T13:12:52.399" v="648" actId="478"/>
          <ac:spMkLst>
            <pc:docMk/>
            <pc:sldMk cId="4183892431" sldId="279"/>
            <ac:spMk id="250" creationId="{6BDBC882-D3E8-4414-8A72-E1B0548830EA}"/>
          </ac:spMkLst>
        </pc:spChg>
        <pc:spChg chg="del">
          <ac:chgData name="Millonzi, Kara Anne" userId="8263233e-4a9e-4fb1-99a6-35244b6ab890" providerId="ADAL" clId="{579922FE-901A-7649-AD50-B3967937255B}" dt="2023-01-09T13:14:13.400" v="661" actId="478"/>
          <ac:spMkLst>
            <pc:docMk/>
            <pc:sldMk cId="4183892431" sldId="279"/>
            <ac:spMk id="251" creationId="{C700A176-B932-4D0E-AC63-5B1745543221}"/>
          </ac:spMkLst>
        </pc:spChg>
        <pc:spChg chg="del">
          <ac:chgData name="Millonzi, Kara Anne" userId="8263233e-4a9e-4fb1-99a6-35244b6ab890" providerId="ADAL" clId="{579922FE-901A-7649-AD50-B3967937255B}" dt="2023-01-09T13:14:18.782" v="663" actId="478"/>
          <ac:spMkLst>
            <pc:docMk/>
            <pc:sldMk cId="4183892431" sldId="279"/>
            <ac:spMk id="252" creationId="{0561099C-C776-4108-ABB0-513A36F6C2EA}"/>
          </ac:spMkLst>
        </pc:spChg>
        <pc:spChg chg="del">
          <ac:chgData name="Millonzi, Kara Anne" userId="8263233e-4a9e-4fb1-99a6-35244b6ab890" providerId="ADAL" clId="{579922FE-901A-7649-AD50-B3967937255B}" dt="2023-01-09T13:14:16.074" v="662" actId="478"/>
          <ac:spMkLst>
            <pc:docMk/>
            <pc:sldMk cId="4183892431" sldId="279"/>
            <ac:spMk id="253" creationId="{F12C72A3-7594-4658-9E61-B92A375110F4}"/>
          </ac:spMkLst>
        </pc:spChg>
        <pc:spChg chg="mod">
          <ac:chgData name="Millonzi, Kara Anne" userId="8263233e-4a9e-4fb1-99a6-35244b6ab890" providerId="ADAL" clId="{579922FE-901A-7649-AD50-B3967937255B}" dt="2023-01-09T13:13:33.650" v="654" actId="1076"/>
          <ac:spMkLst>
            <pc:docMk/>
            <pc:sldMk cId="4183892431" sldId="279"/>
            <ac:spMk id="257" creationId="{370C7D4A-34B1-45D8-900C-574AE963AFEC}"/>
          </ac:spMkLst>
        </pc:spChg>
        <pc:spChg chg="mod">
          <ac:chgData name="Millonzi, Kara Anne" userId="8263233e-4a9e-4fb1-99a6-35244b6ab890" providerId="ADAL" clId="{579922FE-901A-7649-AD50-B3967937255B}" dt="2023-01-09T13:13:37.123" v="655" actId="1076"/>
          <ac:spMkLst>
            <pc:docMk/>
            <pc:sldMk cId="4183892431" sldId="279"/>
            <ac:spMk id="260" creationId="{A077F733-D315-47B3-AC4D-B40FDA3A1536}"/>
          </ac:spMkLst>
        </pc:spChg>
        <pc:spChg chg="del">
          <ac:chgData name="Millonzi, Kara Anne" userId="8263233e-4a9e-4fb1-99a6-35244b6ab890" providerId="ADAL" clId="{579922FE-901A-7649-AD50-B3967937255B}" dt="2023-01-09T13:12:58.817" v="649" actId="478"/>
          <ac:spMkLst>
            <pc:docMk/>
            <pc:sldMk cId="4183892431" sldId="279"/>
            <ac:spMk id="261" creationId="{E426306E-517B-48A5-820C-6F2EB2DA6EEF}"/>
          </ac:spMkLst>
        </pc:spChg>
        <pc:spChg chg="del">
          <ac:chgData name="Millonzi, Kara Anne" userId="8263233e-4a9e-4fb1-99a6-35244b6ab890" providerId="ADAL" clId="{579922FE-901A-7649-AD50-B3967937255B}" dt="2023-01-09T13:12:58.817" v="649" actId="478"/>
          <ac:spMkLst>
            <pc:docMk/>
            <pc:sldMk cId="4183892431" sldId="279"/>
            <ac:spMk id="262" creationId="{387DE105-95D7-4B73-B6A0-00228C52C15A}"/>
          </ac:spMkLst>
        </pc:spChg>
        <pc:spChg chg="del">
          <ac:chgData name="Millonzi, Kara Anne" userId="8263233e-4a9e-4fb1-99a6-35244b6ab890" providerId="ADAL" clId="{579922FE-901A-7649-AD50-B3967937255B}" dt="2023-01-09T13:12:58.817" v="649" actId="478"/>
          <ac:spMkLst>
            <pc:docMk/>
            <pc:sldMk cId="4183892431" sldId="279"/>
            <ac:spMk id="266" creationId="{8B50828F-1B02-4A9E-B46A-509CF32CE9F5}"/>
          </ac:spMkLst>
        </pc:spChg>
        <pc:grpChg chg="del">
          <ac:chgData name="Millonzi, Kara Anne" userId="8263233e-4a9e-4fb1-99a6-35244b6ab890" providerId="ADAL" clId="{579922FE-901A-7649-AD50-B3967937255B}" dt="2023-01-09T13:12:58.817" v="649" actId="478"/>
          <ac:grpSpMkLst>
            <pc:docMk/>
            <pc:sldMk cId="4183892431" sldId="279"/>
            <ac:grpSpMk id="44" creationId="{D98C7CC4-04A0-4118-B91A-2BE55C44FD03}"/>
          </ac:grpSpMkLst>
        </pc:grpChg>
        <pc:cxnChg chg="mod">
          <ac:chgData name="Millonzi, Kara Anne" userId="8263233e-4a9e-4fb1-99a6-35244b6ab890" providerId="ADAL" clId="{579922FE-901A-7649-AD50-B3967937255B}" dt="2023-01-09T13:17:58.448" v="973" actId="14100"/>
          <ac:cxnSpMkLst>
            <pc:docMk/>
            <pc:sldMk cId="4183892431" sldId="279"/>
            <ac:cxnSpMk id="10" creationId="{FF37A4D2-FA66-4B4E-8A6A-465AF901927C}"/>
          </ac:cxnSpMkLst>
        </pc:cxnChg>
        <pc:cxnChg chg="mod">
          <ac:chgData name="Millonzi, Kara Anne" userId="8263233e-4a9e-4fb1-99a6-35244b6ab890" providerId="ADAL" clId="{579922FE-901A-7649-AD50-B3967937255B}" dt="2023-01-09T13:17:19.311" v="912" actId="14100"/>
          <ac:cxnSpMkLst>
            <pc:docMk/>
            <pc:sldMk cId="4183892431" sldId="279"/>
            <ac:cxnSpMk id="232" creationId="{C3B7C0B5-0968-47CB-A060-662A73DB4A23}"/>
          </ac:cxnSpMkLst>
        </pc:cxnChg>
        <pc:cxnChg chg="del mod">
          <ac:chgData name="Millonzi, Kara Anne" userId="8263233e-4a9e-4fb1-99a6-35244b6ab890" providerId="ADAL" clId="{579922FE-901A-7649-AD50-B3967937255B}" dt="2023-01-09T13:12:44.050" v="646" actId="478"/>
          <ac:cxnSpMkLst>
            <pc:docMk/>
            <pc:sldMk cId="4183892431" sldId="279"/>
            <ac:cxnSpMk id="233" creationId="{59ADF538-306F-46A6-9B53-C0C025664C3B}"/>
          </ac:cxnSpMkLst>
        </pc:cxnChg>
        <pc:cxnChg chg="mod">
          <ac:chgData name="Millonzi, Kara Anne" userId="8263233e-4a9e-4fb1-99a6-35244b6ab890" providerId="ADAL" clId="{579922FE-901A-7649-AD50-B3967937255B}" dt="2023-01-09T13:17:58.448" v="973" actId="14100"/>
          <ac:cxnSpMkLst>
            <pc:docMk/>
            <pc:sldMk cId="4183892431" sldId="279"/>
            <ac:cxnSpMk id="234" creationId="{352E445C-76B8-4650-ACAC-6EB787B4D6CA}"/>
          </ac:cxnSpMkLst>
        </pc:cxnChg>
        <pc:cxnChg chg="mod">
          <ac:chgData name="Millonzi, Kara Anne" userId="8263233e-4a9e-4fb1-99a6-35244b6ab890" providerId="ADAL" clId="{579922FE-901A-7649-AD50-B3967937255B}" dt="2023-01-09T13:17:58.448" v="973" actId="14100"/>
          <ac:cxnSpMkLst>
            <pc:docMk/>
            <pc:sldMk cId="4183892431" sldId="279"/>
            <ac:cxnSpMk id="235" creationId="{A7F36C7E-84E6-445D-A0E8-5D5F95B3CAA5}"/>
          </ac:cxnSpMkLst>
        </pc:cxnChg>
        <pc:cxnChg chg="mod">
          <ac:chgData name="Millonzi, Kara Anne" userId="8263233e-4a9e-4fb1-99a6-35244b6ab890" providerId="ADAL" clId="{579922FE-901A-7649-AD50-B3967937255B}" dt="2023-01-09T13:13:23.983" v="652" actId="1076"/>
          <ac:cxnSpMkLst>
            <pc:docMk/>
            <pc:sldMk cId="4183892431" sldId="279"/>
            <ac:cxnSpMk id="236" creationId="{39C59C69-1FBC-47C1-B93A-3063E136DDEB}"/>
          </ac:cxnSpMkLst>
        </pc:cxnChg>
        <pc:cxnChg chg="mod">
          <ac:chgData name="Millonzi, Kara Anne" userId="8263233e-4a9e-4fb1-99a6-35244b6ab890" providerId="ADAL" clId="{579922FE-901A-7649-AD50-B3967937255B}" dt="2023-01-09T13:13:23.983" v="652" actId="1076"/>
          <ac:cxnSpMkLst>
            <pc:docMk/>
            <pc:sldMk cId="4183892431" sldId="279"/>
            <ac:cxnSpMk id="237" creationId="{C9E124A9-8181-4C2E-B758-9950D103446E}"/>
          </ac:cxnSpMkLst>
        </pc:cxnChg>
        <pc:cxnChg chg="del mod">
          <ac:chgData name="Millonzi, Kara Anne" userId="8263233e-4a9e-4fb1-99a6-35244b6ab890" providerId="ADAL" clId="{579922FE-901A-7649-AD50-B3967937255B}" dt="2023-01-09T13:12:52.399" v="648" actId="478"/>
          <ac:cxnSpMkLst>
            <pc:docMk/>
            <pc:sldMk cId="4183892431" sldId="279"/>
            <ac:cxnSpMk id="238" creationId="{A6FCEFAA-BFBA-4BE3-BDBD-D1E6E3CB1EE8}"/>
          </ac:cxnSpMkLst>
        </pc:cxnChg>
        <pc:cxnChg chg="del mod">
          <ac:chgData name="Millonzi, Kara Anne" userId="8263233e-4a9e-4fb1-99a6-35244b6ab890" providerId="ADAL" clId="{579922FE-901A-7649-AD50-B3967937255B}" dt="2023-01-09T13:12:52.399" v="648" actId="478"/>
          <ac:cxnSpMkLst>
            <pc:docMk/>
            <pc:sldMk cId="4183892431" sldId="279"/>
            <ac:cxnSpMk id="239" creationId="{110D6004-2C6E-4A6C-903F-9C3610A9B061}"/>
          </ac:cxnSpMkLst>
        </pc:cxnChg>
        <pc:cxnChg chg="mod">
          <ac:chgData name="Millonzi, Kara Anne" userId="8263233e-4a9e-4fb1-99a6-35244b6ab890" providerId="ADAL" clId="{579922FE-901A-7649-AD50-B3967937255B}" dt="2023-01-09T13:13:33.650" v="654" actId="1076"/>
          <ac:cxnSpMkLst>
            <pc:docMk/>
            <pc:sldMk cId="4183892431" sldId="279"/>
            <ac:cxnSpMk id="258" creationId="{DF6DCDEA-8868-43E6-8350-4A45515B4104}"/>
          </ac:cxnSpMkLst>
        </pc:cxnChg>
        <pc:cxnChg chg="mod">
          <ac:chgData name="Millonzi, Kara Anne" userId="8263233e-4a9e-4fb1-99a6-35244b6ab890" providerId="ADAL" clId="{579922FE-901A-7649-AD50-B3967937255B}" dt="2023-01-09T13:13:33.650" v="654" actId="1076"/>
          <ac:cxnSpMkLst>
            <pc:docMk/>
            <pc:sldMk cId="4183892431" sldId="279"/>
            <ac:cxnSpMk id="259" creationId="{975A2D6D-7FFB-459E-8ED9-A54FC834FADE}"/>
          </ac:cxnSpMkLst>
        </pc:cxnChg>
        <pc:cxnChg chg="del mod">
          <ac:chgData name="Millonzi, Kara Anne" userId="8263233e-4a9e-4fb1-99a6-35244b6ab890" providerId="ADAL" clId="{579922FE-901A-7649-AD50-B3967937255B}" dt="2023-01-09T13:12:58.817" v="649" actId="478"/>
          <ac:cxnSpMkLst>
            <pc:docMk/>
            <pc:sldMk cId="4183892431" sldId="279"/>
            <ac:cxnSpMk id="263" creationId="{39D0212E-3BBB-4813-83F7-4D0F93143A8D}"/>
          </ac:cxnSpMkLst>
        </pc:cxnChg>
        <pc:cxnChg chg="del mod">
          <ac:chgData name="Millonzi, Kara Anne" userId="8263233e-4a9e-4fb1-99a6-35244b6ab890" providerId="ADAL" clId="{579922FE-901A-7649-AD50-B3967937255B}" dt="2023-01-09T13:12:58.817" v="649" actId="478"/>
          <ac:cxnSpMkLst>
            <pc:docMk/>
            <pc:sldMk cId="4183892431" sldId="279"/>
            <ac:cxnSpMk id="267" creationId="{FDFBC253-0764-48E4-926B-B6818745A0F3}"/>
          </ac:cxnSpMkLst>
        </pc:cxnChg>
      </pc:sldChg>
      <pc:sldChg chg="modSp mod ord">
        <pc:chgData name="Millonzi, Kara Anne" userId="8263233e-4a9e-4fb1-99a6-35244b6ab890" providerId="ADAL" clId="{579922FE-901A-7649-AD50-B3967937255B}" dt="2023-01-10T13:31:08.887" v="4265" actId="20578"/>
        <pc:sldMkLst>
          <pc:docMk/>
          <pc:sldMk cId="668202061" sldId="476"/>
        </pc:sldMkLst>
        <pc:spChg chg="mod">
          <ac:chgData name="Millonzi, Kara Anne" userId="8263233e-4a9e-4fb1-99a6-35244b6ab890" providerId="ADAL" clId="{579922FE-901A-7649-AD50-B3967937255B}" dt="2023-01-09T12:48:05.635" v="144" actId="14100"/>
          <ac:spMkLst>
            <pc:docMk/>
            <pc:sldMk cId="668202061" sldId="476"/>
            <ac:spMk id="12" creationId="{5E5BABD8-743E-C042-B933-1FCD46EC2E8C}"/>
          </ac:spMkLst>
        </pc:spChg>
        <pc:spChg chg="mod">
          <ac:chgData name="Millonzi, Kara Anne" userId="8263233e-4a9e-4fb1-99a6-35244b6ab890" providerId="ADAL" clId="{579922FE-901A-7649-AD50-B3967937255B}" dt="2023-01-09T12:48:16.626" v="146" actId="14100"/>
          <ac:spMkLst>
            <pc:docMk/>
            <pc:sldMk cId="668202061" sldId="476"/>
            <ac:spMk id="17" creationId="{37D9DB64-AF6B-8B4D-9FBA-AD09C04E6C83}"/>
          </ac:spMkLst>
        </pc:spChg>
        <pc:spChg chg="mod">
          <ac:chgData name="Millonzi, Kara Anne" userId="8263233e-4a9e-4fb1-99a6-35244b6ab890" providerId="ADAL" clId="{579922FE-901A-7649-AD50-B3967937255B}" dt="2023-01-09T12:47:38.074" v="92" actId="14100"/>
          <ac:spMkLst>
            <pc:docMk/>
            <pc:sldMk cId="668202061" sldId="476"/>
            <ac:spMk id="18" creationId="{E6C4524D-790E-DB41-9FBF-32C3D3D80BC6}"/>
          </ac:spMkLst>
        </pc:spChg>
        <pc:spChg chg="mod">
          <ac:chgData name="Millonzi, Kara Anne" userId="8263233e-4a9e-4fb1-99a6-35244b6ab890" providerId="ADAL" clId="{579922FE-901A-7649-AD50-B3967937255B}" dt="2023-01-09T12:48:13.721" v="145" actId="14100"/>
          <ac:spMkLst>
            <pc:docMk/>
            <pc:sldMk cId="668202061" sldId="476"/>
            <ac:spMk id="20" creationId="{F2151652-D77B-9142-904F-5E1796AB5795}"/>
          </ac:spMkLst>
        </pc:spChg>
      </pc:sldChg>
      <pc:sldChg chg="del">
        <pc:chgData name="Millonzi, Kara Anne" userId="8263233e-4a9e-4fb1-99a6-35244b6ab890" providerId="ADAL" clId="{579922FE-901A-7649-AD50-B3967937255B}" dt="2023-01-09T13:01:53.802" v="453" actId="2696"/>
        <pc:sldMkLst>
          <pc:docMk/>
          <pc:sldMk cId="3373582585" sldId="493"/>
        </pc:sldMkLst>
      </pc:sldChg>
      <pc:sldChg chg="modSp mod">
        <pc:chgData name="Millonzi, Kara Anne" userId="8263233e-4a9e-4fb1-99a6-35244b6ab890" providerId="ADAL" clId="{579922FE-901A-7649-AD50-B3967937255B}" dt="2023-01-09T12:48:39.983" v="182" actId="20577"/>
        <pc:sldMkLst>
          <pc:docMk/>
          <pc:sldMk cId="408220505" sldId="634"/>
        </pc:sldMkLst>
        <pc:spChg chg="mod">
          <ac:chgData name="Millonzi, Kara Anne" userId="8263233e-4a9e-4fb1-99a6-35244b6ab890" providerId="ADAL" clId="{579922FE-901A-7649-AD50-B3967937255B}" dt="2023-01-09T12:48:39.983" v="182" actId="20577"/>
          <ac:spMkLst>
            <pc:docMk/>
            <pc:sldMk cId="408220505" sldId="634"/>
            <ac:spMk id="2" creationId="{CF5B1A9C-177B-5B48-B815-E11CABBBA97F}"/>
          </ac:spMkLst>
        </pc:spChg>
      </pc:sldChg>
      <pc:sldChg chg="del">
        <pc:chgData name="Millonzi, Kara Anne" userId="8263233e-4a9e-4fb1-99a6-35244b6ab890" providerId="ADAL" clId="{579922FE-901A-7649-AD50-B3967937255B}" dt="2023-01-09T12:50:17.322" v="184" actId="2696"/>
        <pc:sldMkLst>
          <pc:docMk/>
          <pc:sldMk cId="410169328" sldId="688"/>
        </pc:sldMkLst>
      </pc:sldChg>
      <pc:sldChg chg="addSp modSp add mod">
        <pc:chgData name="Millonzi, Kara Anne" userId="8263233e-4a9e-4fb1-99a6-35244b6ab890" providerId="ADAL" clId="{579922FE-901A-7649-AD50-B3967937255B}" dt="2023-01-09T13:04:20.554" v="530" actId="255"/>
        <pc:sldMkLst>
          <pc:docMk/>
          <pc:sldMk cId="3666282421" sldId="688"/>
        </pc:sldMkLst>
        <pc:spChg chg="add mod">
          <ac:chgData name="Millonzi, Kara Anne" userId="8263233e-4a9e-4fb1-99a6-35244b6ab890" providerId="ADAL" clId="{579922FE-901A-7649-AD50-B3967937255B}" dt="2023-01-09T13:04:20.554" v="530" actId="255"/>
          <ac:spMkLst>
            <pc:docMk/>
            <pc:sldMk cId="3666282421" sldId="688"/>
            <ac:spMk id="2" creationId="{5E0F371E-5DCE-224E-97F2-553D6DC4014A}"/>
          </ac:spMkLst>
        </pc:spChg>
        <pc:spChg chg="add mod">
          <ac:chgData name="Millonzi, Kara Anne" userId="8263233e-4a9e-4fb1-99a6-35244b6ab890" providerId="ADAL" clId="{579922FE-901A-7649-AD50-B3967937255B}" dt="2023-01-09T13:03:47.055" v="523" actId="2085"/>
          <ac:spMkLst>
            <pc:docMk/>
            <pc:sldMk cId="3666282421" sldId="688"/>
            <ac:spMk id="3" creationId="{EDCC846B-705F-C84C-98B2-204B979A05C9}"/>
          </ac:spMkLst>
        </pc:spChg>
        <pc:spChg chg="add mod">
          <ac:chgData name="Millonzi, Kara Anne" userId="8263233e-4a9e-4fb1-99a6-35244b6ab890" providerId="ADAL" clId="{579922FE-901A-7649-AD50-B3967937255B}" dt="2023-01-09T13:03:47.055" v="523" actId="2085"/>
          <ac:spMkLst>
            <pc:docMk/>
            <pc:sldMk cId="3666282421" sldId="688"/>
            <ac:spMk id="7" creationId="{E71EC6EC-497A-C347-9BCF-AD76D099751A}"/>
          </ac:spMkLst>
        </pc:spChg>
        <pc:spChg chg="mod">
          <ac:chgData name="Millonzi, Kara Anne" userId="8263233e-4a9e-4fb1-99a6-35244b6ab890" providerId="ADAL" clId="{579922FE-901A-7649-AD50-B3967937255B}" dt="2023-01-09T13:01:40.955" v="452" actId="20577"/>
          <ac:spMkLst>
            <pc:docMk/>
            <pc:sldMk cId="3666282421" sldId="688"/>
            <ac:spMk id="15" creationId="{0D1444BE-DE20-2D49-89DB-C0A1DD2D5E1A}"/>
          </ac:spMkLst>
        </pc:spChg>
        <pc:spChg chg="mod">
          <ac:chgData name="Millonzi, Kara Anne" userId="8263233e-4a9e-4fb1-99a6-35244b6ab890" providerId="ADAL" clId="{579922FE-901A-7649-AD50-B3967937255B}" dt="2023-01-09T13:01:24.222" v="448" actId="255"/>
          <ac:spMkLst>
            <pc:docMk/>
            <pc:sldMk cId="3666282421" sldId="688"/>
            <ac:spMk id="16" creationId="{A5937F16-489B-684C-A75B-B48735A8D1A2}"/>
          </ac:spMkLst>
        </pc:spChg>
        <pc:picChg chg="mod">
          <ac:chgData name="Millonzi, Kara Anne" userId="8263233e-4a9e-4fb1-99a6-35244b6ab890" providerId="ADAL" clId="{579922FE-901A-7649-AD50-B3967937255B}" dt="2023-01-09T13:00:32.443" v="439" actId="1076"/>
          <ac:picMkLst>
            <pc:docMk/>
            <pc:sldMk cId="3666282421" sldId="688"/>
            <ac:picMk id="14" creationId="{D90240C8-3C97-034A-9ADE-868400804723}"/>
          </ac:picMkLst>
        </pc:picChg>
      </pc:sldChg>
      <pc:sldChg chg="del">
        <pc:chgData name="Millonzi, Kara Anne" userId="8263233e-4a9e-4fb1-99a6-35244b6ab890" providerId="ADAL" clId="{579922FE-901A-7649-AD50-B3967937255B}" dt="2023-01-10T13:32:24.294" v="4268" actId="2696"/>
        <pc:sldMkLst>
          <pc:docMk/>
          <pc:sldMk cId="2849177052" sldId="726"/>
        </pc:sldMkLst>
      </pc:sldChg>
      <pc:sldChg chg="del">
        <pc:chgData name="Millonzi, Kara Anne" userId="8263233e-4a9e-4fb1-99a6-35244b6ab890" providerId="ADAL" clId="{579922FE-901A-7649-AD50-B3967937255B}" dt="2023-01-10T13:32:25.392" v="4269" actId="2696"/>
        <pc:sldMkLst>
          <pc:docMk/>
          <pc:sldMk cId="1653135653" sldId="728"/>
        </pc:sldMkLst>
      </pc:sldChg>
      <pc:sldChg chg="del">
        <pc:chgData name="Millonzi, Kara Anne" userId="8263233e-4a9e-4fb1-99a6-35244b6ab890" providerId="ADAL" clId="{579922FE-901A-7649-AD50-B3967937255B}" dt="2023-01-10T13:32:22.567" v="4267" actId="2696"/>
        <pc:sldMkLst>
          <pc:docMk/>
          <pc:sldMk cId="523442915" sldId="761"/>
        </pc:sldMkLst>
      </pc:sldChg>
      <pc:sldChg chg="add">
        <pc:chgData name="Millonzi, Kara Anne" userId="8263233e-4a9e-4fb1-99a6-35244b6ab890" providerId="ADAL" clId="{579922FE-901A-7649-AD50-B3967937255B}" dt="2023-01-09T12:50:24.715" v="185"/>
        <pc:sldMkLst>
          <pc:docMk/>
          <pc:sldMk cId="669953411" sldId="3358"/>
        </pc:sldMkLst>
      </pc:sldChg>
      <pc:sldChg chg="del">
        <pc:chgData name="Millonzi, Kara Anne" userId="8263233e-4a9e-4fb1-99a6-35244b6ab890" providerId="ADAL" clId="{579922FE-901A-7649-AD50-B3967937255B}" dt="2023-01-09T12:50:17.322" v="184" actId="2696"/>
        <pc:sldMkLst>
          <pc:docMk/>
          <pc:sldMk cId="3500805407" sldId="3358"/>
        </pc:sldMkLst>
      </pc:sldChg>
      <pc:sldChg chg="del">
        <pc:chgData name="Millonzi, Kara Anne" userId="8263233e-4a9e-4fb1-99a6-35244b6ab890" providerId="ADAL" clId="{579922FE-901A-7649-AD50-B3967937255B}" dt="2023-01-10T13:40:24.856" v="4612" actId="2696"/>
        <pc:sldMkLst>
          <pc:docMk/>
          <pc:sldMk cId="2909062913" sldId="3369"/>
        </pc:sldMkLst>
      </pc:sldChg>
      <pc:sldChg chg="new del">
        <pc:chgData name="Millonzi, Kara Anne" userId="8263233e-4a9e-4fb1-99a6-35244b6ab890" providerId="ADAL" clId="{579922FE-901A-7649-AD50-B3967937255B}" dt="2023-01-10T13:32:13.341" v="4266" actId="2696"/>
        <pc:sldMkLst>
          <pc:docMk/>
          <pc:sldMk cId="2445314777" sldId="3394"/>
        </pc:sldMkLst>
      </pc:sldChg>
      <pc:sldChg chg="add">
        <pc:chgData name="Millonzi, Kara Anne" userId="8263233e-4a9e-4fb1-99a6-35244b6ab890" providerId="ADAL" clId="{579922FE-901A-7649-AD50-B3967937255B}" dt="2023-01-09T12:59:05.197" v="300"/>
        <pc:sldMkLst>
          <pc:docMk/>
          <pc:sldMk cId="1791416544" sldId="3395"/>
        </pc:sldMkLst>
      </pc:sldChg>
      <pc:sldChg chg="add">
        <pc:chgData name="Millonzi, Kara Anne" userId="8263233e-4a9e-4fb1-99a6-35244b6ab890" providerId="ADAL" clId="{579922FE-901A-7649-AD50-B3967937255B}" dt="2023-01-09T12:59:05.197" v="300"/>
        <pc:sldMkLst>
          <pc:docMk/>
          <pc:sldMk cId="4134432326" sldId="3396"/>
        </pc:sldMkLst>
      </pc:sldChg>
      <pc:sldChg chg="add">
        <pc:chgData name="Millonzi, Kara Anne" userId="8263233e-4a9e-4fb1-99a6-35244b6ab890" providerId="ADAL" clId="{579922FE-901A-7649-AD50-B3967937255B}" dt="2023-01-09T12:59:05.197" v="300"/>
        <pc:sldMkLst>
          <pc:docMk/>
          <pc:sldMk cId="164816859" sldId="3397"/>
        </pc:sldMkLst>
      </pc:sldChg>
      <pc:sldChg chg="add">
        <pc:chgData name="Millonzi, Kara Anne" userId="8263233e-4a9e-4fb1-99a6-35244b6ab890" providerId="ADAL" clId="{579922FE-901A-7649-AD50-B3967937255B}" dt="2023-01-09T12:59:29.315" v="301"/>
        <pc:sldMkLst>
          <pc:docMk/>
          <pc:sldMk cId="2351103706" sldId="3398"/>
        </pc:sldMkLst>
      </pc:sldChg>
      <pc:sldChg chg="addSp delSp modSp new mod">
        <pc:chgData name="Millonzi, Kara Anne" userId="8263233e-4a9e-4fb1-99a6-35244b6ab890" providerId="ADAL" clId="{579922FE-901A-7649-AD50-B3967937255B}" dt="2023-01-10T13:30:40.565" v="4264" actId="20577"/>
        <pc:sldMkLst>
          <pc:docMk/>
          <pc:sldMk cId="277894214" sldId="3399"/>
        </pc:sldMkLst>
        <pc:spChg chg="del mod">
          <ac:chgData name="Millonzi, Kara Anne" userId="8263233e-4a9e-4fb1-99a6-35244b6ab890" providerId="ADAL" clId="{579922FE-901A-7649-AD50-B3967937255B}" dt="2023-01-10T13:28:02.258" v="4183" actId="478"/>
          <ac:spMkLst>
            <pc:docMk/>
            <pc:sldMk cId="277894214" sldId="3399"/>
            <ac:spMk id="2" creationId="{9241BDA0-14BE-904F-9AD2-3793B10A9CAA}"/>
          </ac:spMkLst>
        </pc:spChg>
        <pc:spChg chg="del">
          <ac:chgData name="Millonzi, Kara Anne" userId="8263233e-4a9e-4fb1-99a6-35244b6ab890" providerId="ADAL" clId="{579922FE-901A-7649-AD50-B3967937255B}" dt="2023-01-09T13:56:55.467" v="2904" actId="3680"/>
          <ac:spMkLst>
            <pc:docMk/>
            <pc:sldMk cId="277894214" sldId="3399"/>
            <ac:spMk id="3" creationId="{51C1A392-8BF2-6A49-84E8-DE28CBBF8415}"/>
          </ac:spMkLst>
        </pc:spChg>
        <pc:spChg chg="add mod">
          <ac:chgData name="Millonzi, Kara Anne" userId="8263233e-4a9e-4fb1-99a6-35244b6ab890" providerId="ADAL" clId="{579922FE-901A-7649-AD50-B3967937255B}" dt="2023-01-10T13:29:02.895" v="4197" actId="179"/>
          <ac:spMkLst>
            <pc:docMk/>
            <pc:sldMk cId="277894214" sldId="3399"/>
            <ac:spMk id="4" creationId="{526DD615-3BC9-2946-9E22-A8A6A7512A52}"/>
          </ac:spMkLst>
        </pc:spChg>
        <pc:spChg chg="add del mod">
          <ac:chgData name="Millonzi, Kara Anne" userId="8263233e-4a9e-4fb1-99a6-35244b6ab890" providerId="ADAL" clId="{579922FE-901A-7649-AD50-B3967937255B}" dt="2023-01-10T13:28:06.174" v="4184" actId="478"/>
          <ac:spMkLst>
            <pc:docMk/>
            <pc:sldMk cId="277894214" sldId="3399"/>
            <ac:spMk id="7" creationId="{C5F2C1EB-29EC-0F4E-BEFA-9EE3F18C4D8A}"/>
          </ac:spMkLst>
        </pc:spChg>
        <pc:spChg chg="add mod">
          <ac:chgData name="Millonzi, Kara Anne" userId="8263233e-4a9e-4fb1-99a6-35244b6ab890" providerId="ADAL" clId="{579922FE-901A-7649-AD50-B3967937255B}" dt="2023-01-10T13:28:45.350" v="4194" actId="255"/>
          <ac:spMkLst>
            <pc:docMk/>
            <pc:sldMk cId="277894214" sldId="3399"/>
            <ac:spMk id="8" creationId="{9A3DD139-44E0-8842-BB1E-78CA313A3EC6}"/>
          </ac:spMkLst>
        </pc:spChg>
        <pc:graphicFrameChg chg="add mod ord modGraphic">
          <ac:chgData name="Millonzi, Kara Anne" userId="8263233e-4a9e-4fb1-99a6-35244b6ab890" providerId="ADAL" clId="{579922FE-901A-7649-AD50-B3967937255B}" dt="2023-01-10T13:30:40.565" v="4264" actId="20577"/>
          <ac:graphicFrameMkLst>
            <pc:docMk/>
            <pc:sldMk cId="277894214" sldId="3399"/>
            <ac:graphicFrameMk id="5" creationId="{90ADC5A8-16AC-0248-9716-3A23499FDB8E}"/>
          </ac:graphicFrameMkLst>
        </pc:graphicFrameChg>
      </pc:sldChg>
      <pc:sldChg chg="addSp delSp modSp new del mod">
        <pc:chgData name="Millonzi, Kara Anne" userId="8263233e-4a9e-4fb1-99a6-35244b6ab890" providerId="ADAL" clId="{579922FE-901A-7649-AD50-B3967937255B}" dt="2023-01-09T13:11:26.715" v="535" actId="2696"/>
        <pc:sldMkLst>
          <pc:docMk/>
          <pc:sldMk cId="723906052" sldId="3399"/>
        </pc:sldMkLst>
        <pc:spChg chg="del">
          <ac:chgData name="Millonzi, Kara Anne" userId="8263233e-4a9e-4fb1-99a6-35244b6ab890" providerId="ADAL" clId="{579922FE-901A-7649-AD50-B3967937255B}" dt="2023-01-09T13:04:51.463" v="532" actId="1032"/>
          <ac:spMkLst>
            <pc:docMk/>
            <pc:sldMk cId="723906052" sldId="3399"/>
            <ac:spMk id="3" creationId="{06A3C556-5C13-CD49-8A1A-1D506F92AAE0}"/>
          </ac:spMkLst>
        </pc:spChg>
        <pc:spChg chg="add mod">
          <ac:chgData name="Millonzi, Kara Anne" userId="8263233e-4a9e-4fb1-99a6-35244b6ab890" providerId="ADAL" clId="{579922FE-901A-7649-AD50-B3967937255B}" dt="2023-01-09T13:05:51.213" v="533" actId="478"/>
          <ac:spMkLst>
            <pc:docMk/>
            <pc:sldMk cId="723906052" sldId="3399"/>
            <ac:spMk id="6" creationId="{2A754843-174F-944D-8BC2-1DD443BFE4CA}"/>
          </ac:spMkLst>
        </pc:spChg>
        <pc:graphicFrameChg chg="add del modGraphic">
          <ac:chgData name="Millonzi, Kara Anne" userId="8263233e-4a9e-4fb1-99a6-35244b6ab890" providerId="ADAL" clId="{579922FE-901A-7649-AD50-B3967937255B}" dt="2023-01-09T13:05:51.213" v="533" actId="478"/>
          <ac:graphicFrameMkLst>
            <pc:docMk/>
            <pc:sldMk cId="723906052" sldId="3399"/>
            <ac:graphicFrameMk id="4" creationId="{6273208F-31B0-E745-A121-8AC8E71190F2}"/>
          </ac:graphicFrameMkLst>
        </pc:graphicFrameChg>
      </pc:sldChg>
      <pc:sldChg chg="addSp delSp modSp new mod">
        <pc:chgData name="Millonzi, Kara Anne" userId="8263233e-4a9e-4fb1-99a6-35244b6ab890" providerId="ADAL" clId="{579922FE-901A-7649-AD50-B3967937255B}" dt="2023-01-10T13:17:24.328" v="3498" actId="20577"/>
        <pc:sldMkLst>
          <pc:docMk/>
          <pc:sldMk cId="838393096" sldId="3400"/>
        </pc:sldMkLst>
        <pc:spChg chg="mod">
          <ac:chgData name="Millonzi, Kara Anne" userId="8263233e-4a9e-4fb1-99a6-35244b6ab890" providerId="ADAL" clId="{579922FE-901A-7649-AD50-B3967937255B}" dt="2023-01-09T13:34:19.967" v="2764" actId="207"/>
          <ac:spMkLst>
            <pc:docMk/>
            <pc:sldMk cId="838393096" sldId="3400"/>
            <ac:spMk id="2" creationId="{C71549FB-CE5F-F248-B499-95FE20BD8181}"/>
          </ac:spMkLst>
        </pc:spChg>
        <pc:spChg chg="add del mod">
          <ac:chgData name="Millonzi, Kara Anne" userId="8263233e-4a9e-4fb1-99a6-35244b6ab890" providerId="ADAL" clId="{579922FE-901A-7649-AD50-B3967937255B}" dt="2023-01-10T13:17:24.328" v="3498" actId="20577"/>
          <ac:spMkLst>
            <pc:docMk/>
            <pc:sldMk cId="838393096" sldId="3400"/>
            <ac:spMk id="3" creationId="{5EE97F5E-178C-704B-9B44-CB22E4B491D9}"/>
          </ac:spMkLst>
        </pc:spChg>
        <pc:spChg chg="mod">
          <ac:chgData name="Millonzi, Kara Anne" userId="8263233e-4a9e-4fb1-99a6-35244b6ab890" providerId="ADAL" clId="{579922FE-901A-7649-AD50-B3967937255B}" dt="2023-01-09T13:30:53.243" v="2635" actId="18245"/>
          <ac:spMkLst>
            <pc:docMk/>
            <pc:sldMk cId="838393096" sldId="3400"/>
            <ac:spMk id="6" creationId="{F236BF4D-BBC4-F947-A87D-3832567EC613}"/>
          </ac:spMkLst>
        </pc:spChg>
        <pc:spChg chg="mod">
          <ac:chgData name="Millonzi, Kara Anne" userId="8263233e-4a9e-4fb1-99a6-35244b6ab890" providerId="ADAL" clId="{579922FE-901A-7649-AD50-B3967937255B}" dt="2023-01-09T13:30:53.243" v="2635" actId="18245"/>
          <ac:spMkLst>
            <pc:docMk/>
            <pc:sldMk cId="838393096" sldId="3400"/>
            <ac:spMk id="7" creationId="{909EB0B3-D815-A442-8E95-DB4468C7FDD8}"/>
          </ac:spMkLst>
        </pc:spChg>
        <pc:spChg chg="mod">
          <ac:chgData name="Millonzi, Kara Anne" userId="8263233e-4a9e-4fb1-99a6-35244b6ab890" providerId="ADAL" clId="{579922FE-901A-7649-AD50-B3967937255B}" dt="2023-01-09T13:30:53.243" v="2635" actId="18245"/>
          <ac:spMkLst>
            <pc:docMk/>
            <pc:sldMk cId="838393096" sldId="3400"/>
            <ac:spMk id="8" creationId="{7BD84A05-C9AE-B049-9078-9443D32E8709}"/>
          </ac:spMkLst>
        </pc:spChg>
        <pc:spChg chg="mod">
          <ac:chgData name="Millonzi, Kara Anne" userId="8263233e-4a9e-4fb1-99a6-35244b6ab890" providerId="ADAL" clId="{579922FE-901A-7649-AD50-B3967937255B}" dt="2023-01-09T13:30:53.243" v="2635" actId="18245"/>
          <ac:spMkLst>
            <pc:docMk/>
            <pc:sldMk cId="838393096" sldId="3400"/>
            <ac:spMk id="9" creationId="{3C864180-D40C-A94A-93C1-19FB76B602C3}"/>
          </ac:spMkLst>
        </pc:spChg>
        <pc:spChg chg="mod">
          <ac:chgData name="Millonzi, Kara Anne" userId="8263233e-4a9e-4fb1-99a6-35244b6ab890" providerId="ADAL" clId="{579922FE-901A-7649-AD50-B3967937255B}" dt="2023-01-09T13:30:53.243" v="2635" actId="18245"/>
          <ac:spMkLst>
            <pc:docMk/>
            <pc:sldMk cId="838393096" sldId="3400"/>
            <ac:spMk id="10" creationId="{46B74CD1-9799-D64F-BB96-69D45263D359}"/>
          </ac:spMkLst>
        </pc:spChg>
        <pc:spChg chg="mod">
          <ac:chgData name="Millonzi, Kara Anne" userId="8263233e-4a9e-4fb1-99a6-35244b6ab890" providerId="ADAL" clId="{579922FE-901A-7649-AD50-B3967937255B}" dt="2023-01-09T13:30:53.243" v="2635" actId="18245"/>
          <ac:spMkLst>
            <pc:docMk/>
            <pc:sldMk cId="838393096" sldId="3400"/>
            <ac:spMk id="11" creationId="{291A5D54-ABDB-3542-A5AE-423BE33E1E9B}"/>
          </ac:spMkLst>
        </pc:spChg>
        <pc:spChg chg="mod">
          <ac:chgData name="Millonzi, Kara Anne" userId="8263233e-4a9e-4fb1-99a6-35244b6ab890" providerId="ADAL" clId="{579922FE-901A-7649-AD50-B3967937255B}" dt="2023-01-09T13:30:53.243" v="2635" actId="18245"/>
          <ac:spMkLst>
            <pc:docMk/>
            <pc:sldMk cId="838393096" sldId="3400"/>
            <ac:spMk id="12" creationId="{33E109C5-D9F8-3A47-B920-BE12343A678B}"/>
          </ac:spMkLst>
        </pc:spChg>
        <pc:spChg chg="mod">
          <ac:chgData name="Millonzi, Kara Anne" userId="8263233e-4a9e-4fb1-99a6-35244b6ab890" providerId="ADAL" clId="{579922FE-901A-7649-AD50-B3967937255B}" dt="2023-01-09T13:30:53.243" v="2635" actId="18245"/>
          <ac:spMkLst>
            <pc:docMk/>
            <pc:sldMk cId="838393096" sldId="3400"/>
            <ac:spMk id="13" creationId="{D868ABC7-5792-8044-A853-E2E8BF2EAFCD}"/>
          </ac:spMkLst>
        </pc:spChg>
        <pc:spChg chg="mod">
          <ac:chgData name="Millonzi, Kara Anne" userId="8263233e-4a9e-4fb1-99a6-35244b6ab890" providerId="ADAL" clId="{579922FE-901A-7649-AD50-B3967937255B}" dt="2023-01-09T13:30:53.243" v="2635" actId="18245"/>
          <ac:spMkLst>
            <pc:docMk/>
            <pc:sldMk cId="838393096" sldId="3400"/>
            <ac:spMk id="14" creationId="{08606744-AE1A-CA46-A5EE-0F84D5A667FB}"/>
          </ac:spMkLst>
        </pc:spChg>
        <pc:spChg chg="mod">
          <ac:chgData name="Millonzi, Kara Anne" userId="8263233e-4a9e-4fb1-99a6-35244b6ab890" providerId="ADAL" clId="{579922FE-901A-7649-AD50-B3967937255B}" dt="2023-01-09T13:30:53.243" v="2635" actId="18245"/>
          <ac:spMkLst>
            <pc:docMk/>
            <pc:sldMk cId="838393096" sldId="3400"/>
            <ac:spMk id="15" creationId="{3B93BE08-3919-C045-96C5-A9FBF71B7737}"/>
          </ac:spMkLst>
        </pc:spChg>
        <pc:spChg chg="mod">
          <ac:chgData name="Millonzi, Kara Anne" userId="8263233e-4a9e-4fb1-99a6-35244b6ab890" providerId="ADAL" clId="{579922FE-901A-7649-AD50-B3967937255B}" dt="2023-01-09T13:30:53.243" v="2635" actId="18245"/>
          <ac:spMkLst>
            <pc:docMk/>
            <pc:sldMk cId="838393096" sldId="3400"/>
            <ac:spMk id="16" creationId="{850FF6CA-A12A-C143-8A6A-C45EFAA864E5}"/>
          </ac:spMkLst>
        </pc:spChg>
        <pc:spChg chg="mod">
          <ac:chgData name="Millonzi, Kara Anne" userId="8263233e-4a9e-4fb1-99a6-35244b6ab890" providerId="ADAL" clId="{579922FE-901A-7649-AD50-B3967937255B}" dt="2023-01-09T13:30:53.243" v="2635" actId="18245"/>
          <ac:spMkLst>
            <pc:docMk/>
            <pc:sldMk cId="838393096" sldId="3400"/>
            <ac:spMk id="17" creationId="{27799744-1DFE-8C44-9C73-12254B8E8524}"/>
          </ac:spMkLst>
        </pc:spChg>
        <pc:spChg chg="mod">
          <ac:chgData name="Millonzi, Kara Anne" userId="8263233e-4a9e-4fb1-99a6-35244b6ab890" providerId="ADAL" clId="{579922FE-901A-7649-AD50-B3967937255B}" dt="2023-01-09T13:30:53.243" v="2635" actId="18245"/>
          <ac:spMkLst>
            <pc:docMk/>
            <pc:sldMk cId="838393096" sldId="3400"/>
            <ac:spMk id="18" creationId="{FAFA0CA2-D811-2249-8096-90A64BA59F2A}"/>
          </ac:spMkLst>
        </pc:spChg>
        <pc:spChg chg="mod">
          <ac:chgData name="Millonzi, Kara Anne" userId="8263233e-4a9e-4fb1-99a6-35244b6ab890" providerId="ADAL" clId="{579922FE-901A-7649-AD50-B3967937255B}" dt="2023-01-09T13:30:53.243" v="2635" actId="18245"/>
          <ac:spMkLst>
            <pc:docMk/>
            <pc:sldMk cId="838393096" sldId="3400"/>
            <ac:spMk id="19" creationId="{F5BE4D11-A7C1-264A-984E-20CE42512D6E}"/>
          </ac:spMkLst>
        </pc:spChg>
        <pc:spChg chg="mod">
          <ac:chgData name="Millonzi, Kara Anne" userId="8263233e-4a9e-4fb1-99a6-35244b6ab890" providerId="ADAL" clId="{579922FE-901A-7649-AD50-B3967937255B}" dt="2023-01-09T13:30:53.243" v="2635" actId="18245"/>
          <ac:spMkLst>
            <pc:docMk/>
            <pc:sldMk cId="838393096" sldId="3400"/>
            <ac:spMk id="20" creationId="{C44F0EAC-0DCC-2B40-9F8C-F3E4A7624C55}"/>
          </ac:spMkLst>
        </pc:spChg>
        <pc:spChg chg="mod">
          <ac:chgData name="Millonzi, Kara Anne" userId="8263233e-4a9e-4fb1-99a6-35244b6ab890" providerId="ADAL" clId="{579922FE-901A-7649-AD50-B3967937255B}" dt="2023-01-09T13:30:53.243" v="2635" actId="18245"/>
          <ac:spMkLst>
            <pc:docMk/>
            <pc:sldMk cId="838393096" sldId="3400"/>
            <ac:spMk id="21" creationId="{582F236B-BA49-8A40-B0B8-B5FAB5A70979}"/>
          </ac:spMkLst>
        </pc:spChg>
        <pc:spChg chg="mod">
          <ac:chgData name="Millonzi, Kara Anne" userId="8263233e-4a9e-4fb1-99a6-35244b6ab890" providerId="ADAL" clId="{579922FE-901A-7649-AD50-B3967937255B}" dt="2023-01-09T13:30:53.243" v="2635" actId="18245"/>
          <ac:spMkLst>
            <pc:docMk/>
            <pc:sldMk cId="838393096" sldId="3400"/>
            <ac:spMk id="22" creationId="{E3D4DE3D-F9E3-B841-9744-4FCBC51D46E9}"/>
          </ac:spMkLst>
        </pc:spChg>
        <pc:spChg chg="mod">
          <ac:chgData name="Millonzi, Kara Anne" userId="8263233e-4a9e-4fb1-99a6-35244b6ab890" providerId="ADAL" clId="{579922FE-901A-7649-AD50-B3967937255B}" dt="2023-01-09T13:30:49.342" v="2634" actId="18245"/>
          <ac:spMkLst>
            <pc:docMk/>
            <pc:sldMk cId="838393096" sldId="3400"/>
            <ac:spMk id="23" creationId="{7BD4172E-068C-7B48-B6C5-5CF814D952C4}"/>
          </ac:spMkLst>
        </pc:spChg>
        <pc:spChg chg="add mod">
          <ac:chgData name="Millonzi, Kara Anne" userId="8263233e-4a9e-4fb1-99a6-35244b6ab890" providerId="ADAL" clId="{579922FE-901A-7649-AD50-B3967937255B}" dt="2023-01-09T13:34:16.483" v="2763" actId="167"/>
          <ac:spMkLst>
            <pc:docMk/>
            <pc:sldMk cId="838393096" sldId="3400"/>
            <ac:spMk id="24" creationId="{828C2637-0352-F445-BA44-1A337A991374}"/>
          </ac:spMkLst>
        </pc:spChg>
        <pc:spChg chg="add mod">
          <ac:chgData name="Millonzi, Kara Anne" userId="8263233e-4a9e-4fb1-99a6-35244b6ab890" providerId="ADAL" clId="{579922FE-901A-7649-AD50-B3967937255B}" dt="2023-01-09T13:34:49.109" v="2766" actId="14861"/>
          <ac:spMkLst>
            <pc:docMk/>
            <pc:sldMk cId="838393096" sldId="3400"/>
            <ac:spMk id="25" creationId="{0E5C5D4A-00E6-2A4F-9AEA-746B71FA276D}"/>
          </ac:spMkLst>
        </pc:spChg>
        <pc:grpChg chg="mod">
          <ac:chgData name="Millonzi, Kara Anne" userId="8263233e-4a9e-4fb1-99a6-35244b6ab890" providerId="ADAL" clId="{579922FE-901A-7649-AD50-B3967937255B}" dt="2023-01-09T13:30:53.243" v="2635" actId="18245"/>
          <ac:grpSpMkLst>
            <pc:docMk/>
            <pc:sldMk cId="838393096" sldId="3400"/>
            <ac:grpSpMk id="5" creationId="{9EDB1FA5-3084-9045-8300-ED2B2B95D372}"/>
          </ac:grpSpMkLst>
        </pc:grpChg>
        <pc:graphicFrameChg chg="add del mod">
          <ac:chgData name="Millonzi, Kara Anne" userId="8263233e-4a9e-4fb1-99a6-35244b6ab890" providerId="ADAL" clId="{579922FE-901A-7649-AD50-B3967937255B}" dt="2023-01-09T13:30:53.827" v="2636" actId="12084"/>
          <ac:graphicFrameMkLst>
            <pc:docMk/>
            <pc:sldMk cId="838393096" sldId="3400"/>
            <ac:graphicFrameMk id="4" creationId="{2ABBF66B-2D2C-4548-A2DF-E4D6E384A299}"/>
          </ac:graphicFrameMkLst>
        </pc:graphicFrameChg>
      </pc:sldChg>
      <pc:sldChg chg="addSp delSp modSp new mod">
        <pc:chgData name="Millonzi, Kara Anne" userId="8263233e-4a9e-4fb1-99a6-35244b6ab890" providerId="ADAL" clId="{579922FE-901A-7649-AD50-B3967937255B}" dt="2023-01-10T13:41:18.822" v="4688" actId="255"/>
        <pc:sldMkLst>
          <pc:docMk/>
          <pc:sldMk cId="3492669649" sldId="3401"/>
        </pc:sldMkLst>
        <pc:spChg chg="mod">
          <ac:chgData name="Millonzi, Kara Anne" userId="8263233e-4a9e-4fb1-99a6-35244b6ab890" providerId="ADAL" clId="{579922FE-901A-7649-AD50-B3967937255B}" dt="2023-01-10T13:41:18.822" v="4688" actId="255"/>
          <ac:spMkLst>
            <pc:docMk/>
            <pc:sldMk cId="3492669649" sldId="3401"/>
            <ac:spMk id="2" creationId="{DA63A012-35C2-D340-A285-F80B9B8B65EC}"/>
          </ac:spMkLst>
        </pc:spChg>
        <pc:spChg chg="del">
          <ac:chgData name="Millonzi, Kara Anne" userId="8263233e-4a9e-4fb1-99a6-35244b6ab890" providerId="ADAL" clId="{579922FE-901A-7649-AD50-B3967937255B}" dt="2023-01-10T13:37:18.478" v="4593" actId="478"/>
          <ac:spMkLst>
            <pc:docMk/>
            <pc:sldMk cId="3492669649" sldId="3401"/>
            <ac:spMk id="3" creationId="{FF73D2F1-E569-6947-8972-AEDF985BF1CE}"/>
          </ac:spMkLst>
        </pc:spChg>
        <pc:spChg chg="add mod">
          <ac:chgData name="Millonzi, Kara Anne" userId="8263233e-4a9e-4fb1-99a6-35244b6ab890" providerId="ADAL" clId="{579922FE-901A-7649-AD50-B3967937255B}" dt="2023-01-10T13:38:37.673" v="4611" actId="1076"/>
          <ac:spMkLst>
            <pc:docMk/>
            <pc:sldMk cId="3492669649" sldId="3401"/>
            <ac:spMk id="4" creationId="{1BA888A7-A442-3E4D-AB03-CC82C976630F}"/>
          </ac:spMkLst>
        </pc:spChg>
        <pc:spChg chg="add mod">
          <ac:chgData name="Millonzi, Kara Anne" userId="8263233e-4a9e-4fb1-99a6-35244b6ab890" providerId="ADAL" clId="{579922FE-901A-7649-AD50-B3967937255B}" dt="2023-01-10T13:38:23.192" v="4609" actId="14861"/>
          <ac:spMkLst>
            <pc:docMk/>
            <pc:sldMk cId="3492669649" sldId="3401"/>
            <ac:spMk id="5" creationId="{97BA1DD3-E332-D741-9274-C9A3FC6CF0E7}"/>
          </ac:spMkLst>
        </pc:spChg>
        <pc:picChg chg="add del mod">
          <ac:chgData name="Millonzi, Kara Anne" userId="8263233e-4a9e-4fb1-99a6-35244b6ab890" providerId="ADAL" clId="{579922FE-901A-7649-AD50-B3967937255B}" dt="2023-01-10T13:36:34.348" v="4587" actId="478"/>
          <ac:picMkLst>
            <pc:docMk/>
            <pc:sldMk cId="3492669649" sldId="3401"/>
            <ac:picMk id="1026" creationId="{7A7E2EC5-4DB1-A44A-BD4E-F117B2A217A9}"/>
          </ac:picMkLst>
        </pc:picChg>
        <pc:picChg chg="add mod">
          <ac:chgData name="Millonzi, Kara Anne" userId="8263233e-4a9e-4fb1-99a6-35244b6ab890" providerId="ADAL" clId="{579922FE-901A-7649-AD50-B3967937255B}" dt="2023-01-10T13:38:29.355" v="4610" actId="14861"/>
          <ac:picMkLst>
            <pc:docMk/>
            <pc:sldMk cId="3492669649" sldId="3401"/>
            <ac:picMk id="1028" creationId="{54192D93-40BA-0644-9E72-FCBE747EFCF6}"/>
          </ac:picMkLst>
        </pc:picChg>
      </pc:sldChg>
      <pc:sldChg chg="addSp delSp modSp new mod setBg">
        <pc:chgData name="Millonzi, Kara Anne" userId="8263233e-4a9e-4fb1-99a6-35244b6ab890" providerId="ADAL" clId="{579922FE-901A-7649-AD50-B3967937255B}" dt="2023-01-10T14:20:32.946" v="5239" actId="26606"/>
        <pc:sldMkLst>
          <pc:docMk/>
          <pc:sldMk cId="2681024614" sldId="3402"/>
        </pc:sldMkLst>
        <pc:spChg chg="mod">
          <ac:chgData name="Millonzi, Kara Anne" userId="8263233e-4a9e-4fb1-99a6-35244b6ab890" providerId="ADAL" clId="{579922FE-901A-7649-AD50-B3967937255B}" dt="2023-01-10T14:20:32.946" v="5239" actId="26606"/>
          <ac:spMkLst>
            <pc:docMk/>
            <pc:sldMk cId="2681024614" sldId="3402"/>
            <ac:spMk id="2" creationId="{5D2BF72D-C515-B04A-B205-5EAECB8CB1E6}"/>
          </ac:spMkLst>
        </pc:spChg>
        <pc:spChg chg="add del mod">
          <ac:chgData name="Millonzi, Kara Anne" userId="8263233e-4a9e-4fb1-99a6-35244b6ab890" providerId="ADAL" clId="{579922FE-901A-7649-AD50-B3967937255B}" dt="2023-01-10T14:20:32.946" v="5239" actId="26606"/>
          <ac:spMkLst>
            <pc:docMk/>
            <pc:sldMk cId="2681024614" sldId="3402"/>
            <ac:spMk id="3" creationId="{2C5B709D-CB1F-B142-B34D-923CE95B23B1}"/>
          </ac:spMkLst>
        </pc:spChg>
        <pc:spChg chg="add del">
          <ac:chgData name="Millonzi, Kara Anne" userId="8263233e-4a9e-4fb1-99a6-35244b6ab890" providerId="ADAL" clId="{579922FE-901A-7649-AD50-B3967937255B}" dt="2023-01-10T14:20:32.919" v="5238" actId="26606"/>
          <ac:spMkLst>
            <pc:docMk/>
            <pc:sldMk cId="2681024614" sldId="3402"/>
            <ac:spMk id="9" creationId="{B819A166-7571-4003-A6B8-B62034C3ED30}"/>
          </ac:spMkLst>
        </pc:spChg>
        <pc:spChg chg="add">
          <ac:chgData name="Millonzi, Kara Anne" userId="8263233e-4a9e-4fb1-99a6-35244b6ab890" providerId="ADAL" clId="{579922FE-901A-7649-AD50-B3967937255B}" dt="2023-01-10T14:20:32.946" v="5239" actId="26606"/>
          <ac:spMkLst>
            <pc:docMk/>
            <pc:sldMk cId="2681024614" sldId="3402"/>
            <ac:spMk id="11" creationId="{5E107275-3853-46FD-A241-DE4355A42675}"/>
          </ac:spMkLst>
        </pc:spChg>
        <pc:spChg chg="add">
          <ac:chgData name="Millonzi, Kara Anne" userId="8263233e-4a9e-4fb1-99a6-35244b6ab890" providerId="ADAL" clId="{579922FE-901A-7649-AD50-B3967937255B}" dt="2023-01-10T14:20:32.946" v="5239" actId="26606"/>
          <ac:spMkLst>
            <pc:docMk/>
            <pc:sldMk cId="2681024614" sldId="3402"/>
            <ac:spMk id="12" creationId="{2E442304-DDBD-4F7B-8017-36BCC863FB40}"/>
          </ac:spMkLst>
        </pc:spChg>
        <pc:graphicFrameChg chg="add del">
          <ac:chgData name="Millonzi, Kara Anne" userId="8263233e-4a9e-4fb1-99a6-35244b6ab890" providerId="ADAL" clId="{579922FE-901A-7649-AD50-B3967937255B}" dt="2023-01-10T14:20:32.919" v="5238" actId="26606"/>
          <ac:graphicFrameMkLst>
            <pc:docMk/>
            <pc:sldMk cId="2681024614" sldId="3402"/>
            <ac:graphicFrameMk id="5" creationId="{4AA93C61-D99E-FC89-F40B-B483EB5647DD}"/>
          </ac:graphicFrameMkLst>
        </pc:graphicFrameChg>
        <pc:graphicFrameChg chg="add">
          <ac:chgData name="Millonzi, Kara Anne" userId="8263233e-4a9e-4fb1-99a6-35244b6ab890" providerId="ADAL" clId="{579922FE-901A-7649-AD50-B3967937255B}" dt="2023-01-10T14:20:32.946" v="5239" actId="26606"/>
          <ac:graphicFrameMkLst>
            <pc:docMk/>
            <pc:sldMk cId="2681024614" sldId="3402"/>
            <ac:graphicFrameMk id="13" creationId="{B0AEB17C-A7DD-EFF5-3F05-A9F894CBA9A3}"/>
          </ac:graphicFrameMkLst>
        </pc:graphicFrameChg>
      </pc:sldChg>
      <pc:sldChg chg="addSp delSp modSp new mod setBg">
        <pc:chgData name="Millonzi, Kara Anne" userId="8263233e-4a9e-4fb1-99a6-35244b6ab890" providerId="ADAL" clId="{579922FE-901A-7649-AD50-B3967937255B}" dt="2023-01-10T14:21:10.371" v="5247" actId="255"/>
        <pc:sldMkLst>
          <pc:docMk/>
          <pc:sldMk cId="1809878708" sldId="3403"/>
        </pc:sldMkLst>
        <pc:spChg chg="mod">
          <ac:chgData name="Millonzi, Kara Anne" userId="8263233e-4a9e-4fb1-99a6-35244b6ab890" providerId="ADAL" clId="{579922FE-901A-7649-AD50-B3967937255B}" dt="2023-01-10T14:20:38.389" v="5240" actId="26606"/>
          <ac:spMkLst>
            <pc:docMk/>
            <pc:sldMk cId="1809878708" sldId="3403"/>
            <ac:spMk id="2" creationId="{FFAF4FDC-B3F1-914C-A144-D3AEAB73EC30}"/>
          </ac:spMkLst>
        </pc:spChg>
        <pc:spChg chg="del mod">
          <ac:chgData name="Millonzi, Kara Anne" userId="8263233e-4a9e-4fb1-99a6-35244b6ab890" providerId="ADAL" clId="{579922FE-901A-7649-AD50-B3967937255B}" dt="2023-01-10T14:20:38.389" v="5240" actId="26606"/>
          <ac:spMkLst>
            <pc:docMk/>
            <pc:sldMk cId="1809878708" sldId="3403"/>
            <ac:spMk id="3" creationId="{D460825B-4E56-DB43-AED8-5BB7D90BCDC2}"/>
          </ac:spMkLst>
        </pc:spChg>
        <pc:spChg chg="add">
          <ac:chgData name="Millonzi, Kara Anne" userId="8263233e-4a9e-4fb1-99a6-35244b6ab890" providerId="ADAL" clId="{579922FE-901A-7649-AD50-B3967937255B}" dt="2023-01-10T14:20:38.389" v="5240" actId="26606"/>
          <ac:spMkLst>
            <pc:docMk/>
            <pc:sldMk cId="1809878708" sldId="3403"/>
            <ac:spMk id="9" creationId="{2E442304-DDBD-4F7B-8017-36BCC863FB40}"/>
          </ac:spMkLst>
        </pc:spChg>
        <pc:spChg chg="add">
          <ac:chgData name="Millonzi, Kara Anne" userId="8263233e-4a9e-4fb1-99a6-35244b6ab890" providerId="ADAL" clId="{579922FE-901A-7649-AD50-B3967937255B}" dt="2023-01-10T14:20:38.389" v="5240" actId="26606"/>
          <ac:spMkLst>
            <pc:docMk/>
            <pc:sldMk cId="1809878708" sldId="3403"/>
            <ac:spMk id="11" creationId="{5E107275-3853-46FD-A241-DE4355A42675}"/>
          </ac:spMkLst>
        </pc:spChg>
        <pc:graphicFrameChg chg="add mod">
          <ac:chgData name="Millonzi, Kara Anne" userId="8263233e-4a9e-4fb1-99a6-35244b6ab890" providerId="ADAL" clId="{579922FE-901A-7649-AD50-B3967937255B}" dt="2023-01-10T14:21:10.371" v="5247" actId="255"/>
          <ac:graphicFrameMkLst>
            <pc:docMk/>
            <pc:sldMk cId="1809878708" sldId="3403"/>
            <ac:graphicFrameMk id="5" creationId="{288D8656-BBA4-E27A-A12F-D26C4A00DC6A}"/>
          </ac:graphicFrameMkLst>
        </pc:graphicFrameChg>
      </pc:sldChg>
    </pc:docChg>
  </pc:docChgLst>
</pc:chgInfo>
</file>

<file path=ppt/diagrams/_rels/data15.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ata5.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ata6.xml.rels><?xml version="1.0" encoding="UTF-8" standalone="yes"?>
<Relationships xmlns="http://schemas.openxmlformats.org/package/2006/relationships"><Relationship Id="rId3" Type="http://schemas.openxmlformats.org/officeDocument/2006/relationships/hyperlink" Target="https://arpa.sog.unc.edu/wp-content/uploads/2022/04/Copy-of-Project-and-Expenditure-Report-Template_Revenue-Replacement-4_14.xlsx" TargetMode="External"/><Relationship Id="rId2" Type="http://schemas.openxmlformats.org/officeDocument/2006/relationships/hyperlink" Target="https://canons.sog.unc.edu/wp-content/uploads/sites/1175/2023/01/ARP_Eligibility-Determination-and-Allowable-Cost-Reveiw-Documentation-Template_2022-1.docx" TargetMode="External"/><Relationship Id="rId1" Type="http://schemas.openxmlformats.org/officeDocument/2006/relationships/hyperlink" Target="https://arpa.sog.unc.edu/wp-content/uploads/2022/09/Roadmap-for-Revenue-Replacement-Expenditures-Fillable-PDF-FINAL51.pdf" TargetMode="External"/></Relationships>
</file>

<file path=ppt/diagrams/_rels/drawing15.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arpa.sog.unc.edu/wp-content/uploads/2022/03/UG_Eligible-Use-Policy_SOG_MArch-2022.docx" TargetMode="External"/><Relationship Id="rId2" Type="http://schemas.openxmlformats.org/officeDocument/2006/relationships/hyperlink" Target="https://arpa.sog.unc.edu/wp-content/uploads/2022/02/Nondiscrimination-Policy_SOG_2022.docx" TargetMode="External"/><Relationship Id="rId1" Type="http://schemas.openxmlformats.org/officeDocument/2006/relationships/hyperlink" Target="https://arpa.sog.unc.edu/wp-content/uploads/2022/03/Record-Retention-Policy_SOG_2022.docx" TargetMode="External"/><Relationship Id="rId5" Type="http://schemas.openxmlformats.org/officeDocument/2006/relationships/hyperlink" Target="https://arpa.sog.unc.edu/wp-content/uploads/2022/03/Conflict-of-Interest-Policy-Template-3-17-22.docx" TargetMode="External"/><Relationship Id="rId4" Type="http://schemas.openxmlformats.org/officeDocument/2006/relationships/hyperlink" Target="https://arpa.sog.unc.edu/wp-content/uploads/2022/03/UG_Sample_CostPrinciplesPolicy_SOG_March-2022.docx" TargetMode="External"/></Relationships>
</file>

<file path=ppt/diagrams/_rels/drawing6.xml.rels><?xml version="1.0" encoding="UTF-8" standalone="yes"?>
<Relationships xmlns="http://schemas.openxmlformats.org/package/2006/relationships"><Relationship Id="rId3" Type="http://schemas.openxmlformats.org/officeDocument/2006/relationships/hyperlink" Target="https://arpa.sog.unc.edu/wp-content/uploads/2022/04/Copy-of-Project-and-Expenditure-Report-Template_Revenue-Replacement-4_14.xlsx" TargetMode="External"/><Relationship Id="rId2" Type="http://schemas.openxmlformats.org/officeDocument/2006/relationships/hyperlink" Target="https://canons.sog.unc.edu/wp-content/uploads/sites/1175/2023/01/ARP_Eligibility-Determination-and-Allowable-Cost-Reveiw-Documentation-Template_2022-1.docx" TargetMode="External"/><Relationship Id="rId1" Type="http://schemas.openxmlformats.org/officeDocument/2006/relationships/hyperlink" Target="https://arpa.sog.unc.edu/wp-content/uploads/2022/09/Roadmap-for-Revenue-Replacement-Expenditures-Fillable-PDF-FINAL51.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1800"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EF3C040F-F4FC-49A9-85A2-00C41D23987A}">
      <dgm:prSet/>
      <dgm:spPr>
        <a:solidFill>
          <a:schemeClr val="accent2">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Replace lost public sector revenue, using this funding to </a:t>
          </a:r>
          <a:r>
            <a:rPr lang="en-US" b="1" dirty="0"/>
            <a:t>provide government services </a:t>
          </a:r>
          <a:r>
            <a:rPr lang="en-US" dirty="0"/>
            <a:t>to the extent of the reduction in revenue experienced due to the pandemic;</a:t>
          </a:r>
        </a:p>
        <a:p>
          <a:endParaRPr lang="en-US" dirty="0"/>
        </a:p>
        <a:p>
          <a:r>
            <a:rPr lang="en-US" dirty="0"/>
            <a:t>$10 million standard allowance OR formula approach</a:t>
          </a:r>
        </a:p>
      </dgm:t>
    </dgm:pt>
    <dgm:pt modelId="{23E42291-CBC3-4394-8859-B4F2C80213BA}" type="parTrans" cxnId="{83CEFB6A-8B19-4CAD-A2D1-18D9446654BB}">
      <dgm:prSet/>
      <dgm:spPr/>
      <dgm:t>
        <a:bodyPr/>
        <a:lstStyle/>
        <a:p>
          <a:endParaRPr lang="en-US"/>
        </a:p>
      </dgm:t>
    </dgm:pt>
    <dgm:pt modelId="{A75D334B-E1DE-4E30-81C9-E94F99AF7B4F}" type="sibTrans" cxnId="{83CEFB6A-8B19-4CAD-A2D1-18D9446654B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4"/>
      <dgm:spPr/>
    </dgm:pt>
    <dgm:pt modelId="{C691E6FA-4D08-9E4E-BDBC-957F11482571}" type="pres">
      <dgm:prSet presAssocID="{C306291E-71A2-4B4C-BBB4-F598471C92A6}" presName="parentText" presStyleLbl="node1" presStyleIdx="0" presStyleCnt="4">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4">
        <dgm:presLayoutVars>
          <dgm:bulletEnabled val="1"/>
        </dgm:presLayoutVars>
      </dgm:prSet>
      <dgm:spPr/>
    </dgm:pt>
    <dgm:pt modelId="{7ADED5EB-711A-4542-97CA-3E8989069723}" type="pres">
      <dgm:prSet presAssocID="{469B1202-E77C-49C4-8520-1042A0AB48EC}" presName="spaceBetweenRectangles" presStyleCnt="0"/>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4"/>
      <dgm:spPr/>
    </dgm:pt>
    <dgm:pt modelId="{446B6914-570B-2648-AA76-E908F8F52674}" type="pres">
      <dgm:prSet presAssocID="{5190CF68-C99A-47B0-8BD2-A62733FDC3A4}" presName="parentText" presStyleLbl="node1" presStyleIdx="1" presStyleCnt="4">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1" presStyleCnt="4">
        <dgm:presLayoutVars>
          <dgm:bulletEnabled val="1"/>
        </dgm:presLayoutVars>
      </dgm:prSet>
      <dgm:spPr/>
    </dgm:pt>
    <dgm:pt modelId="{5DA333D8-2EFC-3A47-A150-983BAA133FCA}" type="pres">
      <dgm:prSet presAssocID="{502861A1-E4F2-4231-B73F-B598CDE934E8}"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1" presStyleCnt="4"/>
      <dgm:spPr/>
    </dgm:pt>
    <dgm:pt modelId="{F22C1007-0C0D-1F47-94BD-237CDBAB37D7}" type="pres">
      <dgm:prSet presAssocID="{80B743FD-DAC1-452E-963F-2A44621436EB}" presName="parentText" presStyleLbl="node1" presStyleIdx="2" presStyleCnt="4">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2" presStyleCnt="4">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2" presStyleCnt="4"/>
      <dgm:spPr/>
    </dgm:pt>
    <dgm:pt modelId="{723B57E3-C6C4-5A44-9B39-A3466BAA4F62}" type="pres">
      <dgm:prSet presAssocID="{75E48C5C-D110-498D-81F0-08810ACF36C2}" presName="parentText" presStyleLbl="node1" presStyleIdx="3" presStyleCnt="4">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3" presStyleCnt="4">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06E6CE12-292A-4495-8E89-F6BA76EFBCF5}" srcId="{B9F2B6A0-B3B3-48F7-82CE-14209EFE2073}" destId="{80B743FD-DAC1-452E-963F-2A44621436EB}" srcOrd="2"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83CEFB6A-8B19-4CAD-A2D1-18D9446654BB}" srcId="{5190CF68-C99A-47B0-8BD2-A62733FDC3A4}" destId="{EF3C040F-F4FC-49A9-85A2-00C41D23987A}" srcOrd="0" destOrd="0" parTransId="{23E42291-CBC3-4394-8859-B4F2C80213BA}" sibTransId="{A75D334B-E1DE-4E30-81C9-E94F99AF7B4F}"/>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78E1DE9A-8DE7-DA44-8B5E-3F98D7211B81}" type="presOf" srcId="{EF3C040F-F4FC-49A9-85A2-00C41D23987A}" destId="{FCFE8734-C6C3-DE4C-A9C4-A7EDDF0988D0}" srcOrd="0" destOrd="0" presId="urn:microsoft.com/office/officeart/2005/8/layout/list1"/>
    <dgm:cxn modelId="{1A1A68A3-9A13-4D6C-9407-D750B592BE08}" srcId="{B9F2B6A0-B3B3-48F7-82CE-14209EFE2073}" destId="{75E48C5C-D110-498D-81F0-08810ACF36C2}" srcOrd="3"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F03C01AC-9EE7-471F-9B20-51308B281981}" srcId="{B9F2B6A0-B3B3-48F7-82CE-14209EFE2073}" destId="{5190CF68-C99A-47B0-8BD2-A62733FDC3A4}" srcOrd="1"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D53E2F17-ECAE-7049-BEF5-2C8BA2CB1312}" type="presParOf" srcId="{C8CE1D56-9571-074D-ABF0-E1CA8124ECA5}" destId="{9F935781-D0B4-6642-83A5-4CA0C13F3D84}" srcOrd="4"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5" destOrd="0" presId="urn:microsoft.com/office/officeart/2005/8/layout/list1"/>
    <dgm:cxn modelId="{120E968D-E374-1C48-9EAF-24EF5EE75ABD}" type="presParOf" srcId="{C8CE1D56-9571-074D-ABF0-E1CA8124ECA5}" destId="{FCFE8734-C6C3-DE4C-A9C4-A7EDDF0988D0}" srcOrd="6" destOrd="0" presId="urn:microsoft.com/office/officeart/2005/8/layout/list1"/>
    <dgm:cxn modelId="{A0EFD380-C3CB-E34E-BBBE-CE17A03808EE}" type="presParOf" srcId="{C8CE1D56-9571-074D-ABF0-E1CA8124ECA5}" destId="{5DA333D8-2EFC-3A47-A150-983BAA133FCA}" srcOrd="7" destOrd="0" presId="urn:microsoft.com/office/officeart/2005/8/layout/list1"/>
    <dgm:cxn modelId="{FD91141F-BE31-5540-9541-56A095A62941}" type="presParOf" srcId="{C8CE1D56-9571-074D-ABF0-E1CA8124ECA5}" destId="{20C2F04E-AAEF-914B-8857-06B07549F129}" srcOrd="8"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9" destOrd="0" presId="urn:microsoft.com/office/officeart/2005/8/layout/list1"/>
    <dgm:cxn modelId="{474CDA4C-E55C-784B-A253-AC29DCC3D135}" type="presParOf" srcId="{C8CE1D56-9571-074D-ABF0-E1CA8124ECA5}" destId="{0791827A-05BB-7B44-AC76-4CD3FB179CC4}" srcOrd="10" destOrd="0" presId="urn:microsoft.com/office/officeart/2005/8/layout/list1"/>
    <dgm:cxn modelId="{4F100DB7-0FA3-C449-AB54-C324D0728FB6}" type="presParOf" srcId="{C8CE1D56-9571-074D-ABF0-E1CA8124ECA5}" destId="{B1AE9230-EB4C-7645-8384-D341780B6247}" srcOrd="11" destOrd="0" presId="urn:microsoft.com/office/officeart/2005/8/layout/list1"/>
    <dgm:cxn modelId="{295B65D0-78B4-2A4B-A754-AF40C89FCB66}" type="presParOf" srcId="{C8CE1D56-9571-074D-ABF0-E1CA8124ECA5}" destId="{34908ECA-983E-1644-94CC-60DCE21DCC0D}" srcOrd="12"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3" destOrd="0" presId="urn:microsoft.com/office/officeart/2005/8/layout/list1"/>
    <dgm:cxn modelId="{90D6FA44-61E9-C146-8809-FC180F1D834B}" type="presParOf" srcId="{C8CE1D56-9571-074D-ABF0-E1CA8124ECA5}" destId="{53EA373B-ACF6-6F4C-91BF-4D0764F77D4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dirty="0"/>
            <a:t>What is the harm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harm?</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harm?</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49CB2455-0E96-6E4C-AC11-63C8F4E0963D}" srcId="{043C75F6-19BA-E749-AC41-21ED28A42513}" destId="{0CF4290F-6314-9941-80E0-6A3A1C794F57}" srcOrd="1" destOrd="0" parTransId="{64F40079-1415-BF46-BD44-B95697E099B3}" sibTransId="{5AE327B3-AAA9-874B-95D2-5742159514BE}"/>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E70C59-5874-6248-A48E-67642D6FCAB2}"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2B53B671-DD53-424B-A91F-05E7E25214FC}">
      <dgm:prSet/>
      <dgm:spPr>
        <a:effectLst>
          <a:outerShdw blurRad="50800" dist="38100" dir="8100000" algn="tr" rotWithShape="0">
            <a:prstClr val="black">
              <a:alpha val="40000"/>
            </a:prstClr>
          </a:outerShdw>
        </a:effectLst>
      </dgm:spPr>
      <dgm:t>
        <a:bodyPr/>
        <a:lstStyle/>
        <a:p>
          <a:r>
            <a:rPr lang="en-US" dirty="0"/>
            <a:t>Who is the beneficiary? </a:t>
          </a:r>
        </a:p>
      </dgm:t>
    </dgm:pt>
    <dgm:pt modelId="{BEE3FC40-A40E-AA47-AFC4-542FD033E790}" type="parTrans" cxnId="{C4E1D5C2-43DB-3C4B-89CA-F86B4FFA8ADD}">
      <dgm:prSet/>
      <dgm:spPr/>
      <dgm:t>
        <a:bodyPr/>
        <a:lstStyle/>
        <a:p>
          <a:endParaRPr lang="en-US"/>
        </a:p>
      </dgm:t>
    </dgm:pt>
    <dgm:pt modelId="{FA1F12AB-FCDE-9B49-B87B-099126A7F4C3}" type="sibTrans" cxnId="{C4E1D5C2-43DB-3C4B-89CA-F86B4FFA8ADD}">
      <dgm:prSet/>
      <dgm:spPr/>
      <dgm:t>
        <a:bodyPr/>
        <a:lstStyle/>
        <a:p>
          <a:endParaRPr lang="en-US"/>
        </a:p>
      </dgm:t>
    </dgm:pt>
    <dgm:pt modelId="{46E0883C-AEBF-6147-A42C-234964526968}">
      <dgm:prSet/>
      <dgm:spPr>
        <a:effectLst>
          <a:outerShdw blurRad="50800" dist="38100" dir="8100000" algn="tr" rotWithShape="0">
            <a:prstClr val="black">
              <a:alpha val="40000"/>
            </a:prstClr>
          </a:outerShdw>
        </a:effectLst>
      </dgm:spPr>
      <dgm:t>
        <a:bodyPr/>
        <a:lstStyle/>
        <a:p>
          <a:r>
            <a:rPr lang="en-US" dirty="0"/>
            <a:t>Safe harbor beneficiary (enumerated list) or general analysis?</a:t>
          </a:r>
        </a:p>
      </dgm:t>
    </dgm:pt>
    <dgm:pt modelId="{6A553358-4E5B-8C4F-9699-35ACA105B24A}" type="parTrans" cxnId="{C65A0E75-58E4-9349-9106-14ED72A18121}">
      <dgm:prSet/>
      <dgm:spPr/>
      <dgm:t>
        <a:bodyPr/>
        <a:lstStyle/>
        <a:p>
          <a:endParaRPr lang="en-US"/>
        </a:p>
      </dgm:t>
    </dgm:pt>
    <dgm:pt modelId="{F8CF07FE-FC94-214C-8BE9-33E530A10C88}" type="sibTrans" cxnId="{C65A0E75-58E4-9349-9106-14ED72A18121}">
      <dgm:prSet/>
      <dgm:spPr/>
      <dgm:t>
        <a:bodyPr/>
        <a:lstStyle/>
        <a:p>
          <a:endParaRPr lang="en-US"/>
        </a:p>
      </dgm:t>
    </dgm:pt>
    <dgm:pt modelId="{1379EDCB-DA1E-A942-9BE8-923B1449B57B}">
      <dgm:prSet/>
      <dgm:spPr>
        <a:effectLst>
          <a:outerShdw blurRad="50800" dist="38100" dir="8100000" algn="tr" rotWithShape="0">
            <a:prstClr val="black">
              <a:alpha val="40000"/>
            </a:prstClr>
          </a:outerShdw>
        </a:effectLst>
      </dgm:spPr>
      <dgm:t>
        <a:bodyPr/>
        <a:lstStyle/>
        <a:p>
          <a:r>
            <a:rPr lang="en-US"/>
            <a:t>What is the issue (addressing COVID or its negative economic impact)?</a:t>
          </a:r>
        </a:p>
      </dgm:t>
    </dgm:pt>
    <dgm:pt modelId="{DEE4C0CC-0FBC-B44A-A806-1971E380A2E3}" type="parTrans" cxnId="{FB6A0F13-67DD-DE4F-955C-3FB60533C5F4}">
      <dgm:prSet/>
      <dgm:spPr/>
      <dgm:t>
        <a:bodyPr/>
        <a:lstStyle/>
        <a:p>
          <a:endParaRPr lang="en-US"/>
        </a:p>
      </dgm:t>
    </dgm:pt>
    <dgm:pt modelId="{1E8A756A-7E51-024E-92B0-0DA79737688D}" type="sibTrans" cxnId="{FB6A0F13-67DD-DE4F-955C-3FB60533C5F4}">
      <dgm:prSet/>
      <dgm:spPr/>
      <dgm:t>
        <a:bodyPr/>
        <a:lstStyle/>
        <a:p>
          <a:endParaRPr lang="en-US"/>
        </a:p>
      </dgm:t>
    </dgm:pt>
    <dgm:pt modelId="{043C75F6-19BA-E749-AC41-21ED28A42513}">
      <dgm:prSet/>
      <dgm:spPr>
        <a:effectLst>
          <a:outerShdw blurRad="50800" dist="38100" dir="8100000" algn="tr" rotWithShape="0">
            <a:prstClr val="black">
              <a:alpha val="40000"/>
            </a:prstClr>
          </a:outerShdw>
        </a:effectLst>
      </dgm:spPr>
      <dgm:t>
        <a:bodyPr/>
        <a:lstStyle/>
        <a:p>
          <a:r>
            <a:rPr lang="en-US" dirty="0"/>
            <a:t>How does proposed project address the issue?</a:t>
          </a:r>
        </a:p>
      </dgm:t>
    </dgm:pt>
    <dgm:pt modelId="{67CE2ADB-32C3-E04F-899A-3097B57AC2CA}" type="parTrans" cxnId="{4460B1BE-1068-1244-9A9E-1063E108DD3A}">
      <dgm:prSet/>
      <dgm:spPr/>
      <dgm:t>
        <a:bodyPr/>
        <a:lstStyle/>
        <a:p>
          <a:endParaRPr lang="en-US"/>
        </a:p>
      </dgm:t>
    </dgm:pt>
    <dgm:pt modelId="{A2999A55-CC43-9445-94E9-047BC8EB2652}" type="sibTrans" cxnId="{4460B1BE-1068-1244-9A9E-1063E108DD3A}">
      <dgm:prSet/>
      <dgm:spPr/>
      <dgm:t>
        <a:bodyPr/>
        <a:lstStyle/>
        <a:p>
          <a:endParaRPr lang="en-US"/>
        </a:p>
      </dgm:t>
    </dgm:pt>
    <dgm:pt modelId="{9A3A16CC-1621-C143-BB55-378DFC80F0AE}">
      <dgm:prSet/>
      <dgm:spPr>
        <a:effectLst>
          <a:outerShdw blurRad="50800" dist="38100" dir="8100000" algn="tr" rotWithShape="0">
            <a:prstClr val="black">
              <a:alpha val="40000"/>
            </a:prstClr>
          </a:outerShdw>
        </a:effectLst>
      </dgm:spPr>
      <dgm:t>
        <a:bodyPr/>
        <a:lstStyle/>
        <a:p>
          <a:r>
            <a:rPr lang="en-US" dirty="0"/>
            <a:t>Safe harbor project (enumerated list) or general analysis?</a:t>
          </a:r>
        </a:p>
      </dgm:t>
    </dgm:pt>
    <dgm:pt modelId="{4C2456B3-99A9-4143-A1F8-703CCA0F7250}" type="parTrans" cxnId="{0C8CBE84-FA5B-804D-9B92-BFD8D17A7F7C}">
      <dgm:prSet/>
      <dgm:spPr/>
      <dgm:t>
        <a:bodyPr/>
        <a:lstStyle/>
        <a:p>
          <a:endParaRPr lang="en-US"/>
        </a:p>
      </dgm:t>
    </dgm:pt>
    <dgm:pt modelId="{7054D517-9BB5-C040-9C93-AD6BEB5D223D}" type="sibTrans" cxnId="{0C8CBE84-FA5B-804D-9B92-BFD8D17A7F7C}">
      <dgm:prSet/>
      <dgm:spPr/>
      <dgm:t>
        <a:bodyPr/>
        <a:lstStyle/>
        <a:p>
          <a:endParaRPr lang="en-US"/>
        </a:p>
      </dgm:t>
    </dgm:pt>
    <dgm:pt modelId="{0D0BD9A3-52C1-1341-84E3-E31E2969B995}">
      <dgm:prSet/>
      <dgm:spPr>
        <a:effectLst>
          <a:outerShdw blurRad="50800" dist="38100" dir="8100000" algn="tr" rotWithShape="0">
            <a:prstClr val="black">
              <a:alpha val="40000"/>
            </a:prstClr>
          </a:outerShdw>
        </a:effectLst>
      </dgm:spPr>
      <dgm:t>
        <a:bodyPr/>
        <a:lstStyle/>
        <a:p>
          <a:r>
            <a:rPr lang="en-US" dirty="0"/>
            <a:t>Is the proposed project reasonably designed to benefit and proportional response to issue?</a:t>
          </a:r>
        </a:p>
      </dgm:t>
    </dgm:pt>
    <dgm:pt modelId="{1A109B9A-C21F-AE46-B7CE-D791C8554A6F}" type="parTrans" cxnId="{FF164EF1-B9A5-C644-9C9B-B97532BF8929}">
      <dgm:prSet/>
      <dgm:spPr/>
      <dgm:t>
        <a:bodyPr/>
        <a:lstStyle/>
        <a:p>
          <a:endParaRPr lang="en-US"/>
        </a:p>
      </dgm:t>
    </dgm:pt>
    <dgm:pt modelId="{0E4D490B-4A4B-2143-8D26-579525A6F332}" type="sibTrans" cxnId="{FF164EF1-B9A5-C644-9C9B-B97532BF8929}">
      <dgm:prSet/>
      <dgm:spPr/>
      <dgm:t>
        <a:bodyPr/>
        <a:lstStyle/>
        <a:p>
          <a:endParaRPr lang="en-US"/>
        </a:p>
      </dgm:t>
    </dgm:pt>
    <dgm:pt modelId="{FCA4E5B4-930A-EC46-926C-BEE290D9962B}">
      <dgm:prSet/>
      <dgm:spPr>
        <a:effectLst>
          <a:outerShdw blurRad="50800" dist="38100" dir="8100000" algn="tr" rotWithShape="0">
            <a:prstClr val="black">
              <a:alpha val="40000"/>
            </a:prstClr>
          </a:outerShdw>
        </a:effectLst>
      </dgm:spPr>
      <dgm:t>
        <a:bodyPr/>
        <a:lstStyle/>
        <a:p>
          <a:r>
            <a:rPr lang="en-US"/>
            <a:t>If proposed project, involves capital over $1m, additional justification required</a:t>
          </a:r>
        </a:p>
      </dgm:t>
    </dgm:pt>
    <dgm:pt modelId="{FD0D62B6-39B6-BE4E-A975-11581C4E3E7F}" type="parTrans" cxnId="{DFD707EA-9081-7048-9FC8-40B37B08345C}">
      <dgm:prSet/>
      <dgm:spPr/>
      <dgm:t>
        <a:bodyPr/>
        <a:lstStyle/>
        <a:p>
          <a:endParaRPr lang="en-US"/>
        </a:p>
      </dgm:t>
    </dgm:pt>
    <dgm:pt modelId="{D98AFB70-93AA-4141-ADAB-E239E91D929A}" type="sibTrans" cxnId="{DFD707EA-9081-7048-9FC8-40B37B08345C}">
      <dgm:prSet/>
      <dgm:spPr/>
      <dgm:t>
        <a:bodyPr/>
        <a:lstStyle/>
        <a:p>
          <a:endParaRPr lang="en-US"/>
        </a:p>
      </dgm:t>
    </dgm:pt>
    <dgm:pt modelId="{0CF4290F-6314-9941-80E0-6A3A1C794F57}">
      <dgm:prSet/>
      <dgm:spPr>
        <a:effectLst>
          <a:outerShdw blurRad="50800" dist="38100" dir="8100000" algn="tr" rotWithShape="0">
            <a:prstClr val="black">
              <a:alpha val="40000"/>
            </a:prstClr>
          </a:outerShdw>
        </a:effectLst>
      </dgm:spPr>
      <dgm:t>
        <a:bodyPr/>
        <a:lstStyle/>
        <a:p>
          <a:r>
            <a:rPr lang="en-US" dirty="0"/>
            <a:t>Evidence based?</a:t>
          </a:r>
        </a:p>
      </dgm:t>
    </dgm:pt>
    <dgm:pt modelId="{64F40079-1415-BF46-BD44-B95697E099B3}" type="parTrans" cxnId="{49CB2455-0E96-6E4C-AC11-63C8F4E0963D}">
      <dgm:prSet/>
      <dgm:spPr/>
      <dgm:t>
        <a:bodyPr/>
        <a:lstStyle/>
        <a:p>
          <a:endParaRPr lang="en-US"/>
        </a:p>
      </dgm:t>
    </dgm:pt>
    <dgm:pt modelId="{5AE327B3-AAA9-874B-95D2-5742159514BE}" type="sibTrans" cxnId="{49CB2455-0E96-6E4C-AC11-63C8F4E0963D}">
      <dgm:prSet/>
      <dgm:spPr/>
      <dgm:t>
        <a:bodyPr/>
        <a:lstStyle/>
        <a:p>
          <a:endParaRPr lang="en-US"/>
        </a:p>
      </dgm:t>
    </dgm:pt>
    <dgm:pt modelId="{1F0FBDBC-41BC-8D4A-A97F-644C2751754D}">
      <dgm:prSet/>
      <dgm:spPr>
        <a:effectLst>
          <a:outerShdw blurRad="50800" dist="38100" dir="8100000" algn="tr" rotWithShape="0">
            <a:prstClr val="black">
              <a:alpha val="40000"/>
            </a:prstClr>
          </a:outerShdw>
        </a:effectLst>
      </dgm:spPr>
      <dgm:t>
        <a:bodyPr/>
        <a:lstStyle/>
        <a:p>
          <a:r>
            <a:rPr lang="en-US" dirty="0"/>
            <a:t>Safe harbor related and reasonably proportional list?</a:t>
          </a:r>
        </a:p>
      </dgm:t>
    </dgm:pt>
    <dgm:pt modelId="{4CD5ADFC-0D75-6F4E-98EA-786D05BC6B26}" type="parTrans" cxnId="{02DEF1BA-7D68-0546-9D1A-3B7D6AC8FF02}">
      <dgm:prSet/>
      <dgm:spPr/>
      <dgm:t>
        <a:bodyPr/>
        <a:lstStyle/>
        <a:p>
          <a:endParaRPr lang="en-US"/>
        </a:p>
      </dgm:t>
    </dgm:pt>
    <dgm:pt modelId="{3415994B-E4BA-304E-8A13-D42FFFB6D5C4}" type="sibTrans" cxnId="{02DEF1BA-7D68-0546-9D1A-3B7D6AC8FF02}">
      <dgm:prSet/>
      <dgm:spPr/>
      <dgm:t>
        <a:bodyPr/>
        <a:lstStyle/>
        <a:p>
          <a:endParaRPr lang="en-US"/>
        </a:p>
      </dgm:t>
    </dgm:pt>
    <dgm:pt modelId="{EFE388EF-8E5F-D04F-8C26-A6DCCA70B065}">
      <dgm:prSet/>
      <dgm:spPr>
        <a:effectLst>
          <a:outerShdw blurRad="50800" dist="38100" dir="8100000" algn="tr" rotWithShape="0">
            <a:prstClr val="black">
              <a:alpha val="40000"/>
            </a:prstClr>
          </a:outerShdw>
        </a:effectLst>
      </dgm:spPr>
      <dgm:t>
        <a:bodyPr/>
        <a:lstStyle/>
        <a:p>
          <a:r>
            <a:rPr lang="en-US" dirty="0"/>
            <a:t>Must track demographic distribution of funds</a:t>
          </a:r>
        </a:p>
      </dgm:t>
    </dgm:pt>
    <dgm:pt modelId="{24A7782E-407A-F94E-BCDE-929D1304D1A2}" type="parTrans" cxnId="{CC91F364-62BE-6548-8DD6-D704141CACF3}">
      <dgm:prSet/>
      <dgm:spPr/>
      <dgm:t>
        <a:bodyPr/>
        <a:lstStyle/>
        <a:p>
          <a:endParaRPr lang="en-US"/>
        </a:p>
      </dgm:t>
    </dgm:pt>
    <dgm:pt modelId="{4D8A8306-AB4A-A24B-BD11-04C215DA14A0}" type="sibTrans" cxnId="{CC91F364-62BE-6548-8DD6-D704141CACF3}">
      <dgm:prSet/>
      <dgm:spPr/>
      <dgm:t>
        <a:bodyPr/>
        <a:lstStyle/>
        <a:p>
          <a:endParaRPr lang="en-US"/>
        </a:p>
      </dgm:t>
    </dgm:pt>
    <dgm:pt modelId="{2E369566-EF3C-0748-8A0D-722A1D5EDDD7}" type="pres">
      <dgm:prSet presAssocID="{05E70C59-5874-6248-A48E-67642D6FCAB2}" presName="outerComposite" presStyleCnt="0">
        <dgm:presLayoutVars>
          <dgm:chMax val="5"/>
          <dgm:dir/>
          <dgm:resizeHandles val="exact"/>
        </dgm:presLayoutVars>
      </dgm:prSet>
      <dgm:spPr/>
    </dgm:pt>
    <dgm:pt modelId="{2459FC06-914C-C943-BDBC-CCC180918F4F}" type="pres">
      <dgm:prSet presAssocID="{05E70C59-5874-6248-A48E-67642D6FCAB2}" presName="dummyMaxCanvas" presStyleCnt="0">
        <dgm:presLayoutVars/>
      </dgm:prSet>
      <dgm:spPr/>
    </dgm:pt>
    <dgm:pt modelId="{684025F5-121A-A441-88F5-396DA2DD350E}" type="pres">
      <dgm:prSet presAssocID="{05E70C59-5874-6248-A48E-67642D6FCAB2}" presName="FiveNodes_1" presStyleLbl="node1" presStyleIdx="0" presStyleCnt="5">
        <dgm:presLayoutVars>
          <dgm:bulletEnabled val="1"/>
        </dgm:presLayoutVars>
      </dgm:prSet>
      <dgm:spPr/>
    </dgm:pt>
    <dgm:pt modelId="{B7F2FA34-293C-B44B-8219-D3C2039B44B3}" type="pres">
      <dgm:prSet presAssocID="{05E70C59-5874-6248-A48E-67642D6FCAB2}" presName="FiveNodes_2" presStyleLbl="node1" presStyleIdx="1" presStyleCnt="5">
        <dgm:presLayoutVars>
          <dgm:bulletEnabled val="1"/>
        </dgm:presLayoutVars>
      </dgm:prSet>
      <dgm:spPr/>
    </dgm:pt>
    <dgm:pt modelId="{2C6BC92B-B6E4-1A48-8C3E-0166EA27B54C}" type="pres">
      <dgm:prSet presAssocID="{05E70C59-5874-6248-A48E-67642D6FCAB2}" presName="FiveNodes_3" presStyleLbl="node1" presStyleIdx="2" presStyleCnt="5">
        <dgm:presLayoutVars>
          <dgm:bulletEnabled val="1"/>
        </dgm:presLayoutVars>
      </dgm:prSet>
      <dgm:spPr/>
    </dgm:pt>
    <dgm:pt modelId="{47FFA71F-535D-7046-BDA5-D3B5A43D673B}" type="pres">
      <dgm:prSet presAssocID="{05E70C59-5874-6248-A48E-67642D6FCAB2}" presName="FiveNodes_4" presStyleLbl="node1" presStyleIdx="3" presStyleCnt="5">
        <dgm:presLayoutVars>
          <dgm:bulletEnabled val="1"/>
        </dgm:presLayoutVars>
      </dgm:prSet>
      <dgm:spPr/>
    </dgm:pt>
    <dgm:pt modelId="{A5CFD366-9C5B-A342-B9B8-F43286523BA6}" type="pres">
      <dgm:prSet presAssocID="{05E70C59-5874-6248-A48E-67642D6FCAB2}" presName="FiveNodes_5" presStyleLbl="node1" presStyleIdx="4" presStyleCnt="5">
        <dgm:presLayoutVars>
          <dgm:bulletEnabled val="1"/>
        </dgm:presLayoutVars>
      </dgm:prSet>
      <dgm:spPr/>
    </dgm:pt>
    <dgm:pt modelId="{344885AF-831D-7744-9CEC-D94DE424EB7E}" type="pres">
      <dgm:prSet presAssocID="{05E70C59-5874-6248-A48E-67642D6FCAB2}" presName="FiveConn_1-2" presStyleLbl="fgAccFollowNode1" presStyleIdx="0" presStyleCnt="4">
        <dgm:presLayoutVars>
          <dgm:bulletEnabled val="1"/>
        </dgm:presLayoutVars>
      </dgm:prSet>
      <dgm:spPr/>
    </dgm:pt>
    <dgm:pt modelId="{1C1040DB-83B2-5748-8668-0673F2A79387}" type="pres">
      <dgm:prSet presAssocID="{05E70C59-5874-6248-A48E-67642D6FCAB2}" presName="FiveConn_2-3" presStyleLbl="fgAccFollowNode1" presStyleIdx="1" presStyleCnt="4">
        <dgm:presLayoutVars>
          <dgm:bulletEnabled val="1"/>
        </dgm:presLayoutVars>
      </dgm:prSet>
      <dgm:spPr/>
    </dgm:pt>
    <dgm:pt modelId="{956978E3-2C86-054E-816A-75FBCA7B23CC}" type="pres">
      <dgm:prSet presAssocID="{05E70C59-5874-6248-A48E-67642D6FCAB2}" presName="FiveConn_3-4" presStyleLbl="fgAccFollowNode1" presStyleIdx="2" presStyleCnt="4">
        <dgm:presLayoutVars>
          <dgm:bulletEnabled val="1"/>
        </dgm:presLayoutVars>
      </dgm:prSet>
      <dgm:spPr/>
    </dgm:pt>
    <dgm:pt modelId="{B26C6A69-4046-4047-83D0-8452576F39EA}" type="pres">
      <dgm:prSet presAssocID="{05E70C59-5874-6248-A48E-67642D6FCAB2}" presName="FiveConn_4-5" presStyleLbl="fgAccFollowNode1" presStyleIdx="3" presStyleCnt="4">
        <dgm:presLayoutVars>
          <dgm:bulletEnabled val="1"/>
        </dgm:presLayoutVars>
      </dgm:prSet>
      <dgm:spPr/>
    </dgm:pt>
    <dgm:pt modelId="{43043AAD-6FFF-3B4B-8605-CE5FAF4206F5}" type="pres">
      <dgm:prSet presAssocID="{05E70C59-5874-6248-A48E-67642D6FCAB2}" presName="FiveNodes_1_text" presStyleLbl="node1" presStyleIdx="4" presStyleCnt="5">
        <dgm:presLayoutVars>
          <dgm:bulletEnabled val="1"/>
        </dgm:presLayoutVars>
      </dgm:prSet>
      <dgm:spPr/>
    </dgm:pt>
    <dgm:pt modelId="{E1BCB41F-94F1-4F45-A5F7-0236CE325873}" type="pres">
      <dgm:prSet presAssocID="{05E70C59-5874-6248-A48E-67642D6FCAB2}" presName="FiveNodes_2_text" presStyleLbl="node1" presStyleIdx="4" presStyleCnt="5">
        <dgm:presLayoutVars>
          <dgm:bulletEnabled val="1"/>
        </dgm:presLayoutVars>
      </dgm:prSet>
      <dgm:spPr/>
    </dgm:pt>
    <dgm:pt modelId="{2FB58403-B82A-F045-BC60-D38523FF58A1}" type="pres">
      <dgm:prSet presAssocID="{05E70C59-5874-6248-A48E-67642D6FCAB2}" presName="FiveNodes_3_text" presStyleLbl="node1" presStyleIdx="4" presStyleCnt="5">
        <dgm:presLayoutVars>
          <dgm:bulletEnabled val="1"/>
        </dgm:presLayoutVars>
      </dgm:prSet>
      <dgm:spPr/>
    </dgm:pt>
    <dgm:pt modelId="{22E7CEEC-841E-BB4D-9AC5-DE7A8647C886}" type="pres">
      <dgm:prSet presAssocID="{05E70C59-5874-6248-A48E-67642D6FCAB2}" presName="FiveNodes_4_text" presStyleLbl="node1" presStyleIdx="4" presStyleCnt="5">
        <dgm:presLayoutVars>
          <dgm:bulletEnabled val="1"/>
        </dgm:presLayoutVars>
      </dgm:prSet>
      <dgm:spPr/>
    </dgm:pt>
    <dgm:pt modelId="{8E74A5C5-AA22-1145-B3F8-2B54A1702128}" type="pres">
      <dgm:prSet presAssocID="{05E70C59-5874-6248-A48E-67642D6FCAB2}" presName="FiveNodes_5_text" presStyleLbl="node1" presStyleIdx="4" presStyleCnt="5">
        <dgm:presLayoutVars>
          <dgm:bulletEnabled val="1"/>
        </dgm:presLayoutVars>
      </dgm:prSet>
      <dgm:spPr/>
    </dgm:pt>
  </dgm:ptLst>
  <dgm:cxnLst>
    <dgm:cxn modelId="{77822108-FA66-1C4D-A8F1-F3371C901750}" type="presOf" srcId="{9A3A16CC-1621-C143-BB55-378DFC80F0AE}" destId="{2FB58403-B82A-F045-BC60-D38523FF58A1}" srcOrd="1" destOrd="1" presId="urn:microsoft.com/office/officeart/2005/8/layout/vProcess5"/>
    <dgm:cxn modelId="{FB6A0F13-67DD-DE4F-955C-3FB60533C5F4}" srcId="{05E70C59-5874-6248-A48E-67642D6FCAB2}" destId="{1379EDCB-DA1E-A942-9BE8-923B1449B57B}" srcOrd="1" destOrd="0" parTransId="{DEE4C0CC-0FBC-B44A-A806-1971E380A2E3}" sibTransId="{1E8A756A-7E51-024E-92B0-0DA79737688D}"/>
    <dgm:cxn modelId="{4A805A1A-F5B2-F44B-8A47-82ABCBC18B5D}" type="presOf" srcId="{EFE388EF-8E5F-D04F-8C26-A6DCCA70B065}" destId="{684025F5-121A-A441-88F5-396DA2DD350E}" srcOrd="0" destOrd="2" presId="urn:microsoft.com/office/officeart/2005/8/layout/vProcess5"/>
    <dgm:cxn modelId="{59E1EA1A-8D52-B943-8455-A535C04C3786}" type="presOf" srcId="{043C75F6-19BA-E749-AC41-21ED28A42513}" destId="{2FB58403-B82A-F045-BC60-D38523FF58A1}" srcOrd="1" destOrd="0" presId="urn:microsoft.com/office/officeart/2005/8/layout/vProcess5"/>
    <dgm:cxn modelId="{F6E0A920-0A3C-6D4A-BC76-C70795E10433}" type="presOf" srcId="{1379EDCB-DA1E-A942-9BE8-923B1449B57B}" destId="{B7F2FA34-293C-B44B-8219-D3C2039B44B3}" srcOrd="0" destOrd="0" presId="urn:microsoft.com/office/officeart/2005/8/layout/vProcess5"/>
    <dgm:cxn modelId="{95599332-0BA1-F54F-A118-A282DB75D4EC}" type="presOf" srcId="{FCA4E5B4-930A-EC46-926C-BEE290D9962B}" destId="{8E74A5C5-AA22-1145-B3F8-2B54A1702128}" srcOrd="1" destOrd="0" presId="urn:microsoft.com/office/officeart/2005/8/layout/vProcess5"/>
    <dgm:cxn modelId="{BC6D8D4B-8351-1A4A-9658-629E73802B52}" type="presOf" srcId="{9A3A16CC-1621-C143-BB55-378DFC80F0AE}" destId="{2C6BC92B-B6E4-1A48-8C3E-0166EA27B54C}" srcOrd="0" destOrd="1" presId="urn:microsoft.com/office/officeart/2005/8/layout/vProcess5"/>
    <dgm:cxn modelId="{594D074D-718E-CC49-A305-23E20E5001CF}" type="presOf" srcId="{46E0883C-AEBF-6147-A42C-234964526968}" destId="{43043AAD-6FFF-3B4B-8605-CE5FAF4206F5}" srcOrd="1" destOrd="1" presId="urn:microsoft.com/office/officeart/2005/8/layout/vProcess5"/>
    <dgm:cxn modelId="{6C967552-51E7-AE44-9D81-D8C3124422A3}" type="presOf" srcId="{FCA4E5B4-930A-EC46-926C-BEE290D9962B}" destId="{A5CFD366-9C5B-A342-B9B8-F43286523BA6}" srcOrd="0" destOrd="0" presId="urn:microsoft.com/office/officeart/2005/8/layout/vProcess5"/>
    <dgm:cxn modelId="{49CB2455-0E96-6E4C-AC11-63C8F4E0963D}" srcId="{043C75F6-19BA-E749-AC41-21ED28A42513}" destId="{0CF4290F-6314-9941-80E0-6A3A1C794F57}" srcOrd="1" destOrd="0" parTransId="{64F40079-1415-BF46-BD44-B95697E099B3}" sibTransId="{5AE327B3-AAA9-874B-95D2-5742159514BE}"/>
    <dgm:cxn modelId="{F890015D-0944-C040-A816-0B8F62210B99}" type="presOf" srcId="{EFE388EF-8E5F-D04F-8C26-A6DCCA70B065}" destId="{43043AAD-6FFF-3B4B-8605-CE5FAF4206F5}" srcOrd="1" destOrd="2" presId="urn:microsoft.com/office/officeart/2005/8/layout/vProcess5"/>
    <dgm:cxn modelId="{A84EDF62-2A69-5847-874A-BF9FE672BDE6}" type="presOf" srcId="{0E4D490B-4A4B-2143-8D26-579525A6F332}" destId="{B26C6A69-4046-4047-83D0-8452576F39EA}" srcOrd="0" destOrd="0" presId="urn:microsoft.com/office/officeart/2005/8/layout/vProcess5"/>
    <dgm:cxn modelId="{2840DF63-EFEA-CC4A-84E2-F5DAA466AD16}" type="presOf" srcId="{A2999A55-CC43-9445-94E9-047BC8EB2652}" destId="{956978E3-2C86-054E-816A-75FBCA7B23CC}" srcOrd="0" destOrd="0" presId="urn:microsoft.com/office/officeart/2005/8/layout/vProcess5"/>
    <dgm:cxn modelId="{CC91F364-62BE-6548-8DD6-D704141CACF3}" srcId="{2B53B671-DD53-424B-A91F-05E7E25214FC}" destId="{EFE388EF-8E5F-D04F-8C26-A6DCCA70B065}" srcOrd="1" destOrd="0" parTransId="{24A7782E-407A-F94E-BCDE-929D1304D1A2}" sibTransId="{4D8A8306-AB4A-A24B-BD11-04C215DA14A0}"/>
    <dgm:cxn modelId="{2815B26A-22B7-6741-A430-7C041FFA0909}" type="presOf" srcId="{0D0BD9A3-52C1-1341-84E3-E31E2969B995}" destId="{47FFA71F-535D-7046-BDA5-D3B5A43D673B}" srcOrd="0" destOrd="0" presId="urn:microsoft.com/office/officeart/2005/8/layout/vProcess5"/>
    <dgm:cxn modelId="{C65A0E75-58E4-9349-9106-14ED72A18121}" srcId="{2B53B671-DD53-424B-A91F-05E7E25214FC}" destId="{46E0883C-AEBF-6147-A42C-234964526968}" srcOrd="0" destOrd="0" parTransId="{6A553358-4E5B-8C4F-9699-35ACA105B24A}" sibTransId="{F8CF07FE-FC94-214C-8BE9-33E530A10C88}"/>
    <dgm:cxn modelId="{5DBEB179-6B3E-5942-BCA3-4CBE4FD117D1}" type="presOf" srcId="{FA1F12AB-FCDE-9B49-B87B-099126A7F4C3}" destId="{344885AF-831D-7744-9CEC-D94DE424EB7E}" srcOrd="0" destOrd="0" presId="urn:microsoft.com/office/officeart/2005/8/layout/vProcess5"/>
    <dgm:cxn modelId="{A2C0F57C-A725-2C44-A92D-B490ED0B5028}" type="presOf" srcId="{1E8A756A-7E51-024E-92B0-0DA79737688D}" destId="{1C1040DB-83B2-5748-8668-0673F2A79387}" srcOrd="0" destOrd="0" presId="urn:microsoft.com/office/officeart/2005/8/layout/vProcess5"/>
    <dgm:cxn modelId="{0C8CBE84-FA5B-804D-9B92-BFD8D17A7F7C}" srcId="{043C75F6-19BA-E749-AC41-21ED28A42513}" destId="{9A3A16CC-1621-C143-BB55-378DFC80F0AE}" srcOrd="0" destOrd="0" parTransId="{4C2456B3-99A9-4143-A1F8-703CCA0F7250}" sibTransId="{7054D517-9BB5-C040-9C93-AD6BEB5D223D}"/>
    <dgm:cxn modelId="{4BDD81AB-0D23-AA40-900B-08D291B9A0BA}" type="presOf" srcId="{2B53B671-DD53-424B-A91F-05E7E25214FC}" destId="{684025F5-121A-A441-88F5-396DA2DD350E}" srcOrd="0" destOrd="0" presId="urn:microsoft.com/office/officeart/2005/8/layout/vProcess5"/>
    <dgm:cxn modelId="{02DEF1BA-7D68-0546-9D1A-3B7D6AC8FF02}" srcId="{0D0BD9A3-52C1-1341-84E3-E31E2969B995}" destId="{1F0FBDBC-41BC-8D4A-A97F-644C2751754D}" srcOrd="0" destOrd="0" parTransId="{4CD5ADFC-0D75-6F4E-98EA-786D05BC6B26}" sibTransId="{3415994B-E4BA-304E-8A13-D42FFFB6D5C4}"/>
    <dgm:cxn modelId="{31A7E8BC-7380-024B-AF37-74D381385C00}" type="presOf" srcId="{1F0FBDBC-41BC-8D4A-A97F-644C2751754D}" destId="{22E7CEEC-841E-BB4D-9AC5-DE7A8647C886}" srcOrd="1" destOrd="1" presId="urn:microsoft.com/office/officeart/2005/8/layout/vProcess5"/>
    <dgm:cxn modelId="{4460B1BE-1068-1244-9A9E-1063E108DD3A}" srcId="{05E70C59-5874-6248-A48E-67642D6FCAB2}" destId="{043C75F6-19BA-E749-AC41-21ED28A42513}" srcOrd="2" destOrd="0" parTransId="{67CE2ADB-32C3-E04F-899A-3097B57AC2CA}" sibTransId="{A2999A55-CC43-9445-94E9-047BC8EB2652}"/>
    <dgm:cxn modelId="{C4E1D5C2-43DB-3C4B-89CA-F86B4FFA8ADD}" srcId="{05E70C59-5874-6248-A48E-67642D6FCAB2}" destId="{2B53B671-DD53-424B-A91F-05E7E25214FC}" srcOrd="0" destOrd="0" parTransId="{BEE3FC40-A40E-AA47-AFC4-542FD033E790}" sibTransId="{FA1F12AB-FCDE-9B49-B87B-099126A7F4C3}"/>
    <dgm:cxn modelId="{36A728CC-A19B-9A45-B0FE-880B4852D965}" type="presOf" srcId="{2B53B671-DD53-424B-A91F-05E7E25214FC}" destId="{43043AAD-6FFF-3B4B-8605-CE5FAF4206F5}" srcOrd="1" destOrd="0" presId="urn:microsoft.com/office/officeart/2005/8/layout/vProcess5"/>
    <dgm:cxn modelId="{2DEEDBD2-46BF-2845-B1D0-5184A6F5F619}" type="presOf" srcId="{0CF4290F-6314-9941-80E0-6A3A1C794F57}" destId="{2FB58403-B82A-F045-BC60-D38523FF58A1}" srcOrd="1" destOrd="2" presId="urn:microsoft.com/office/officeart/2005/8/layout/vProcess5"/>
    <dgm:cxn modelId="{0FB302D7-42BC-2A4B-8A47-21506420F0FC}" type="presOf" srcId="{05E70C59-5874-6248-A48E-67642D6FCAB2}" destId="{2E369566-EF3C-0748-8A0D-722A1D5EDDD7}" srcOrd="0" destOrd="0" presId="urn:microsoft.com/office/officeart/2005/8/layout/vProcess5"/>
    <dgm:cxn modelId="{F515FFD8-D7DE-4642-A758-8D01087B04AA}" type="presOf" srcId="{0CF4290F-6314-9941-80E0-6A3A1C794F57}" destId="{2C6BC92B-B6E4-1A48-8C3E-0166EA27B54C}" srcOrd="0" destOrd="2" presId="urn:microsoft.com/office/officeart/2005/8/layout/vProcess5"/>
    <dgm:cxn modelId="{76D8E5E0-F70C-B241-A1FC-57F6CCF3BF80}" type="presOf" srcId="{46E0883C-AEBF-6147-A42C-234964526968}" destId="{684025F5-121A-A441-88F5-396DA2DD350E}" srcOrd="0" destOrd="1" presId="urn:microsoft.com/office/officeart/2005/8/layout/vProcess5"/>
    <dgm:cxn modelId="{4D4B5EE7-A1E6-954D-8AA5-734A06701001}" type="presOf" srcId="{043C75F6-19BA-E749-AC41-21ED28A42513}" destId="{2C6BC92B-B6E4-1A48-8C3E-0166EA27B54C}" srcOrd="0" destOrd="0" presId="urn:microsoft.com/office/officeart/2005/8/layout/vProcess5"/>
    <dgm:cxn modelId="{DFD707EA-9081-7048-9FC8-40B37B08345C}" srcId="{05E70C59-5874-6248-A48E-67642D6FCAB2}" destId="{FCA4E5B4-930A-EC46-926C-BEE290D9962B}" srcOrd="4" destOrd="0" parTransId="{FD0D62B6-39B6-BE4E-A975-11581C4E3E7F}" sibTransId="{D98AFB70-93AA-4141-ADAB-E239E91D929A}"/>
    <dgm:cxn modelId="{FF164EF1-B9A5-C644-9C9B-B97532BF8929}" srcId="{05E70C59-5874-6248-A48E-67642D6FCAB2}" destId="{0D0BD9A3-52C1-1341-84E3-E31E2969B995}" srcOrd="3" destOrd="0" parTransId="{1A109B9A-C21F-AE46-B7CE-D791C8554A6F}" sibTransId="{0E4D490B-4A4B-2143-8D26-579525A6F332}"/>
    <dgm:cxn modelId="{F57C63F4-B45C-2D45-8A6A-45F1F3E83ECA}" type="presOf" srcId="{0D0BD9A3-52C1-1341-84E3-E31E2969B995}" destId="{22E7CEEC-841E-BB4D-9AC5-DE7A8647C886}" srcOrd="1" destOrd="0" presId="urn:microsoft.com/office/officeart/2005/8/layout/vProcess5"/>
    <dgm:cxn modelId="{90DE4DF5-144E-B448-B6CB-96EC406C021D}" type="presOf" srcId="{1F0FBDBC-41BC-8D4A-A97F-644C2751754D}" destId="{47FFA71F-535D-7046-BDA5-D3B5A43D673B}" srcOrd="0" destOrd="1" presId="urn:microsoft.com/office/officeart/2005/8/layout/vProcess5"/>
    <dgm:cxn modelId="{2F4B37F7-A00C-604C-B244-9ECF8598813D}" type="presOf" srcId="{1379EDCB-DA1E-A942-9BE8-923B1449B57B}" destId="{E1BCB41F-94F1-4F45-A5F7-0236CE325873}" srcOrd="1" destOrd="0" presId="urn:microsoft.com/office/officeart/2005/8/layout/vProcess5"/>
    <dgm:cxn modelId="{CE44C357-38FF-3A41-91B2-D12F5B16A709}" type="presParOf" srcId="{2E369566-EF3C-0748-8A0D-722A1D5EDDD7}" destId="{2459FC06-914C-C943-BDBC-CCC180918F4F}" srcOrd="0" destOrd="0" presId="urn:microsoft.com/office/officeart/2005/8/layout/vProcess5"/>
    <dgm:cxn modelId="{86198231-34F1-324E-A6D5-158D2BBA2CE1}" type="presParOf" srcId="{2E369566-EF3C-0748-8A0D-722A1D5EDDD7}" destId="{684025F5-121A-A441-88F5-396DA2DD350E}" srcOrd="1" destOrd="0" presId="urn:microsoft.com/office/officeart/2005/8/layout/vProcess5"/>
    <dgm:cxn modelId="{4421DE0F-F7C6-9344-8328-3F1261EDC755}" type="presParOf" srcId="{2E369566-EF3C-0748-8A0D-722A1D5EDDD7}" destId="{B7F2FA34-293C-B44B-8219-D3C2039B44B3}" srcOrd="2" destOrd="0" presId="urn:microsoft.com/office/officeart/2005/8/layout/vProcess5"/>
    <dgm:cxn modelId="{36C4F153-B42C-B847-A975-2108B599751F}" type="presParOf" srcId="{2E369566-EF3C-0748-8A0D-722A1D5EDDD7}" destId="{2C6BC92B-B6E4-1A48-8C3E-0166EA27B54C}" srcOrd="3" destOrd="0" presId="urn:microsoft.com/office/officeart/2005/8/layout/vProcess5"/>
    <dgm:cxn modelId="{749BCAE3-D5CD-5F44-82E3-0A7F766E5B47}" type="presParOf" srcId="{2E369566-EF3C-0748-8A0D-722A1D5EDDD7}" destId="{47FFA71F-535D-7046-BDA5-D3B5A43D673B}" srcOrd="4" destOrd="0" presId="urn:microsoft.com/office/officeart/2005/8/layout/vProcess5"/>
    <dgm:cxn modelId="{6440C7EB-CB08-1B49-ABCF-0674EBA4DB36}" type="presParOf" srcId="{2E369566-EF3C-0748-8A0D-722A1D5EDDD7}" destId="{A5CFD366-9C5B-A342-B9B8-F43286523BA6}" srcOrd="5" destOrd="0" presId="urn:microsoft.com/office/officeart/2005/8/layout/vProcess5"/>
    <dgm:cxn modelId="{B40DB8B9-CCEE-D640-B831-9A1B82DEC317}" type="presParOf" srcId="{2E369566-EF3C-0748-8A0D-722A1D5EDDD7}" destId="{344885AF-831D-7744-9CEC-D94DE424EB7E}" srcOrd="6" destOrd="0" presId="urn:microsoft.com/office/officeart/2005/8/layout/vProcess5"/>
    <dgm:cxn modelId="{16C1DC7D-FA04-C947-944D-77D0D24AF5E1}" type="presParOf" srcId="{2E369566-EF3C-0748-8A0D-722A1D5EDDD7}" destId="{1C1040DB-83B2-5748-8668-0673F2A79387}" srcOrd="7" destOrd="0" presId="urn:microsoft.com/office/officeart/2005/8/layout/vProcess5"/>
    <dgm:cxn modelId="{79CF353A-C8AE-184D-8F57-7EC71CF37E15}" type="presParOf" srcId="{2E369566-EF3C-0748-8A0D-722A1D5EDDD7}" destId="{956978E3-2C86-054E-816A-75FBCA7B23CC}" srcOrd="8" destOrd="0" presId="urn:microsoft.com/office/officeart/2005/8/layout/vProcess5"/>
    <dgm:cxn modelId="{13DBB5EF-3918-E74E-8B4F-3C9D25CC1088}" type="presParOf" srcId="{2E369566-EF3C-0748-8A0D-722A1D5EDDD7}" destId="{B26C6A69-4046-4047-83D0-8452576F39EA}" srcOrd="9" destOrd="0" presId="urn:microsoft.com/office/officeart/2005/8/layout/vProcess5"/>
    <dgm:cxn modelId="{4F336364-1462-F245-9354-15058B45C451}" type="presParOf" srcId="{2E369566-EF3C-0748-8A0D-722A1D5EDDD7}" destId="{43043AAD-6FFF-3B4B-8605-CE5FAF4206F5}" srcOrd="10" destOrd="0" presId="urn:microsoft.com/office/officeart/2005/8/layout/vProcess5"/>
    <dgm:cxn modelId="{F797C55E-4894-7A4A-AB9E-ACBC0F0128ED}" type="presParOf" srcId="{2E369566-EF3C-0748-8A0D-722A1D5EDDD7}" destId="{E1BCB41F-94F1-4F45-A5F7-0236CE325873}" srcOrd="11" destOrd="0" presId="urn:microsoft.com/office/officeart/2005/8/layout/vProcess5"/>
    <dgm:cxn modelId="{0E2DBB80-4D51-424B-9FA2-79745A494E80}" type="presParOf" srcId="{2E369566-EF3C-0748-8A0D-722A1D5EDDD7}" destId="{2FB58403-B82A-F045-BC60-D38523FF58A1}" srcOrd="12" destOrd="0" presId="urn:microsoft.com/office/officeart/2005/8/layout/vProcess5"/>
    <dgm:cxn modelId="{CA51254D-EF43-7044-B998-1113A406D672}" type="presParOf" srcId="{2E369566-EF3C-0748-8A0D-722A1D5EDDD7}" destId="{22E7CEEC-841E-BB4D-9AC5-DE7A8647C886}" srcOrd="13" destOrd="0" presId="urn:microsoft.com/office/officeart/2005/8/layout/vProcess5"/>
    <dgm:cxn modelId="{88F9BB80-0FF6-3648-B16B-13775A7A21C9}" type="presParOf" srcId="{2E369566-EF3C-0748-8A0D-722A1D5EDDD7}" destId="{8E74A5C5-AA22-1145-B3F8-2B54A1702128}"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2800" b="1"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1"/>
      <dgm:spPr/>
    </dgm:pt>
    <dgm:pt modelId="{F22C1007-0C0D-1F47-94BD-237CDBAB37D7}" type="pres">
      <dgm:prSet presAssocID="{80B743FD-DAC1-452E-963F-2A44621436EB}" presName="parentText" presStyleLbl="node1" presStyleIdx="0" presStyleCnt="1">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0" presStyleCnt="1" custLinFactNeighborX="6263" custLinFactNeighborY="3113">
        <dgm:presLayoutVars>
          <dgm:bulletEnabled val="1"/>
        </dgm:presLayoutVars>
      </dgm:prSet>
      <dgm:spPr/>
    </dgm:pt>
  </dgm:ptLst>
  <dgm:cxnLst>
    <dgm:cxn modelId="{06E6CE12-292A-4495-8E89-F6BA76EFBCF5}" srcId="{B9F2B6A0-B3B3-48F7-82CE-14209EFE2073}" destId="{80B743FD-DAC1-452E-963F-2A44621436EB}" srcOrd="0" destOrd="0" parTransId="{C95EA138-7D3D-4398-90E4-ED8EA99520D1}" sibTransId="{5368303A-7426-4F4B-B353-3C94FCACD0F0}"/>
    <dgm:cxn modelId="{DD278A3C-DC49-834E-919A-35D6E69A49EE}" type="presOf" srcId="{80B743FD-DAC1-452E-963F-2A44621436EB}" destId="{F22C1007-0C0D-1F47-94BD-237CDBAB37D7}"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FD91141F-BE31-5540-9541-56A095A62941}" type="presParOf" srcId="{C8CE1D56-9571-074D-ABF0-E1CA8124ECA5}" destId="{20C2F04E-AAEF-914B-8857-06B07549F129}" srcOrd="0"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1" destOrd="0" presId="urn:microsoft.com/office/officeart/2005/8/layout/list1"/>
    <dgm:cxn modelId="{474CDA4C-E55C-784B-A253-AC29DCC3D135}" type="presParOf" srcId="{C8CE1D56-9571-074D-ABF0-E1CA8124ECA5}" destId="{0791827A-05BB-7B44-AC76-4CD3FB179CC4}"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2800" b="1"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0" presStyleCnt="1"/>
      <dgm:spPr/>
    </dgm:pt>
    <dgm:pt modelId="{723B57E3-C6C4-5A44-9B39-A3466BAA4F62}" type="pres">
      <dgm:prSet presAssocID="{75E48C5C-D110-498D-81F0-08810ACF36C2}" presName="parentText" presStyleLbl="node1" presStyleIdx="0" presStyleCnt="1">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0" presStyleCnt="1">
        <dgm:presLayoutVars>
          <dgm:bulletEnabled val="1"/>
        </dgm:presLayoutVars>
      </dgm:prSet>
      <dgm:spPr/>
    </dgm:pt>
  </dgm:ptLst>
  <dgm:cxnLst>
    <dgm:cxn modelId="{C37B3B32-AD25-A741-A017-476F036676D1}" type="presOf" srcId="{75E48C5C-D110-498D-81F0-08810ACF36C2}" destId="{A088BC41-DAF1-014E-8F44-121FB1CFD03C}" srcOrd="0" destOrd="0" presId="urn:microsoft.com/office/officeart/2005/8/layout/list1"/>
    <dgm:cxn modelId="{1A1A68A3-9A13-4D6C-9407-D750B592BE08}" srcId="{B9F2B6A0-B3B3-48F7-82CE-14209EFE2073}" destId="{75E48C5C-D110-498D-81F0-08810ACF36C2}" srcOrd="0" destOrd="0" parTransId="{EF799CDC-34BA-4957-946F-E468A8127E69}" sibTransId="{F1F18BCF-E765-4CAC-9D9F-1C10B1D89AC2}"/>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295B65D0-78B4-2A4B-A754-AF40C89FCB66}" type="presParOf" srcId="{C8CE1D56-9571-074D-ABF0-E1CA8124ECA5}" destId="{34908ECA-983E-1644-94CC-60DCE21DCC0D}" srcOrd="0"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1" destOrd="0" presId="urn:microsoft.com/office/officeart/2005/8/layout/list1"/>
    <dgm:cxn modelId="{90D6FA44-61E9-C146-8809-FC180F1D834B}" type="presParOf" srcId="{C8CE1D56-9571-074D-ABF0-E1CA8124ECA5}" destId="{53EA373B-ACF6-6F4C-91BF-4D0764F77D47}"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CCF5F4-6A0E-4FEF-A3C7-C9F503DC2346}" type="doc">
      <dgm:prSet loTypeId="urn:microsoft.com/office/officeart/2005/8/layout/hList1" loCatId="list" qsTypeId="urn:microsoft.com/office/officeart/2005/8/quickstyle/simple1" qsCatId="simple" csTypeId="urn:microsoft.com/office/officeart/2005/8/colors/accent5_2" csCatId="accent5" phldr="1"/>
      <dgm:spPr/>
      <dgm:t>
        <a:bodyPr/>
        <a:lstStyle/>
        <a:p>
          <a:endParaRPr lang="en-US"/>
        </a:p>
      </dgm:t>
    </dgm:pt>
    <dgm:pt modelId="{C72BA5E9-53B6-490B-8BC9-76503B99D523}">
      <dgm:prSet phldrT="[Text]" phldr="0" custT="1"/>
      <dgm:spPr>
        <a:effectLst>
          <a:outerShdw blurRad="50800" dist="38100" dir="8100000" algn="tr" rotWithShape="0">
            <a:prstClr val="black">
              <a:alpha val="40000"/>
            </a:prstClr>
          </a:outerShdw>
        </a:effectLst>
      </dgm:spPr>
      <dgm:t>
        <a:bodyPr/>
        <a:lstStyle/>
        <a:p>
          <a:r>
            <a:rPr lang="en-US" sz="1400" dirty="0">
              <a:latin typeface="+mn-lt"/>
            </a:rPr>
            <a:t>Stormwater</a:t>
          </a:r>
        </a:p>
      </dgm:t>
    </dgm:pt>
    <dgm:pt modelId="{1E8E2CDF-8BB2-46DE-97CE-44EA6AEAFDF9}" type="parTrans" cxnId="{09CDC904-1792-430E-9829-2999E250B035}">
      <dgm:prSet/>
      <dgm:spPr/>
      <dgm:t>
        <a:bodyPr/>
        <a:lstStyle/>
        <a:p>
          <a:endParaRPr lang="en-US"/>
        </a:p>
      </dgm:t>
    </dgm:pt>
    <dgm:pt modelId="{CEA691A6-AFE6-4C87-8042-0126C57365C8}" type="sibTrans" cxnId="{09CDC904-1792-430E-9829-2999E250B035}">
      <dgm:prSet/>
      <dgm:spPr/>
      <dgm:t>
        <a:bodyPr/>
        <a:lstStyle/>
        <a:p>
          <a:endParaRPr lang="en-US"/>
        </a:p>
      </dgm:t>
    </dgm:pt>
    <dgm:pt modelId="{2E61A07E-2326-46DC-8DE9-F83DEC996EEC}">
      <dgm:prSet phldrT="[Tex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Culvert repair, resizing, and removal, replacement of storm sewers, etc.</a:t>
          </a:r>
        </a:p>
      </dgm:t>
    </dgm:pt>
    <dgm:pt modelId="{08D780FE-84DF-493A-8FD7-4DB95A2AC57B}" type="parTrans" cxnId="{6DCD8393-F09C-425B-B457-0F744286FB73}">
      <dgm:prSet/>
      <dgm:spPr/>
      <dgm:t>
        <a:bodyPr/>
        <a:lstStyle/>
        <a:p>
          <a:endParaRPr lang="en-US"/>
        </a:p>
      </dgm:t>
    </dgm:pt>
    <dgm:pt modelId="{160BAA42-A692-4744-8B74-6BA85516CF63}" type="sibTrans" cxnId="{6DCD8393-F09C-425B-B457-0F744286FB73}">
      <dgm:prSet/>
      <dgm:spPr/>
      <dgm:t>
        <a:bodyPr/>
        <a:lstStyle/>
        <a:p>
          <a:endParaRPr lang="en-US"/>
        </a:p>
      </dgm:t>
    </dgm:pt>
    <dgm:pt modelId="{905DCC1B-1AB4-4115-8CB0-6CF9F12B2656}">
      <dgm:prSet phldrT="[Text]" phldr="0" custT="1"/>
      <dgm:spPr>
        <a:effectLst>
          <a:outerShdw blurRad="50800" dist="38100" dir="8100000" algn="tr" rotWithShape="0">
            <a:prstClr val="black">
              <a:alpha val="40000"/>
            </a:prstClr>
          </a:outerShdw>
        </a:effectLst>
      </dgm:spPr>
      <dgm:t>
        <a:bodyPr/>
        <a:lstStyle/>
        <a:p>
          <a:pPr rtl="0"/>
          <a:r>
            <a:rPr lang="en-US" sz="1400" dirty="0">
              <a:latin typeface="+mn-lt"/>
            </a:rPr>
            <a:t>Residential Wells</a:t>
          </a:r>
        </a:p>
      </dgm:t>
    </dgm:pt>
    <dgm:pt modelId="{A0D571A4-52D1-44B2-860B-0CB188627E65}" type="parTrans" cxnId="{D9E55069-4FA1-4657-9FCE-55115680F8B0}">
      <dgm:prSet/>
      <dgm:spPr/>
      <dgm:t>
        <a:bodyPr/>
        <a:lstStyle/>
        <a:p>
          <a:endParaRPr lang="en-US"/>
        </a:p>
      </dgm:t>
    </dgm:pt>
    <dgm:pt modelId="{0F5F6F4B-A69B-409E-A9D8-B3F8C2FC338E}" type="sibTrans" cxnId="{D9E55069-4FA1-4657-9FCE-55115680F8B0}">
      <dgm:prSet/>
      <dgm:spPr/>
      <dgm:t>
        <a:bodyPr/>
        <a:lstStyle/>
        <a:p>
          <a:endParaRPr lang="en-US"/>
        </a:p>
      </dgm:t>
    </dgm:pt>
    <dgm:pt modelId="{2BDED7B6-A489-4614-985C-15A1476C288F}">
      <dgm:prSet phldrT="[Text]" phldr="0" custT="1"/>
      <dgm:spPr>
        <a:effectLst>
          <a:outerShdw blurRad="50800" dist="38100" dir="8100000" algn="tr" rotWithShape="0">
            <a:prstClr val="black">
              <a:alpha val="40000"/>
            </a:prstClr>
          </a:outerShdw>
        </a:effectLst>
      </dgm:spPr>
      <dgm:t>
        <a:bodyPr/>
        <a:lstStyle/>
        <a:p>
          <a:pPr algn="l">
            <a:lnSpc>
              <a:spcPct val="90000"/>
            </a:lnSpc>
          </a:pPr>
          <a:r>
            <a:rPr lang="en-US" sz="1400" b="1" dirty="0">
              <a:highlight>
                <a:srgbClr val="FFFF00"/>
              </a:highlight>
              <a:latin typeface="+mn-lt"/>
            </a:rPr>
            <a:t>Testing</a:t>
          </a:r>
          <a:r>
            <a:rPr lang="en-US" sz="1400" dirty="0">
              <a:latin typeface="+mn-lt"/>
            </a:rPr>
            <a:t> initiatives, and </a:t>
          </a:r>
          <a:r>
            <a:rPr lang="en-US" sz="1400" b="1" dirty="0">
              <a:highlight>
                <a:srgbClr val="FFFF00"/>
              </a:highlight>
              <a:latin typeface="+mn-lt"/>
            </a:rPr>
            <a:t>treatment/remediation </a:t>
          </a:r>
          <a:r>
            <a:rPr lang="en-US" sz="1400" dirty="0">
              <a:latin typeface="+mn-lt"/>
            </a:rPr>
            <a:t>strategies that address contamination</a:t>
          </a:r>
        </a:p>
      </dgm:t>
    </dgm:pt>
    <dgm:pt modelId="{EEFD8000-F555-4F32-A4FF-4906E8E0155B}" type="parTrans" cxnId="{916DE88D-5286-4BB7-881B-C0854C293A14}">
      <dgm:prSet/>
      <dgm:spPr/>
      <dgm:t>
        <a:bodyPr/>
        <a:lstStyle/>
        <a:p>
          <a:endParaRPr lang="en-US"/>
        </a:p>
      </dgm:t>
    </dgm:pt>
    <dgm:pt modelId="{F81A9847-131B-4CE0-8351-6AE679C6B764}" type="sibTrans" cxnId="{916DE88D-5286-4BB7-881B-C0854C293A14}">
      <dgm:prSet/>
      <dgm:spPr/>
      <dgm:t>
        <a:bodyPr/>
        <a:lstStyle/>
        <a:p>
          <a:endParaRPr lang="en-US"/>
        </a:p>
      </dgm:t>
    </dgm:pt>
    <dgm:pt modelId="{5DEB56C8-B5A1-4DE9-ACD5-710098322AF6}">
      <dgm:prSet phldr="0" custT="1"/>
      <dgm:spPr>
        <a:effectLst>
          <a:outerShdw blurRad="50800" dist="38100" dir="8100000" algn="tr" rotWithShape="0">
            <a:prstClr val="black">
              <a:alpha val="40000"/>
            </a:prstClr>
          </a:outerShdw>
        </a:effectLst>
      </dgm:spPr>
      <dgm:t>
        <a:bodyPr/>
        <a:lstStyle/>
        <a:p>
          <a:pPr rtl="0"/>
          <a:r>
            <a:rPr lang="en-US" sz="1400" dirty="0">
              <a:latin typeface="+mn-lt"/>
            </a:rPr>
            <a:t>Lead Remediation</a:t>
          </a:r>
        </a:p>
      </dgm:t>
    </dgm:pt>
    <dgm:pt modelId="{B8799CFE-521F-4A72-9809-C1C1A799373B}" type="parTrans" cxnId="{4B53E0ED-0384-46ED-9495-E1A0B1140B2F}">
      <dgm:prSet/>
      <dgm:spPr/>
      <dgm:t>
        <a:bodyPr/>
        <a:lstStyle/>
        <a:p>
          <a:endParaRPr lang="en-US"/>
        </a:p>
      </dgm:t>
    </dgm:pt>
    <dgm:pt modelId="{10CA91E5-104E-45BF-9E44-FE7A4F9B0447}" type="sibTrans" cxnId="{4B53E0ED-0384-46ED-9495-E1A0B1140B2F}">
      <dgm:prSet/>
      <dgm:spPr/>
      <dgm:t>
        <a:bodyPr/>
        <a:lstStyle/>
        <a:p>
          <a:endParaRPr lang="en-US"/>
        </a:p>
      </dgm:t>
    </dgm:pt>
    <dgm:pt modelId="{1966B679-C945-4539-8B38-51D54921B70E}">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b="1" dirty="0">
              <a:highlight>
                <a:srgbClr val="FFFF00"/>
              </a:highlight>
              <a:latin typeface="+mn-lt"/>
            </a:rPr>
            <a:t>Eligible regardless of water quality benefit</a:t>
          </a:r>
        </a:p>
      </dgm:t>
    </dgm:pt>
    <dgm:pt modelId="{4E42520B-FE2B-4AA9-A7A7-71ADDA35D298}" type="parTrans" cxnId="{DBB3A081-7637-4DCA-B6BE-50B367F118B5}">
      <dgm:prSet/>
      <dgm:spPr/>
      <dgm:t>
        <a:bodyPr/>
        <a:lstStyle/>
        <a:p>
          <a:endParaRPr lang="en-US"/>
        </a:p>
      </dgm:t>
    </dgm:pt>
    <dgm:pt modelId="{C887A7F0-D83B-4FBF-9712-E7B3654573EB}" type="sibTrans" cxnId="{DBB3A081-7637-4DCA-B6BE-50B367F118B5}">
      <dgm:prSet/>
      <dgm:spPr/>
      <dgm:t>
        <a:bodyPr/>
        <a:lstStyle/>
        <a:p>
          <a:endParaRPr lang="en-US"/>
        </a:p>
      </dgm:t>
    </dgm:pt>
    <dgm:pt modelId="{DDC3B52C-6F60-48F7-AB00-16D0753A5D8D}">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Infrastructure </a:t>
          </a:r>
          <a:r>
            <a:rPr lang="en-US" sz="1400" b="1" dirty="0">
              <a:highlight>
                <a:srgbClr val="FFFF00"/>
              </a:highlight>
              <a:latin typeface="+mn-lt"/>
            </a:rPr>
            <a:t>to improve access </a:t>
          </a:r>
          <a:r>
            <a:rPr lang="en-US" sz="1400" dirty="0">
              <a:latin typeface="+mn-lt"/>
            </a:rPr>
            <a:t>to drinking water </a:t>
          </a:r>
        </a:p>
      </dgm:t>
    </dgm:pt>
    <dgm:pt modelId="{C74C5B0D-52F7-4E80-AE36-A0352EA99C03}" type="parTrans" cxnId="{1C33443E-3013-433B-A5E3-3102F2B4C944}">
      <dgm:prSet/>
      <dgm:spPr/>
      <dgm:t>
        <a:bodyPr/>
        <a:lstStyle/>
        <a:p>
          <a:endParaRPr lang="en-US"/>
        </a:p>
      </dgm:t>
    </dgm:pt>
    <dgm:pt modelId="{0BC7890D-96A9-4E77-A698-F0266059143A}" type="sibTrans" cxnId="{1C33443E-3013-433B-A5E3-3102F2B4C944}">
      <dgm:prSet/>
      <dgm:spPr/>
      <dgm:t>
        <a:bodyPr/>
        <a:lstStyle/>
        <a:p>
          <a:endParaRPr lang="en-US"/>
        </a:p>
      </dgm:t>
    </dgm:pt>
    <dgm:pt modelId="{A68EDC8B-8483-4585-88FC-D98C520E5988}">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Replacement of internal plumbing and fixtures in schools and childcare facilities </a:t>
          </a:r>
        </a:p>
      </dgm:t>
    </dgm:pt>
    <dgm:pt modelId="{B555EDEB-E0AF-4ED3-881E-D0CD481891BA}" type="parTrans" cxnId="{D6F2ABA8-F94A-4D8E-8391-9D4FA7554C2A}">
      <dgm:prSet/>
      <dgm:spPr/>
      <dgm:t>
        <a:bodyPr/>
        <a:lstStyle/>
        <a:p>
          <a:endParaRPr lang="en-US"/>
        </a:p>
      </dgm:t>
    </dgm:pt>
    <dgm:pt modelId="{C36E4746-F32F-4AC4-91DC-AB3525145FA1}" type="sibTrans" cxnId="{D6F2ABA8-F94A-4D8E-8391-9D4FA7554C2A}">
      <dgm:prSet/>
      <dgm:spPr/>
      <dgm:t>
        <a:bodyPr/>
        <a:lstStyle/>
        <a:p>
          <a:endParaRPr lang="en-US"/>
        </a:p>
      </dgm:t>
    </dgm:pt>
    <dgm:pt modelId="{DDC1662A-8268-4777-8303-7BC9686D1D31}">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Projects regardless of pipe material, but </a:t>
          </a:r>
          <a:r>
            <a:rPr lang="en-US" sz="1400" b="1" dirty="0">
              <a:highlight>
                <a:srgbClr val="FFFF00"/>
              </a:highlight>
              <a:latin typeface="+mn-lt"/>
            </a:rPr>
            <a:t>full length of service line </a:t>
          </a:r>
          <a:r>
            <a:rPr lang="en-US" sz="1400" dirty="0">
              <a:latin typeface="+mn-lt"/>
            </a:rPr>
            <a:t>must be replaced</a:t>
          </a:r>
        </a:p>
      </dgm:t>
    </dgm:pt>
    <dgm:pt modelId="{7FA06B2B-EF6A-467E-A34C-93357CF83396}" type="parTrans" cxnId="{300CCEB1-97BB-4BF8-BC3C-E9E5AABBBEE7}">
      <dgm:prSet/>
      <dgm:spPr/>
      <dgm:t>
        <a:bodyPr/>
        <a:lstStyle/>
        <a:p>
          <a:endParaRPr lang="en-US"/>
        </a:p>
      </dgm:t>
    </dgm:pt>
    <dgm:pt modelId="{E010D2E0-C2A8-4B38-9245-CA4921BCA0A4}" type="sibTrans" cxnId="{300CCEB1-97BB-4BF8-BC3C-E9E5AABBBEE7}">
      <dgm:prSet/>
      <dgm:spPr/>
      <dgm:t>
        <a:bodyPr/>
        <a:lstStyle/>
        <a:p>
          <a:endParaRPr lang="en-US"/>
        </a:p>
      </dgm:t>
    </dgm:pt>
    <dgm:pt modelId="{C5F69835-3C63-42D8-9FA0-0BA1CC4F5160}">
      <dgm:prSet phldr="0" custT="1"/>
      <dgm:spPr>
        <a:effectLst>
          <a:outerShdw blurRad="50800" dist="38100" dir="8100000" algn="tr" rotWithShape="0">
            <a:prstClr val="black">
              <a:alpha val="40000"/>
            </a:prstClr>
          </a:outerShdw>
        </a:effectLst>
      </dgm:spPr>
      <dgm:t>
        <a:bodyPr/>
        <a:lstStyle/>
        <a:p>
          <a:pPr algn="l" rtl="0">
            <a:lnSpc>
              <a:spcPct val="90000"/>
            </a:lnSpc>
          </a:pPr>
          <a:r>
            <a:rPr lang="en-US" sz="1400" dirty="0">
              <a:latin typeface="+mn-lt"/>
            </a:rPr>
            <a:t>Lead testing, lead service line replacement, water quality testing, compliance monitoring, and remediation activities</a:t>
          </a:r>
        </a:p>
      </dgm:t>
    </dgm:pt>
    <dgm:pt modelId="{B4B27C89-1E64-4401-A1F2-12646D692F03}" type="parTrans" cxnId="{6F58493D-5CDC-4421-8959-ACE6838616E4}">
      <dgm:prSet/>
      <dgm:spPr/>
      <dgm:t>
        <a:bodyPr/>
        <a:lstStyle/>
        <a:p>
          <a:endParaRPr lang="en-US"/>
        </a:p>
      </dgm:t>
    </dgm:pt>
    <dgm:pt modelId="{56A3B166-E59F-4E7E-BB82-33C7345481CB}" type="sibTrans" cxnId="{6F58493D-5CDC-4421-8959-ACE6838616E4}">
      <dgm:prSet/>
      <dgm:spPr/>
      <dgm:t>
        <a:bodyPr/>
        <a:lstStyle/>
        <a:p>
          <a:endParaRPr lang="en-US"/>
        </a:p>
      </dgm:t>
    </dgm:pt>
    <dgm:pt modelId="{4E020169-B791-1145-BEDF-E1EAB27311AB}">
      <dgm:prSet phldr="0" custT="1"/>
      <dgm:spPr>
        <a:effectLst>
          <a:outerShdw blurRad="50800" dist="38100" dir="8100000" algn="tr" rotWithShape="0">
            <a:prstClr val="black">
              <a:alpha val="40000"/>
            </a:prstClr>
          </a:outerShdw>
        </a:effectLst>
      </dgm:spPr>
      <dgm:t>
        <a:bodyPr/>
        <a:lstStyle/>
        <a:p>
          <a:pPr algn="ctr" rtl="0">
            <a:lnSpc>
              <a:spcPct val="90000"/>
            </a:lnSpc>
          </a:pPr>
          <a:r>
            <a:rPr lang="en-US" sz="1400" dirty="0">
              <a:latin typeface="+mn-lt"/>
            </a:rPr>
            <a:t>Dam &amp; Reservoir Remediation</a:t>
          </a:r>
        </a:p>
      </dgm:t>
    </dgm:pt>
    <dgm:pt modelId="{C10E3389-FAEC-1341-9D1A-14B4E73D4B3B}" type="parTrans" cxnId="{674F5D9E-5328-DB47-8547-D1BF00D1713C}">
      <dgm:prSet/>
      <dgm:spPr/>
      <dgm:t>
        <a:bodyPr/>
        <a:lstStyle/>
        <a:p>
          <a:endParaRPr lang="en-US"/>
        </a:p>
      </dgm:t>
    </dgm:pt>
    <dgm:pt modelId="{B15D2C5A-CD2C-0D4E-BD25-A70C26CB1C5F}" type="sibTrans" cxnId="{674F5D9E-5328-DB47-8547-D1BF00D1713C}">
      <dgm:prSet/>
      <dgm:spPr/>
      <dgm:t>
        <a:bodyPr/>
        <a:lstStyle/>
        <a:p>
          <a:endParaRPr lang="en-US"/>
        </a:p>
      </dgm:t>
    </dgm:pt>
    <dgm:pt modelId="{97C3BCC2-F390-664B-ADB5-28618DABEAD3}">
      <dgm:prSet phldr="0" custT="1"/>
      <dgm:spPr>
        <a:effectLst>
          <a:outerShdw blurRad="50800" dist="38100" dir="8100000" algn="tr" rotWithShape="0">
            <a:prstClr val="black">
              <a:alpha val="40000"/>
            </a:prstClr>
          </a:outerShdw>
        </a:effectLst>
      </dgm:spPr>
      <dgm:t>
        <a:bodyPr/>
        <a:lstStyle/>
        <a:p>
          <a:pPr algn="l">
            <a:lnSpc>
              <a:spcPct val="90000"/>
            </a:lnSpc>
          </a:pPr>
          <a:r>
            <a:rPr lang="en-US" sz="1400" dirty="0"/>
            <a:t>Primary purpose of dam or reservoir is for </a:t>
          </a:r>
          <a:r>
            <a:rPr lang="en-US" sz="1400" b="1" dirty="0"/>
            <a:t>drinking water supply</a:t>
          </a:r>
          <a:endParaRPr lang="en-US" sz="1400" dirty="0">
            <a:latin typeface="+mn-lt"/>
          </a:endParaRPr>
        </a:p>
      </dgm:t>
    </dgm:pt>
    <dgm:pt modelId="{4E9FF001-852F-144D-A61B-8592754C2AD2}" type="parTrans" cxnId="{252FA478-94B5-9A42-AF47-1A65E4C1EF2E}">
      <dgm:prSet/>
      <dgm:spPr/>
      <dgm:t>
        <a:bodyPr/>
        <a:lstStyle/>
        <a:p>
          <a:endParaRPr lang="en-US"/>
        </a:p>
      </dgm:t>
    </dgm:pt>
    <dgm:pt modelId="{74CD9F04-7026-3B44-9D97-8C8476ED448E}" type="sibTrans" cxnId="{252FA478-94B5-9A42-AF47-1A65E4C1EF2E}">
      <dgm:prSet/>
      <dgm:spPr/>
      <dgm:t>
        <a:bodyPr/>
        <a:lstStyle/>
        <a:p>
          <a:endParaRPr lang="en-US"/>
        </a:p>
      </dgm:t>
    </dgm:pt>
    <dgm:pt modelId="{CC7A6CC1-6AA7-7845-AF7D-7D084B325DCA}">
      <dgm:prSet custT="1"/>
      <dgm:spPr>
        <a:effectLst>
          <a:outerShdw blurRad="50800" dist="38100" dir="8100000" algn="tr" rotWithShape="0">
            <a:prstClr val="black">
              <a:alpha val="40000"/>
            </a:prstClr>
          </a:outerShdw>
        </a:effectLst>
      </dgm:spPr>
      <dgm:t>
        <a:bodyPr/>
        <a:lstStyle/>
        <a:p>
          <a:pPr algn="l" rtl="0">
            <a:lnSpc>
              <a:spcPct val="90000"/>
            </a:lnSpc>
          </a:pPr>
          <a:r>
            <a:rPr lang="en-US" sz="1400" dirty="0"/>
            <a:t>May consider </a:t>
          </a:r>
          <a:r>
            <a:rPr lang="en-US" sz="1400" b="1" dirty="0">
              <a:highlight>
                <a:srgbClr val="FFFF00"/>
              </a:highlight>
            </a:rPr>
            <a:t>reasonable population growth</a:t>
          </a:r>
        </a:p>
      </dgm:t>
    </dgm:pt>
    <dgm:pt modelId="{E5404F58-3B9D-8C4A-87EF-31EEBDE80937}" type="parTrans" cxnId="{2D4C4598-9D6A-964E-8B45-E3539C46269F}">
      <dgm:prSet/>
      <dgm:spPr/>
      <dgm:t>
        <a:bodyPr/>
        <a:lstStyle/>
        <a:p>
          <a:endParaRPr lang="en-US"/>
        </a:p>
      </dgm:t>
    </dgm:pt>
    <dgm:pt modelId="{551CECE0-A4E3-2D41-8368-E190CBC860AA}" type="sibTrans" cxnId="{2D4C4598-9D6A-964E-8B45-E3539C46269F}">
      <dgm:prSet/>
      <dgm:spPr/>
      <dgm:t>
        <a:bodyPr/>
        <a:lstStyle/>
        <a:p>
          <a:endParaRPr lang="en-US"/>
        </a:p>
      </dgm:t>
    </dgm:pt>
    <dgm:pt modelId="{F2576D24-B31E-224D-881E-991E28007706}">
      <dgm:prSet custT="1"/>
      <dgm:spPr>
        <a:effectLst>
          <a:outerShdw blurRad="50800" dist="38100" dir="8100000" algn="tr" rotWithShape="0">
            <a:prstClr val="black">
              <a:alpha val="40000"/>
            </a:prstClr>
          </a:outerShdw>
        </a:effectLst>
      </dgm:spPr>
      <dgm:t>
        <a:bodyPr/>
        <a:lstStyle/>
        <a:p>
          <a:pPr algn="ctr">
            <a:lnSpc>
              <a:spcPct val="90000"/>
            </a:lnSpc>
          </a:pPr>
          <a:r>
            <a:rPr lang="en-US" sz="1400" dirty="0">
              <a:latin typeface="Calibri Light" panose="020F0302020204030204"/>
            </a:rPr>
            <a:t>Drinking Water Infrastructure</a:t>
          </a:r>
          <a:endParaRPr lang="en-US" sz="1400" b="1" dirty="0"/>
        </a:p>
      </dgm:t>
    </dgm:pt>
    <dgm:pt modelId="{33F0808F-FD64-0040-A45B-F10764D6A77D}" type="parTrans" cxnId="{A8D18D81-BF89-954B-A89D-5197354E32A0}">
      <dgm:prSet/>
      <dgm:spPr/>
      <dgm:t>
        <a:bodyPr/>
        <a:lstStyle/>
        <a:p>
          <a:endParaRPr lang="en-US"/>
        </a:p>
      </dgm:t>
    </dgm:pt>
    <dgm:pt modelId="{C9F72AB2-5FC7-2A4B-B01B-951936591D4F}" type="sibTrans" cxnId="{A8D18D81-BF89-954B-A89D-5197354E32A0}">
      <dgm:prSet/>
      <dgm:spPr/>
      <dgm:t>
        <a:bodyPr/>
        <a:lstStyle/>
        <a:p>
          <a:endParaRPr lang="en-US"/>
        </a:p>
      </dgm:t>
    </dgm:pt>
    <dgm:pt modelId="{0F8104CD-422F-3649-B235-3D500403A90B}">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Designed to support </a:t>
          </a:r>
          <a:r>
            <a:rPr lang="en-US" sz="1400" b="1" dirty="0">
              <a:highlight>
                <a:srgbClr val="FFFF00"/>
              </a:highlight>
            </a:rPr>
            <a:t>reasonable growth only</a:t>
          </a:r>
        </a:p>
      </dgm:t>
    </dgm:pt>
    <dgm:pt modelId="{F93E58BE-4B81-9949-B541-7AD64899EAC8}" type="parTrans" cxnId="{9E6D6789-15B6-C246-B720-5729193EB853}">
      <dgm:prSet/>
      <dgm:spPr/>
      <dgm:t>
        <a:bodyPr/>
        <a:lstStyle/>
        <a:p>
          <a:endParaRPr lang="en-US"/>
        </a:p>
      </dgm:t>
    </dgm:pt>
    <dgm:pt modelId="{E8FEAC0F-2B2D-6E47-9DF5-D11792598A74}" type="sibTrans" cxnId="{9E6D6789-15B6-C246-B720-5729193EB853}">
      <dgm:prSet/>
      <dgm:spPr/>
      <dgm:t>
        <a:bodyPr/>
        <a:lstStyle/>
        <a:p>
          <a:endParaRPr lang="en-US"/>
        </a:p>
      </dgm:t>
    </dgm:pt>
    <dgm:pt modelId="{6681A8F2-A6A6-D04D-8BA7-67DA0FC99598}">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latin typeface="+mn-lt"/>
            </a:rPr>
            <a:t>Must be cost-effective </a:t>
          </a:r>
          <a:r>
            <a:rPr lang="en-US" sz="1400" dirty="0"/>
            <a:t>to achieve a minimum level of service </a:t>
          </a:r>
          <a:endParaRPr lang="en-US" sz="1400" dirty="0">
            <a:latin typeface="Calibri Light" panose="020F0302020204030204"/>
          </a:endParaRPr>
        </a:p>
      </dgm:t>
    </dgm:pt>
    <dgm:pt modelId="{1DFBD547-F2B6-3049-B9F6-190918F4CC8D}" type="parTrans" cxnId="{79781D48-35F4-2D4D-A277-25A77952FFDA}">
      <dgm:prSet/>
      <dgm:spPr/>
      <dgm:t>
        <a:bodyPr/>
        <a:lstStyle/>
        <a:p>
          <a:endParaRPr lang="en-US"/>
        </a:p>
      </dgm:t>
    </dgm:pt>
    <dgm:pt modelId="{25244A75-71A7-ED43-8031-EDA87DA31C1F}" type="sibTrans" cxnId="{79781D48-35F4-2D4D-A277-25A77952FFDA}">
      <dgm:prSet/>
      <dgm:spPr/>
      <dgm:t>
        <a:bodyPr/>
        <a:lstStyle/>
        <a:p>
          <a:endParaRPr lang="en-US"/>
        </a:p>
      </dgm:t>
    </dgm:pt>
    <dgm:pt modelId="{65959B20-9BEF-A84A-B0EF-AB14158544A6}">
      <dgm:prSet custT="1"/>
      <dgm:spPr>
        <a:effectLst>
          <a:outerShdw blurRad="50800" dist="38100" dir="8100000" algn="tr" rotWithShape="0">
            <a:prstClr val="black">
              <a:alpha val="40000"/>
            </a:prstClr>
          </a:outerShdw>
        </a:effectLst>
      </dgm:spPr>
      <dgm:t>
        <a:bodyPr/>
        <a:lstStyle/>
        <a:p>
          <a:pPr algn="l">
            <a:lnSpc>
              <a:spcPct val="90000"/>
            </a:lnSpc>
          </a:pPr>
          <a:r>
            <a:rPr lang="en-US" sz="1400" dirty="0"/>
            <a:t>Must be sustainable over its estimated useful life </a:t>
          </a:r>
        </a:p>
      </dgm:t>
    </dgm:pt>
    <dgm:pt modelId="{3D75F3FC-52BA-304C-A604-A2DF94B8243D}" type="parTrans" cxnId="{926859CC-F3D3-0745-BDF0-7302B3E510F5}">
      <dgm:prSet/>
      <dgm:spPr/>
      <dgm:t>
        <a:bodyPr/>
        <a:lstStyle/>
        <a:p>
          <a:endParaRPr lang="en-US"/>
        </a:p>
      </dgm:t>
    </dgm:pt>
    <dgm:pt modelId="{C68BEA0B-5FB7-524E-A0C4-EC42213239DF}" type="sibTrans" cxnId="{926859CC-F3D3-0745-BDF0-7302B3E510F5}">
      <dgm:prSet/>
      <dgm:spPr/>
      <dgm:t>
        <a:bodyPr/>
        <a:lstStyle/>
        <a:p>
          <a:endParaRPr lang="en-US"/>
        </a:p>
      </dgm:t>
    </dgm:pt>
    <dgm:pt modelId="{E00C38B2-9C18-420E-8B7B-5131EC49B68B}" type="pres">
      <dgm:prSet presAssocID="{E7CCF5F4-6A0E-4FEF-A3C7-C9F503DC2346}" presName="Name0" presStyleCnt="0">
        <dgm:presLayoutVars>
          <dgm:dir/>
          <dgm:animLvl val="lvl"/>
          <dgm:resizeHandles val="exact"/>
        </dgm:presLayoutVars>
      </dgm:prSet>
      <dgm:spPr/>
    </dgm:pt>
    <dgm:pt modelId="{ACF04CA3-DD76-42F7-B41E-946BC8769B77}" type="pres">
      <dgm:prSet presAssocID="{C72BA5E9-53B6-490B-8BC9-76503B99D523}" presName="composite" presStyleCnt="0"/>
      <dgm:spPr/>
    </dgm:pt>
    <dgm:pt modelId="{FA25EB4D-8CBD-4D2B-A9B9-0DF759AA8335}" type="pres">
      <dgm:prSet presAssocID="{C72BA5E9-53B6-490B-8BC9-76503B99D523}" presName="parTx" presStyleLbl="alignNode1" presStyleIdx="0" presStyleCnt="5">
        <dgm:presLayoutVars>
          <dgm:chMax val="0"/>
          <dgm:chPref val="0"/>
          <dgm:bulletEnabled val="1"/>
        </dgm:presLayoutVars>
      </dgm:prSet>
      <dgm:spPr/>
    </dgm:pt>
    <dgm:pt modelId="{00B946D7-98B0-456C-9285-31D1A0C983B7}" type="pres">
      <dgm:prSet presAssocID="{C72BA5E9-53B6-490B-8BC9-76503B99D523}" presName="desTx" presStyleLbl="alignAccFollowNode1" presStyleIdx="0" presStyleCnt="5">
        <dgm:presLayoutVars>
          <dgm:bulletEnabled val="1"/>
        </dgm:presLayoutVars>
      </dgm:prSet>
      <dgm:spPr/>
    </dgm:pt>
    <dgm:pt modelId="{CA395955-25C6-4C1D-ABE4-F0E2F9684C8A}" type="pres">
      <dgm:prSet presAssocID="{CEA691A6-AFE6-4C87-8042-0126C57365C8}" presName="space" presStyleCnt="0"/>
      <dgm:spPr/>
    </dgm:pt>
    <dgm:pt modelId="{CB337C30-A855-437A-8B4B-4220188DC5F3}" type="pres">
      <dgm:prSet presAssocID="{905DCC1B-1AB4-4115-8CB0-6CF9F12B2656}" presName="composite" presStyleCnt="0"/>
      <dgm:spPr/>
    </dgm:pt>
    <dgm:pt modelId="{7A6325D5-5AFF-478D-BFA8-B0E635352DA6}" type="pres">
      <dgm:prSet presAssocID="{905DCC1B-1AB4-4115-8CB0-6CF9F12B2656}" presName="parTx" presStyleLbl="alignNode1" presStyleIdx="1" presStyleCnt="5" custLinFactNeighborY="-1057">
        <dgm:presLayoutVars>
          <dgm:chMax val="0"/>
          <dgm:chPref val="0"/>
          <dgm:bulletEnabled val="1"/>
        </dgm:presLayoutVars>
      </dgm:prSet>
      <dgm:spPr/>
    </dgm:pt>
    <dgm:pt modelId="{5FED2ADC-6EA9-495E-822D-1B2B1C56651E}" type="pres">
      <dgm:prSet presAssocID="{905DCC1B-1AB4-4115-8CB0-6CF9F12B2656}" presName="desTx" presStyleLbl="alignAccFollowNode1" presStyleIdx="1" presStyleCnt="5">
        <dgm:presLayoutVars>
          <dgm:bulletEnabled val="1"/>
        </dgm:presLayoutVars>
      </dgm:prSet>
      <dgm:spPr/>
    </dgm:pt>
    <dgm:pt modelId="{B5A05477-D9B3-497C-BE7A-5E820034E4A1}" type="pres">
      <dgm:prSet presAssocID="{0F5F6F4B-A69B-409E-A9D8-B3F8C2FC338E}" presName="space" presStyleCnt="0"/>
      <dgm:spPr/>
    </dgm:pt>
    <dgm:pt modelId="{464AF3BC-CED4-4F2E-A2EA-B260AD3B3D46}" type="pres">
      <dgm:prSet presAssocID="{5DEB56C8-B5A1-4DE9-ACD5-710098322AF6}" presName="composite" presStyleCnt="0"/>
      <dgm:spPr/>
    </dgm:pt>
    <dgm:pt modelId="{5F732332-538B-4403-8846-EA71DFB8DFF5}" type="pres">
      <dgm:prSet presAssocID="{5DEB56C8-B5A1-4DE9-ACD5-710098322AF6}" presName="parTx" presStyleLbl="alignNode1" presStyleIdx="2" presStyleCnt="5">
        <dgm:presLayoutVars>
          <dgm:chMax val="0"/>
          <dgm:chPref val="0"/>
          <dgm:bulletEnabled val="1"/>
        </dgm:presLayoutVars>
      </dgm:prSet>
      <dgm:spPr/>
    </dgm:pt>
    <dgm:pt modelId="{DAE73A0F-F107-4D7E-8160-60E98FB15221}" type="pres">
      <dgm:prSet presAssocID="{5DEB56C8-B5A1-4DE9-ACD5-710098322AF6}" presName="desTx" presStyleLbl="alignAccFollowNode1" presStyleIdx="2" presStyleCnt="5">
        <dgm:presLayoutVars>
          <dgm:bulletEnabled val="1"/>
        </dgm:presLayoutVars>
      </dgm:prSet>
      <dgm:spPr/>
    </dgm:pt>
    <dgm:pt modelId="{69AC33C1-5AA7-FF4F-8B40-52B5E8196B6B}" type="pres">
      <dgm:prSet presAssocID="{10CA91E5-104E-45BF-9E44-FE7A4F9B0447}" presName="space" presStyleCnt="0"/>
      <dgm:spPr/>
    </dgm:pt>
    <dgm:pt modelId="{8BDC99B2-8C81-754D-AC53-6B266B2A19CA}" type="pres">
      <dgm:prSet presAssocID="{4E020169-B791-1145-BEDF-E1EAB27311AB}" presName="composite" presStyleCnt="0"/>
      <dgm:spPr/>
    </dgm:pt>
    <dgm:pt modelId="{5E860774-0DDE-6F40-BE4F-00D2381F05CC}" type="pres">
      <dgm:prSet presAssocID="{4E020169-B791-1145-BEDF-E1EAB27311AB}" presName="parTx" presStyleLbl="alignNode1" presStyleIdx="3" presStyleCnt="5">
        <dgm:presLayoutVars>
          <dgm:chMax val="0"/>
          <dgm:chPref val="0"/>
          <dgm:bulletEnabled val="1"/>
        </dgm:presLayoutVars>
      </dgm:prSet>
      <dgm:spPr/>
    </dgm:pt>
    <dgm:pt modelId="{57F1C0A2-4162-3B49-95AF-7C36FD337F37}" type="pres">
      <dgm:prSet presAssocID="{4E020169-B791-1145-BEDF-E1EAB27311AB}" presName="desTx" presStyleLbl="alignAccFollowNode1" presStyleIdx="3" presStyleCnt="5">
        <dgm:presLayoutVars>
          <dgm:bulletEnabled val="1"/>
        </dgm:presLayoutVars>
      </dgm:prSet>
      <dgm:spPr/>
    </dgm:pt>
    <dgm:pt modelId="{BB96BE44-765E-984F-99FB-8A4C985C8429}" type="pres">
      <dgm:prSet presAssocID="{B15D2C5A-CD2C-0D4E-BD25-A70C26CB1C5F}" presName="space" presStyleCnt="0"/>
      <dgm:spPr/>
    </dgm:pt>
    <dgm:pt modelId="{5F46D8F4-E034-8845-8D3C-982408AEE40A}" type="pres">
      <dgm:prSet presAssocID="{F2576D24-B31E-224D-881E-991E28007706}" presName="composite" presStyleCnt="0"/>
      <dgm:spPr/>
    </dgm:pt>
    <dgm:pt modelId="{BAEB173A-FEB4-DC46-92B7-E616696E415A}" type="pres">
      <dgm:prSet presAssocID="{F2576D24-B31E-224D-881E-991E28007706}" presName="parTx" presStyleLbl="alignNode1" presStyleIdx="4" presStyleCnt="5">
        <dgm:presLayoutVars>
          <dgm:chMax val="0"/>
          <dgm:chPref val="0"/>
          <dgm:bulletEnabled val="1"/>
        </dgm:presLayoutVars>
      </dgm:prSet>
      <dgm:spPr/>
    </dgm:pt>
    <dgm:pt modelId="{1FF9B8EF-F3FD-2645-8168-287B3C4BCC7F}" type="pres">
      <dgm:prSet presAssocID="{F2576D24-B31E-224D-881E-991E28007706}" presName="desTx" presStyleLbl="alignAccFollowNode1" presStyleIdx="4" presStyleCnt="5">
        <dgm:presLayoutVars>
          <dgm:bulletEnabled val="1"/>
        </dgm:presLayoutVars>
      </dgm:prSet>
      <dgm:spPr/>
    </dgm:pt>
  </dgm:ptLst>
  <dgm:cxnLst>
    <dgm:cxn modelId="{3426DD01-59D3-460A-972A-E82036E8413A}" type="presOf" srcId="{2BDED7B6-A489-4614-985C-15A1476C288F}" destId="{5FED2ADC-6EA9-495E-822D-1B2B1C56651E}" srcOrd="0" destOrd="1" presId="urn:microsoft.com/office/officeart/2005/8/layout/hList1"/>
    <dgm:cxn modelId="{09CDC904-1792-430E-9829-2999E250B035}" srcId="{E7CCF5F4-6A0E-4FEF-A3C7-C9F503DC2346}" destId="{C72BA5E9-53B6-490B-8BC9-76503B99D523}" srcOrd="0" destOrd="0" parTransId="{1E8E2CDF-8BB2-46DE-97CE-44EA6AEAFDF9}" sibTransId="{CEA691A6-AFE6-4C87-8042-0126C57365C8}"/>
    <dgm:cxn modelId="{F32CB918-17B5-49BB-BCEF-271F174AF5B7}" type="presOf" srcId="{C72BA5E9-53B6-490B-8BC9-76503B99D523}" destId="{FA25EB4D-8CBD-4D2B-A9B9-0DF759AA8335}" srcOrd="0" destOrd="0" presId="urn:microsoft.com/office/officeart/2005/8/layout/hList1"/>
    <dgm:cxn modelId="{BC0B9B25-0C9D-44BE-8711-62D271271D87}" type="presOf" srcId="{2E61A07E-2326-46DC-8DE9-F83DEC996EEC}" destId="{00B946D7-98B0-456C-9285-31D1A0C983B7}" srcOrd="0" destOrd="1" presId="urn:microsoft.com/office/officeart/2005/8/layout/hList1"/>
    <dgm:cxn modelId="{FA8D4F2F-A663-44E4-9B81-657120B301A1}" type="presOf" srcId="{C5F69835-3C63-42D8-9FA0-0BA1CC4F5160}" destId="{DAE73A0F-F107-4D7E-8160-60E98FB15221}" srcOrd="0" destOrd="1" presId="urn:microsoft.com/office/officeart/2005/8/layout/hList1"/>
    <dgm:cxn modelId="{6F58493D-5CDC-4421-8959-ACE6838616E4}" srcId="{5DEB56C8-B5A1-4DE9-ACD5-710098322AF6}" destId="{C5F69835-3C63-42D8-9FA0-0BA1CC4F5160}" srcOrd="1" destOrd="0" parTransId="{B4B27C89-1E64-4401-A1F2-12646D692F03}" sibTransId="{56A3B166-E59F-4E7E-BB82-33C7345481CB}"/>
    <dgm:cxn modelId="{1C33443E-3013-433B-A5E3-3102F2B4C944}" srcId="{905DCC1B-1AB4-4115-8CB0-6CF9F12B2656}" destId="{DDC3B52C-6F60-48F7-AB00-16D0753A5D8D}" srcOrd="0" destOrd="0" parTransId="{C74C5B0D-52F7-4E80-AE36-A0352EA99C03}" sibTransId="{0BC7890D-96A9-4E77-A698-F0266059143A}"/>
    <dgm:cxn modelId="{79781D48-35F4-2D4D-A277-25A77952FFDA}" srcId="{F2576D24-B31E-224D-881E-991E28007706}" destId="{6681A8F2-A6A6-D04D-8BA7-67DA0FC99598}" srcOrd="1" destOrd="0" parTransId="{1DFBD547-F2B6-3049-B9F6-190918F4CC8D}" sibTransId="{25244A75-71A7-ED43-8031-EDA87DA31C1F}"/>
    <dgm:cxn modelId="{82F8D94C-0106-B748-9230-A7638BD47ACB}" type="presOf" srcId="{0F8104CD-422F-3649-B235-3D500403A90B}" destId="{1FF9B8EF-F3FD-2645-8168-287B3C4BCC7F}" srcOrd="0" destOrd="0" presId="urn:microsoft.com/office/officeart/2005/8/layout/hList1"/>
    <dgm:cxn modelId="{B8BD5258-BC18-4963-B44B-83F6B4EE569C}" type="presOf" srcId="{1966B679-C945-4539-8B38-51D54921B70E}" destId="{00B946D7-98B0-456C-9285-31D1A0C983B7}" srcOrd="0" destOrd="0" presId="urn:microsoft.com/office/officeart/2005/8/layout/hList1"/>
    <dgm:cxn modelId="{D9E55069-4FA1-4657-9FCE-55115680F8B0}" srcId="{E7CCF5F4-6A0E-4FEF-A3C7-C9F503DC2346}" destId="{905DCC1B-1AB4-4115-8CB0-6CF9F12B2656}" srcOrd="1" destOrd="0" parTransId="{A0D571A4-52D1-44B2-860B-0CB188627E65}" sibTransId="{0F5F6F4B-A69B-409E-A9D8-B3F8C2FC338E}"/>
    <dgm:cxn modelId="{252FA478-94B5-9A42-AF47-1A65E4C1EF2E}" srcId="{4E020169-B791-1145-BEDF-E1EAB27311AB}" destId="{97C3BCC2-F390-664B-ADB5-28618DABEAD3}" srcOrd="0" destOrd="0" parTransId="{4E9FF001-852F-144D-A61B-8592754C2AD2}" sibTransId="{74CD9F04-7026-3B44-9D97-8C8476ED448E}"/>
    <dgm:cxn modelId="{A99D3979-204F-44FF-8D3F-8E32FECA613C}" type="presOf" srcId="{5DEB56C8-B5A1-4DE9-ACD5-710098322AF6}" destId="{5F732332-538B-4403-8846-EA71DFB8DFF5}" srcOrd="0" destOrd="0" presId="urn:microsoft.com/office/officeart/2005/8/layout/hList1"/>
    <dgm:cxn modelId="{1748FF7C-C421-4AA1-852D-1952D947B846}" type="presOf" srcId="{E7CCF5F4-6A0E-4FEF-A3C7-C9F503DC2346}" destId="{E00C38B2-9C18-420E-8B7B-5131EC49B68B}" srcOrd="0" destOrd="0" presId="urn:microsoft.com/office/officeart/2005/8/layout/hList1"/>
    <dgm:cxn modelId="{A8D18D81-BF89-954B-A89D-5197354E32A0}" srcId="{E7CCF5F4-6A0E-4FEF-A3C7-C9F503DC2346}" destId="{F2576D24-B31E-224D-881E-991E28007706}" srcOrd="4" destOrd="0" parTransId="{33F0808F-FD64-0040-A45B-F10764D6A77D}" sibTransId="{C9F72AB2-5FC7-2A4B-B01B-951936591D4F}"/>
    <dgm:cxn modelId="{DBB3A081-7637-4DCA-B6BE-50B367F118B5}" srcId="{C72BA5E9-53B6-490B-8BC9-76503B99D523}" destId="{1966B679-C945-4539-8B38-51D54921B70E}" srcOrd="0" destOrd="0" parTransId="{4E42520B-FE2B-4AA9-A7A7-71ADDA35D298}" sibTransId="{C887A7F0-D83B-4FBF-9712-E7B3654573EB}"/>
    <dgm:cxn modelId="{9E6D6789-15B6-C246-B720-5729193EB853}" srcId="{F2576D24-B31E-224D-881E-991E28007706}" destId="{0F8104CD-422F-3649-B235-3D500403A90B}" srcOrd="0" destOrd="0" parTransId="{F93E58BE-4B81-9949-B541-7AD64899EAC8}" sibTransId="{E8FEAC0F-2B2D-6E47-9DF5-D11792598A74}"/>
    <dgm:cxn modelId="{916DE88D-5286-4BB7-881B-C0854C293A14}" srcId="{905DCC1B-1AB4-4115-8CB0-6CF9F12B2656}" destId="{2BDED7B6-A489-4614-985C-15A1476C288F}" srcOrd="1" destOrd="0" parTransId="{EEFD8000-F555-4F32-A4FF-4906E8E0155B}" sibTransId="{F81A9847-131B-4CE0-8351-6AE679C6B764}"/>
    <dgm:cxn modelId="{6DCD8393-F09C-425B-B457-0F744286FB73}" srcId="{C72BA5E9-53B6-490B-8BC9-76503B99D523}" destId="{2E61A07E-2326-46DC-8DE9-F83DEC996EEC}" srcOrd="1" destOrd="0" parTransId="{08D780FE-84DF-493A-8FD7-4DB95A2AC57B}" sibTransId="{160BAA42-A692-4744-8B74-6BA85516CF63}"/>
    <dgm:cxn modelId="{2D4C4598-9D6A-964E-8B45-E3539C46269F}" srcId="{4E020169-B791-1145-BEDF-E1EAB27311AB}" destId="{CC7A6CC1-6AA7-7845-AF7D-7D084B325DCA}" srcOrd="1" destOrd="0" parTransId="{E5404F58-3B9D-8C4A-87EF-31EEBDE80937}" sibTransId="{551CECE0-A4E3-2D41-8368-E190CBC860AA}"/>
    <dgm:cxn modelId="{674F5D9E-5328-DB47-8547-D1BF00D1713C}" srcId="{E7CCF5F4-6A0E-4FEF-A3C7-C9F503DC2346}" destId="{4E020169-B791-1145-BEDF-E1EAB27311AB}" srcOrd="3" destOrd="0" parTransId="{C10E3389-FAEC-1341-9D1A-14B4E73D4B3B}" sibTransId="{B15D2C5A-CD2C-0D4E-BD25-A70C26CB1C5F}"/>
    <dgm:cxn modelId="{30D740A1-551F-A54E-A530-1F41499D5184}" type="presOf" srcId="{6681A8F2-A6A6-D04D-8BA7-67DA0FC99598}" destId="{1FF9B8EF-F3FD-2645-8168-287B3C4BCC7F}" srcOrd="0" destOrd="1" presId="urn:microsoft.com/office/officeart/2005/8/layout/hList1"/>
    <dgm:cxn modelId="{8A8227A5-3285-9443-9EFA-943EF32B2E38}" type="presOf" srcId="{65959B20-9BEF-A84A-B0EF-AB14158544A6}" destId="{1FF9B8EF-F3FD-2645-8168-287B3C4BCC7F}" srcOrd="0" destOrd="2" presId="urn:microsoft.com/office/officeart/2005/8/layout/hList1"/>
    <dgm:cxn modelId="{D6F2ABA8-F94A-4D8E-8391-9D4FA7554C2A}" srcId="{5DEB56C8-B5A1-4DE9-ACD5-710098322AF6}" destId="{A68EDC8B-8483-4585-88FC-D98C520E5988}" srcOrd="2" destOrd="0" parTransId="{B555EDEB-E0AF-4ED3-881E-D0CD481891BA}" sibTransId="{C36E4746-F32F-4AC4-91DC-AB3525145FA1}"/>
    <dgm:cxn modelId="{6D3617AE-815B-4E49-832E-0DEC305CCC01}" type="presOf" srcId="{97C3BCC2-F390-664B-ADB5-28618DABEAD3}" destId="{57F1C0A2-4162-3B49-95AF-7C36FD337F37}" srcOrd="0" destOrd="0" presId="urn:microsoft.com/office/officeart/2005/8/layout/hList1"/>
    <dgm:cxn modelId="{300CCEB1-97BB-4BF8-BC3C-E9E5AABBBEE7}" srcId="{5DEB56C8-B5A1-4DE9-ACD5-710098322AF6}" destId="{DDC1662A-8268-4777-8303-7BC9686D1D31}" srcOrd="0" destOrd="0" parTransId="{7FA06B2B-EF6A-467E-A34C-93357CF83396}" sibTransId="{E010D2E0-C2A8-4B38-9245-CA4921BCA0A4}"/>
    <dgm:cxn modelId="{6B493ABE-D5E8-4122-9EA1-BBB3BE03A284}" type="presOf" srcId="{905DCC1B-1AB4-4115-8CB0-6CF9F12B2656}" destId="{7A6325D5-5AFF-478D-BFA8-B0E635352DA6}" srcOrd="0" destOrd="0" presId="urn:microsoft.com/office/officeart/2005/8/layout/hList1"/>
    <dgm:cxn modelId="{6562BEC2-12A8-4D7A-A80C-1FD7EF3D3D82}" type="presOf" srcId="{A68EDC8B-8483-4585-88FC-D98C520E5988}" destId="{DAE73A0F-F107-4D7E-8160-60E98FB15221}" srcOrd="0" destOrd="2" presId="urn:microsoft.com/office/officeart/2005/8/layout/hList1"/>
    <dgm:cxn modelId="{FBB285C5-D54C-4A49-A8F6-E6D9A5F121F2}" type="presOf" srcId="{DDC3B52C-6F60-48F7-AB00-16D0753A5D8D}" destId="{5FED2ADC-6EA9-495E-822D-1B2B1C56651E}" srcOrd="0" destOrd="0" presId="urn:microsoft.com/office/officeart/2005/8/layout/hList1"/>
    <dgm:cxn modelId="{6DD354C6-BCFA-4F46-9DA9-081C779F9532}" type="presOf" srcId="{DDC1662A-8268-4777-8303-7BC9686D1D31}" destId="{DAE73A0F-F107-4D7E-8160-60E98FB15221}" srcOrd="0" destOrd="0" presId="urn:microsoft.com/office/officeart/2005/8/layout/hList1"/>
    <dgm:cxn modelId="{926859CC-F3D3-0745-BDF0-7302B3E510F5}" srcId="{F2576D24-B31E-224D-881E-991E28007706}" destId="{65959B20-9BEF-A84A-B0EF-AB14158544A6}" srcOrd="2" destOrd="0" parTransId="{3D75F3FC-52BA-304C-A604-A2DF94B8243D}" sibTransId="{C68BEA0B-5FB7-524E-A0C4-EC42213239DF}"/>
    <dgm:cxn modelId="{11455CD7-993E-4948-85F5-6631567BDDF7}" type="presOf" srcId="{F2576D24-B31E-224D-881E-991E28007706}" destId="{BAEB173A-FEB4-DC46-92B7-E616696E415A}" srcOrd="0" destOrd="0" presId="urn:microsoft.com/office/officeart/2005/8/layout/hList1"/>
    <dgm:cxn modelId="{2F01D2E3-D41D-A24F-87F5-9E74B10AC837}" type="presOf" srcId="{4E020169-B791-1145-BEDF-E1EAB27311AB}" destId="{5E860774-0DDE-6F40-BE4F-00D2381F05CC}" srcOrd="0" destOrd="0" presId="urn:microsoft.com/office/officeart/2005/8/layout/hList1"/>
    <dgm:cxn modelId="{4B53E0ED-0384-46ED-9495-E1A0B1140B2F}" srcId="{E7CCF5F4-6A0E-4FEF-A3C7-C9F503DC2346}" destId="{5DEB56C8-B5A1-4DE9-ACD5-710098322AF6}" srcOrd="2" destOrd="0" parTransId="{B8799CFE-521F-4A72-9809-C1C1A799373B}" sibTransId="{10CA91E5-104E-45BF-9E44-FE7A4F9B0447}"/>
    <dgm:cxn modelId="{5238D3EF-6A2A-5847-8F02-7F16C69C4930}" type="presOf" srcId="{CC7A6CC1-6AA7-7845-AF7D-7D084B325DCA}" destId="{57F1C0A2-4162-3B49-95AF-7C36FD337F37}" srcOrd="0" destOrd="1" presId="urn:microsoft.com/office/officeart/2005/8/layout/hList1"/>
    <dgm:cxn modelId="{B344C239-F2AE-496B-931B-410FD4FF56E4}" type="presParOf" srcId="{E00C38B2-9C18-420E-8B7B-5131EC49B68B}" destId="{ACF04CA3-DD76-42F7-B41E-946BC8769B77}" srcOrd="0" destOrd="0" presId="urn:microsoft.com/office/officeart/2005/8/layout/hList1"/>
    <dgm:cxn modelId="{7873A029-442E-4FA3-8AC9-C825D24B33BA}" type="presParOf" srcId="{ACF04CA3-DD76-42F7-B41E-946BC8769B77}" destId="{FA25EB4D-8CBD-4D2B-A9B9-0DF759AA8335}" srcOrd="0" destOrd="0" presId="urn:microsoft.com/office/officeart/2005/8/layout/hList1"/>
    <dgm:cxn modelId="{C56303B7-AC2B-4D88-8F3B-557A2B0678E4}" type="presParOf" srcId="{ACF04CA3-DD76-42F7-B41E-946BC8769B77}" destId="{00B946D7-98B0-456C-9285-31D1A0C983B7}" srcOrd="1" destOrd="0" presId="urn:microsoft.com/office/officeart/2005/8/layout/hList1"/>
    <dgm:cxn modelId="{9A5D6C0A-30F2-4123-84DD-881BC324A8C2}" type="presParOf" srcId="{E00C38B2-9C18-420E-8B7B-5131EC49B68B}" destId="{CA395955-25C6-4C1D-ABE4-F0E2F9684C8A}" srcOrd="1" destOrd="0" presId="urn:microsoft.com/office/officeart/2005/8/layout/hList1"/>
    <dgm:cxn modelId="{914413D2-E94F-4732-9664-F18A1D03B499}" type="presParOf" srcId="{E00C38B2-9C18-420E-8B7B-5131EC49B68B}" destId="{CB337C30-A855-437A-8B4B-4220188DC5F3}" srcOrd="2" destOrd="0" presId="urn:microsoft.com/office/officeart/2005/8/layout/hList1"/>
    <dgm:cxn modelId="{16A0273E-1E69-442C-9701-39593E56D929}" type="presParOf" srcId="{CB337C30-A855-437A-8B4B-4220188DC5F3}" destId="{7A6325D5-5AFF-478D-BFA8-B0E635352DA6}" srcOrd="0" destOrd="0" presId="urn:microsoft.com/office/officeart/2005/8/layout/hList1"/>
    <dgm:cxn modelId="{4270D2C1-8277-4D86-B808-64C1A3BF3731}" type="presParOf" srcId="{CB337C30-A855-437A-8B4B-4220188DC5F3}" destId="{5FED2ADC-6EA9-495E-822D-1B2B1C56651E}" srcOrd="1" destOrd="0" presId="urn:microsoft.com/office/officeart/2005/8/layout/hList1"/>
    <dgm:cxn modelId="{0A8E65F4-6745-4019-9516-68C825E9C3BA}" type="presParOf" srcId="{E00C38B2-9C18-420E-8B7B-5131EC49B68B}" destId="{B5A05477-D9B3-497C-BE7A-5E820034E4A1}" srcOrd="3" destOrd="0" presId="urn:microsoft.com/office/officeart/2005/8/layout/hList1"/>
    <dgm:cxn modelId="{0FFC4793-1B92-4F96-BFA6-063FC200A81D}" type="presParOf" srcId="{E00C38B2-9C18-420E-8B7B-5131EC49B68B}" destId="{464AF3BC-CED4-4F2E-A2EA-B260AD3B3D46}" srcOrd="4" destOrd="0" presId="urn:microsoft.com/office/officeart/2005/8/layout/hList1"/>
    <dgm:cxn modelId="{42DABC8F-26EC-43CE-8377-0AEAD838B340}" type="presParOf" srcId="{464AF3BC-CED4-4F2E-A2EA-B260AD3B3D46}" destId="{5F732332-538B-4403-8846-EA71DFB8DFF5}" srcOrd="0" destOrd="0" presId="urn:microsoft.com/office/officeart/2005/8/layout/hList1"/>
    <dgm:cxn modelId="{04127160-96F2-4E7A-BF12-185E6DB4498D}" type="presParOf" srcId="{464AF3BC-CED4-4F2E-A2EA-B260AD3B3D46}" destId="{DAE73A0F-F107-4D7E-8160-60E98FB15221}" srcOrd="1" destOrd="0" presId="urn:microsoft.com/office/officeart/2005/8/layout/hList1"/>
    <dgm:cxn modelId="{FBE43A44-9772-E741-9FE9-2251ED077E20}" type="presParOf" srcId="{E00C38B2-9C18-420E-8B7B-5131EC49B68B}" destId="{69AC33C1-5AA7-FF4F-8B40-52B5E8196B6B}" srcOrd="5" destOrd="0" presId="urn:microsoft.com/office/officeart/2005/8/layout/hList1"/>
    <dgm:cxn modelId="{077B9BCE-5518-FD4A-9CB1-522542E51B21}" type="presParOf" srcId="{E00C38B2-9C18-420E-8B7B-5131EC49B68B}" destId="{8BDC99B2-8C81-754D-AC53-6B266B2A19CA}" srcOrd="6" destOrd="0" presId="urn:microsoft.com/office/officeart/2005/8/layout/hList1"/>
    <dgm:cxn modelId="{E93C57A6-485F-B24C-AE57-A5AA5FF6C5AF}" type="presParOf" srcId="{8BDC99B2-8C81-754D-AC53-6B266B2A19CA}" destId="{5E860774-0DDE-6F40-BE4F-00D2381F05CC}" srcOrd="0" destOrd="0" presId="urn:microsoft.com/office/officeart/2005/8/layout/hList1"/>
    <dgm:cxn modelId="{560BD70B-211D-5C4B-9CEE-32037471FF38}" type="presParOf" srcId="{8BDC99B2-8C81-754D-AC53-6B266B2A19CA}" destId="{57F1C0A2-4162-3B49-95AF-7C36FD337F37}" srcOrd="1" destOrd="0" presId="urn:microsoft.com/office/officeart/2005/8/layout/hList1"/>
    <dgm:cxn modelId="{390E7C61-1DDE-E240-A31F-EF488FF1E681}" type="presParOf" srcId="{E00C38B2-9C18-420E-8B7B-5131EC49B68B}" destId="{BB96BE44-765E-984F-99FB-8A4C985C8429}" srcOrd="7" destOrd="0" presId="urn:microsoft.com/office/officeart/2005/8/layout/hList1"/>
    <dgm:cxn modelId="{09A56897-08D3-EB47-86CC-9242A451B061}" type="presParOf" srcId="{E00C38B2-9C18-420E-8B7B-5131EC49B68B}" destId="{5F46D8F4-E034-8845-8D3C-982408AEE40A}" srcOrd="8" destOrd="0" presId="urn:microsoft.com/office/officeart/2005/8/layout/hList1"/>
    <dgm:cxn modelId="{C45ACACE-A81A-1C46-9E2D-F06FBD13E022}" type="presParOf" srcId="{5F46D8F4-E034-8845-8D3C-982408AEE40A}" destId="{BAEB173A-FEB4-DC46-92B7-E616696E415A}" srcOrd="0" destOrd="0" presId="urn:microsoft.com/office/officeart/2005/8/layout/hList1"/>
    <dgm:cxn modelId="{BA85EF8F-C2FE-434C-AF6D-43F114B42ED8}" type="presParOf" srcId="{5F46D8F4-E034-8845-8D3C-982408AEE40A}" destId="{1FF9B8EF-F3FD-2645-8168-287B3C4BCC7F}" srcOrd="1" destOrd="0" presId="urn:microsoft.com/office/officeart/2005/8/layout/hList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17EE60-B9CB-424E-AF49-3A04443C8649}" type="doc">
      <dgm:prSet loTypeId="urn:microsoft.com/office/officeart/2005/8/layout/chevron2" loCatId="" qsTypeId="urn:microsoft.com/office/officeart/2005/8/quickstyle/simple1" qsCatId="simple" csTypeId="urn:microsoft.com/office/officeart/2005/8/colors/accent3_2" csCatId="accent3" phldr="1"/>
      <dgm:spPr/>
      <dgm:t>
        <a:bodyPr/>
        <a:lstStyle/>
        <a:p>
          <a:endParaRPr lang="en-US"/>
        </a:p>
      </dgm:t>
    </dgm:pt>
    <dgm:pt modelId="{6044385E-5E82-7145-AF99-142715A1ECA3}">
      <dgm:prSet phldrT="[Text]"/>
      <dgm:spPr>
        <a:effectLst>
          <a:outerShdw blurRad="50800" dist="38100" dir="8100000" algn="tr" rotWithShape="0">
            <a:prstClr val="black">
              <a:alpha val="40000"/>
            </a:prstClr>
          </a:outerShdw>
        </a:effectLst>
      </dgm:spPr>
      <dgm:t>
        <a:bodyPr/>
        <a:lstStyle/>
        <a:p>
          <a:r>
            <a:rPr lang="en-US" dirty="0"/>
            <a:t>Record Retention</a:t>
          </a:r>
        </a:p>
      </dgm:t>
    </dgm:pt>
    <dgm:pt modelId="{6835E514-F51C-AE47-A276-1A424EE6D29B}" type="parTrans" cxnId="{7DC26BDC-8C0F-9B4C-8001-D56F849D319E}">
      <dgm:prSet/>
      <dgm:spPr/>
      <dgm:t>
        <a:bodyPr/>
        <a:lstStyle/>
        <a:p>
          <a:endParaRPr lang="en-US"/>
        </a:p>
      </dgm:t>
    </dgm:pt>
    <dgm:pt modelId="{5E8CBDD8-D2D1-B646-8DC9-A2790E8F749F}" type="sibTrans" cxnId="{7DC26BDC-8C0F-9B4C-8001-D56F849D319E}">
      <dgm:prSet/>
      <dgm:spPr/>
      <dgm:t>
        <a:bodyPr/>
        <a:lstStyle/>
        <a:p>
          <a:endParaRPr lang="en-US"/>
        </a:p>
      </dgm:t>
    </dgm:pt>
    <dgm:pt modelId="{923535BB-B0CA-5445-8BFB-6F549C10BB2C}">
      <dgm:prSet phldrT="[Text]"/>
      <dgm:spPr/>
      <dgm:t>
        <a:bodyPr/>
        <a:lstStyle/>
        <a:p>
          <a:r>
            <a:rPr lang="en-US" dirty="0"/>
            <a:t>This policy supplements a local government’s regular records retention policy to establish procedures to retain all ARP/CSLFRF-related information for at least 5 years after the end of the award term (through December 31, 2031). (</a:t>
          </a:r>
          <a:r>
            <a:rPr lang="en-US" b="1" u="sng"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dirty="0"/>
            <a:t>.)</a:t>
          </a:r>
        </a:p>
      </dgm:t>
    </dgm:pt>
    <dgm:pt modelId="{20AF0D3C-C7A9-E249-89D9-F585503EB8EF}" type="parTrans" cxnId="{7A03D53E-2A7B-CC4E-99B8-4AFC467C8788}">
      <dgm:prSet/>
      <dgm:spPr/>
      <dgm:t>
        <a:bodyPr/>
        <a:lstStyle/>
        <a:p>
          <a:endParaRPr lang="en-US"/>
        </a:p>
      </dgm:t>
    </dgm:pt>
    <dgm:pt modelId="{33F13D12-9D10-804B-8A69-CA615577C6F4}" type="sibTrans" cxnId="{7A03D53E-2A7B-CC4E-99B8-4AFC467C8788}">
      <dgm:prSet/>
      <dgm:spPr/>
      <dgm:t>
        <a:bodyPr/>
        <a:lstStyle/>
        <a:p>
          <a:endParaRPr lang="en-US"/>
        </a:p>
      </dgm:t>
    </dgm:pt>
    <dgm:pt modelId="{17E7088E-37D7-E14F-8414-02FBD8E5B192}">
      <dgm:prSet phldrT="[Text]"/>
      <dgm:spPr>
        <a:effectLst>
          <a:outerShdw blurRad="50800" dist="38100" dir="8100000" algn="tr" rotWithShape="0">
            <a:prstClr val="black">
              <a:alpha val="40000"/>
            </a:prstClr>
          </a:outerShdw>
        </a:effectLst>
      </dgm:spPr>
      <dgm:t>
        <a:bodyPr/>
        <a:lstStyle/>
        <a:p>
          <a:r>
            <a:rPr lang="en-US" dirty="0"/>
            <a:t>Civil Rights Compliance</a:t>
          </a:r>
        </a:p>
      </dgm:t>
    </dgm:pt>
    <dgm:pt modelId="{5FE08347-21E9-FA47-BE87-668E4B660081}" type="parTrans" cxnId="{53ECFD2C-692B-1240-B20C-D19A0785DBDE}">
      <dgm:prSet/>
      <dgm:spPr/>
      <dgm:t>
        <a:bodyPr/>
        <a:lstStyle/>
        <a:p>
          <a:endParaRPr lang="en-US"/>
        </a:p>
      </dgm:t>
    </dgm:pt>
    <dgm:pt modelId="{6ED5864E-8416-DF47-A386-D4F994B6D5AB}" type="sibTrans" cxnId="{53ECFD2C-692B-1240-B20C-D19A0785DBDE}">
      <dgm:prSet/>
      <dgm:spPr/>
      <dgm:t>
        <a:bodyPr/>
        <a:lstStyle/>
        <a:p>
          <a:endParaRPr lang="en-US"/>
        </a:p>
      </dgm:t>
    </dgm:pt>
    <dgm:pt modelId="{BA975726-A961-E749-9ADE-3456EC347E6C}">
      <dgm:prSet phldrT="[Text]"/>
      <dgm:spPr/>
      <dgm:t>
        <a:bodyPr/>
        <a:lstStyle/>
        <a:p>
          <a:r>
            <a:rPr lang="en-US"/>
            <a:t>This policy reaffirms the local government’s commitment to compliance with federal civil rights laws and establishes processes for reporting potential violations and tracking complaints and resolutions. (</a:t>
          </a:r>
          <a:r>
            <a:rPr lang="en-US" b="1" u="sng">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a:t>.)</a:t>
          </a:r>
          <a:endParaRPr lang="en-US" dirty="0"/>
        </a:p>
      </dgm:t>
    </dgm:pt>
    <dgm:pt modelId="{A36C58FC-EC9A-6446-ABE8-E480703C4172}" type="parTrans" cxnId="{CF847DD9-2C7C-6A40-B8D4-A4FC256D9D92}">
      <dgm:prSet/>
      <dgm:spPr/>
      <dgm:t>
        <a:bodyPr/>
        <a:lstStyle/>
        <a:p>
          <a:endParaRPr lang="en-US"/>
        </a:p>
      </dgm:t>
    </dgm:pt>
    <dgm:pt modelId="{3A622814-C21C-104C-9A87-C888B75C2B24}" type="sibTrans" cxnId="{CF847DD9-2C7C-6A40-B8D4-A4FC256D9D92}">
      <dgm:prSet/>
      <dgm:spPr/>
      <dgm:t>
        <a:bodyPr/>
        <a:lstStyle/>
        <a:p>
          <a:endParaRPr lang="en-US"/>
        </a:p>
      </dgm:t>
    </dgm:pt>
    <dgm:pt modelId="{B13A47F0-5034-2A48-98E9-491D684356D1}">
      <dgm:prSet phldrT="[Text]"/>
      <dgm:spPr>
        <a:effectLst>
          <a:outerShdw blurRad="50800" dist="38100" dir="8100000" algn="tr" rotWithShape="0">
            <a:prstClr val="black">
              <a:alpha val="40000"/>
            </a:prstClr>
          </a:outerShdw>
        </a:effectLst>
      </dgm:spPr>
      <dgm:t>
        <a:bodyPr/>
        <a:lstStyle/>
        <a:p>
          <a:r>
            <a:rPr lang="en-US" dirty="0"/>
            <a:t>Eligible Use</a:t>
          </a:r>
        </a:p>
      </dgm:t>
    </dgm:pt>
    <dgm:pt modelId="{71803BE7-A488-B748-AF1C-2A91CF7382FD}" type="parTrans" cxnId="{24E57FCE-A393-2840-B04E-EF3BB1973283}">
      <dgm:prSet/>
      <dgm:spPr/>
      <dgm:t>
        <a:bodyPr/>
        <a:lstStyle/>
        <a:p>
          <a:endParaRPr lang="en-US"/>
        </a:p>
      </dgm:t>
    </dgm:pt>
    <dgm:pt modelId="{7457C47B-3857-6148-B874-10D18A8C90D8}" type="sibTrans" cxnId="{24E57FCE-A393-2840-B04E-EF3BB1973283}">
      <dgm:prSet/>
      <dgm:spPr/>
      <dgm:t>
        <a:bodyPr/>
        <a:lstStyle/>
        <a:p>
          <a:endParaRPr lang="en-US"/>
        </a:p>
      </dgm:t>
    </dgm:pt>
    <dgm:pt modelId="{D1A9ED23-E7A1-1C41-9813-FF07CE9F63B3}">
      <dgm:prSet phldrT="[Text]"/>
      <dgm:spPr/>
      <dgm:t>
        <a:bodyPr/>
        <a:lstStyle/>
        <a:p>
          <a:r>
            <a:rPr lang="en-US"/>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b="1" u="sng">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a:t>.)</a:t>
          </a:r>
          <a:endParaRPr lang="en-US" dirty="0"/>
        </a:p>
      </dgm:t>
    </dgm:pt>
    <dgm:pt modelId="{1DBD3554-0D2A-624E-B9F5-6AB536D734E5}" type="parTrans" cxnId="{2EAEE1D5-BF59-F34D-8910-AA555816A170}">
      <dgm:prSet/>
      <dgm:spPr/>
      <dgm:t>
        <a:bodyPr/>
        <a:lstStyle/>
        <a:p>
          <a:endParaRPr lang="en-US"/>
        </a:p>
      </dgm:t>
    </dgm:pt>
    <dgm:pt modelId="{7D5252AE-DD3A-D94E-9759-71C1F30CD77E}" type="sibTrans" cxnId="{2EAEE1D5-BF59-F34D-8910-AA555816A170}">
      <dgm:prSet/>
      <dgm:spPr/>
      <dgm:t>
        <a:bodyPr/>
        <a:lstStyle/>
        <a:p>
          <a:endParaRPr lang="en-US"/>
        </a:p>
      </dgm:t>
    </dgm:pt>
    <dgm:pt modelId="{E17F8093-8FDA-8D4E-A068-A2AA37EDF432}">
      <dgm:prSet phldrT="[Text]"/>
      <dgm:spPr>
        <a:effectLst>
          <a:outerShdw blurRad="50800" dist="38100" dir="8100000" algn="tr" rotWithShape="0">
            <a:prstClr val="black">
              <a:alpha val="40000"/>
            </a:prstClr>
          </a:outerShdw>
        </a:effectLst>
      </dgm:spPr>
      <dgm:t>
        <a:bodyPr/>
        <a:lstStyle/>
        <a:p>
          <a:r>
            <a:rPr lang="en-US" dirty="0"/>
            <a:t>Allowable Cost</a:t>
          </a:r>
        </a:p>
      </dgm:t>
    </dgm:pt>
    <dgm:pt modelId="{4B325278-635D-404C-B5E6-B4C91A3D3C5D}" type="parTrans" cxnId="{4751A72B-2BF5-7C4F-AFDD-1F24F3AD023D}">
      <dgm:prSet/>
      <dgm:spPr/>
      <dgm:t>
        <a:bodyPr/>
        <a:lstStyle/>
        <a:p>
          <a:endParaRPr lang="en-US"/>
        </a:p>
      </dgm:t>
    </dgm:pt>
    <dgm:pt modelId="{DE16B433-FD04-1540-9081-C6C18EDA39E1}" type="sibTrans" cxnId="{4751A72B-2BF5-7C4F-AFDD-1F24F3AD023D}">
      <dgm:prSet/>
      <dgm:spPr/>
      <dgm:t>
        <a:bodyPr/>
        <a:lstStyle/>
        <a:p>
          <a:endParaRPr lang="en-US"/>
        </a:p>
      </dgm:t>
    </dgm:pt>
    <dgm:pt modelId="{D1F359FC-93B3-0C41-9C3E-A42D5C74FC1E}">
      <dgm:prSet/>
      <dgm:spPr/>
      <dgm:t>
        <a:bodyPr/>
        <a:lstStyle/>
        <a:p>
          <a:r>
            <a:rPr lang="en-US"/>
            <a:t>This is a more complex policy that requires a local government to do a detailed review of each cost item and ensure compliance with special limitations and documentation mandates for certain cost items. (</a:t>
          </a:r>
          <a:r>
            <a:rPr lang="en-US" b="1" u="sng">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a:t>.) </a:t>
          </a:r>
          <a:r>
            <a:rPr lang="en-US" i="1"/>
            <a:t>[If using Revenue Replacement ARP/CSLFRF, there will be a more limited allowable cost review.]</a:t>
          </a:r>
          <a:endParaRPr lang="en-US" i="1" dirty="0"/>
        </a:p>
      </dgm:t>
    </dgm:pt>
    <dgm:pt modelId="{344A5620-5E5E-9D48-BC6C-C11C63DF0D7A}" type="parTrans" cxnId="{0328B2A3-408C-A140-865A-3A03FC058437}">
      <dgm:prSet/>
      <dgm:spPr/>
      <dgm:t>
        <a:bodyPr/>
        <a:lstStyle/>
        <a:p>
          <a:endParaRPr lang="en-US"/>
        </a:p>
      </dgm:t>
    </dgm:pt>
    <dgm:pt modelId="{5FBCC697-2799-EB4F-8843-A3A1BC9F1CBA}" type="sibTrans" cxnId="{0328B2A3-408C-A140-865A-3A03FC058437}">
      <dgm:prSet/>
      <dgm:spPr/>
      <dgm:t>
        <a:bodyPr/>
        <a:lstStyle/>
        <a:p>
          <a:endParaRPr lang="en-US"/>
        </a:p>
      </dgm:t>
    </dgm:pt>
    <dgm:pt modelId="{8AC34032-294D-5747-AF9A-5EF4CB6FCAA5}">
      <dgm:prSet/>
      <dgm:spPr>
        <a:effectLst>
          <a:outerShdw blurRad="50800" dist="38100" dir="8100000" algn="tr" rotWithShape="0">
            <a:prstClr val="black">
              <a:alpha val="40000"/>
            </a:prstClr>
          </a:outerShdw>
        </a:effectLst>
      </dgm:spPr>
      <dgm:t>
        <a:bodyPr/>
        <a:lstStyle/>
        <a:p>
          <a:r>
            <a:rPr lang="en-US" i="0" dirty="0"/>
            <a:t>Conflict of Interest</a:t>
          </a:r>
        </a:p>
      </dgm:t>
    </dgm:pt>
    <dgm:pt modelId="{81844832-6864-3C41-8258-CCE42B086E5A}" type="parTrans" cxnId="{2A6F1DD5-7ED7-8F4C-9B38-603020F29F0F}">
      <dgm:prSet/>
      <dgm:spPr/>
      <dgm:t>
        <a:bodyPr/>
        <a:lstStyle/>
        <a:p>
          <a:endParaRPr lang="en-US"/>
        </a:p>
      </dgm:t>
    </dgm:pt>
    <dgm:pt modelId="{F01A16AB-CE34-AF45-8615-123D5BC446D3}" type="sibTrans" cxnId="{2A6F1DD5-7ED7-8F4C-9B38-603020F29F0F}">
      <dgm:prSet/>
      <dgm:spPr/>
      <dgm:t>
        <a:bodyPr/>
        <a:lstStyle/>
        <a:p>
          <a:endParaRPr lang="en-US"/>
        </a:p>
      </dgm:t>
    </dgm:pt>
    <dgm:pt modelId="{AF745F84-E082-864D-BBFA-55DA82404ADB}">
      <dgm:prSet/>
      <dgm:spPr/>
      <dgm:t>
        <a:bodyPr/>
        <a:lstStyle/>
        <a:p>
          <a:r>
            <a:rPr lang="en-US"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b="1" u="sng"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dirty="0"/>
            <a:t>.)</a:t>
          </a:r>
        </a:p>
      </dgm:t>
    </dgm:pt>
    <dgm:pt modelId="{D50FD268-CF8B-E249-98DA-84AB70A5192C}" type="parTrans" cxnId="{2F45A17B-E03A-4C49-8086-264E1B414E09}">
      <dgm:prSet/>
      <dgm:spPr/>
      <dgm:t>
        <a:bodyPr/>
        <a:lstStyle/>
        <a:p>
          <a:endParaRPr lang="en-US"/>
        </a:p>
      </dgm:t>
    </dgm:pt>
    <dgm:pt modelId="{DAC55C2F-5ECA-8D4C-A3B9-0CE9A6B21D6A}" type="sibTrans" cxnId="{2F45A17B-E03A-4C49-8086-264E1B414E09}">
      <dgm:prSet/>
      <dgm:spPr/>
      <dgm:t>
        <a:bodyPr/>
        <a:lstStyle/>
        <a:p>
          <a:endParaRPr lang="en-US"/>
        </a:p>
      </dgm:t>
    </dgm:pt>
    <dgm:pt modelId="{D8511F46-B64A-C640-8B89-1EB86548C3BC}" type="pres">
      <dgm:prSet presAssocID="{F117EE60-B9CB-424E-AF49-3A04443C8649}" presName="linearFlow" presStyleCnt="0">
        <dgm:presLayoutVars>
          <dgm:dir/>
          <dgm:animLvl val="lvl"/>
          <dgm:resizeHandles val="exact"/>
        </dgm:presLayoutVars>
      </dgm:prSet>
      <dgm:spPr/>
    </dgm:pt>
    <dgm:pt modelId="{9168AAF2-A0A3-0341-8A2C-F17386A0C92C}" type="pres">
      <dgm:prSet presAssocID="{6044385E-5E82-7145-AF99-142715A1ECA3}" presName="composite" presStyleCnt="0"/>
      <dgm:spPr/>
    </dgm:pt>
    <dgm:pt modelId="{A68B0F2E-5BD5-EB43-AA5A-B67BDA866B63}" type="pres">
      <dgm:prSet presAssocID="{6044385E-5E82-7145-AF99-142715A1ECA3}" presName="parentText" presStyleLbl="alignNode1" presStyleIdx="0" presStyleCnt="5">
        <dgm:presLayoutVars>
          <dgm:chMax val="1"/>
          <dgm:bulletEnabled val="1"/>
        </dgm:presLayoutVars>
      </dgm:prSet>
      <dgm:spPr/>
    </dgm:pt>
    <dgm:pt modelId="{1DF808AB-3D64-B145-B52D-0CE08C53F47A}" type="pres">
      <dgm:prSet presAssocID="{6044385E-5E82-7145-AF99-142715A1ECA3}" presName="descendantText" presStyleLbl="alignAcc1" presStyleIdx="0" presStyleCnt="5">
        <dgm:presLayoutVars>
          <dgm:bulletEnabled val="1"/>
        </dgm:presLayoutVars>
      </dgm:prSet>
      <dgm:spPr/>
    </dgm:pt>
    <dgm:pt modelId="{DE0CA77E-ECA4-E54E-A5C0-C6B9D26BCBFE}" type="pres">
      <dgm:prSet presAssocID="{5E8CBDD8-D2D1-B646-8DC9-A2790E8F749F}" presName="sp" presStyleCnt="0"/>
      <dgm:spPr/>
    </dgm:pt>
    <dgm:pt modelId="{4FF6E6D0-D563-AD41-8B4E-F268FF63133F}" type="pres">
      <dgm:prSet presAssocID="{17E7088E-37D7-E14F-8414-02FBD8E5B192}" presName="composite" presStyleCnt="0"/>
      <dgm:spPr/>
    </dgm:pt>
    <dgm:pt modelId="{F14040D4-44BF-D34E-97E0-69A566AB554B}" type="pres">
      <dgm:prSet presAssocID="{17E7088E-37D7-E14F-8414-02FBD8E5B192}" presName="parentText" presStyleLbl="alignNode1" presStyleIdx="1" presStyleCnt="5">
        <dgm:presLayoutVars>
          <dgm:chMax val="1"/>
          <dgm:bulletEnabled val="1"/>
        </dgm:presLayoutVars>
      </dgm:prSet>
      <dgm:spPr/>
    </dgm:pt>
    <dgm:pt modelId="{FE8D2E72-4480-484A-94D7-19A83A7C203C}" type="pres">
      <dgm:prSet presAssocID="{17E7088E-37D7-E14F-8414-02FBD8E5B192}" presName="descendantText" presStyleLbl="alignAcc1" presStyleIdx="1" presStyleCnt="5">
        <dgm:presLayoutVars>
          <dgm:bulletEnabled val="1"/>
        </dgm:presLayoutVars>
      </dgm:prSet>
      <dgm:spPr/>
    </dgm:pt>
    <dgm:pt modelId="{04A9C165-C041-AA48-978D-9C0C95BFF62C}" type="pres">
      <dgm:prSet presAssocID="{6ED5864E-8416-DF47-A386-D4F994B6D5AB}" presName="sp" presStyleCnt="0"/>
      <dgm:spPr/>
    </dgm:pt>
    <dgm:pt modelId="{32396594-1AA8-BB49-BAE8-957A4A25DE5F}" type="pres">
      <dgm:prSet presAssocID="{B13A47F0-5034-2A48-98E9-491D684356D1}" presName="composite" presStyleCnt="0"/>
      <dgm:spPr/>
    </dgm:pt>
    <dgm:pt modelId="{98CE0172-6EE1-6749-A6C8-F2BBFBC45159}" type="pres">
      <dgm:prSet presAssocID="{B13A47F0-5034-2A48-98E9-491D684356D1}" presName="parentText" presStyleLbl="alignNode1" presStyleIdx="2" presStyleCnt="5">
        <dgm:presLayoutVars>
          <dgm:chMax val="1"/>
          <dgm:bulletEnabled val="1"/>
        </dgm:presLayoutVars>
      </dgm:prSet>
      <dgm:spPr/>
    </dgm:pt>
    <dgm:pt modelId="{40012342-DE9C-034B-B28F-E5E6EC8B6014}" type="pres">
      <dgm:prSet presAssocID="{B13A47F0-5034-2A48-98E9-491D684356D1}" presName="descendantText" presStyleLbl="alignAcc1" presStyleIdx="2" presStyleCnt="5">
        <dgm:presLayoutVars>
          <dgm:bulletEnabled val="1"/>
        </dgm:presLayoutVars>
      </dgm:prSet>
      <dgm:spPr/>
    </dgm:pt>
    <dgm:pt modelId="{3DD6CB46-C957-A34D-8A43-A5EB0DD77BDA}" type="pres">
      <dgm:prSet presAssocID="{7457C47B-3857-6148-B874-10D18A8C90D8}" presName="sp" presStyleCnt="0"/>
      <dgm:spPr/>
    </dgm:pt>
    <dgm:pt modelId="{78949D3B-849B-D046-9678-E2CDCDD96CFD}" type="pres">
      <dgm:prSet presAssocID="{E17F8093-8FDA-8D4E-A068-A2AA37EDF432}" presName="composite" presStyleCnt="0"/>
      <dgm:spPr/>
    </dgm:pt>
    <dgm:pt modelId="{5CA5B7DE-DB9A-4A46-A82B-1EECEF8A0E55}" type="pres">
      <dgm:prSet presAssocID="{E17F8093-8FDA-8D4E-A068-A2AA37EDF432}" presName="parentText" presStyleLbl="alignNode1" presStyleIdx="3" presStyleCnt="5">
        <dgm:presLayoutVars>
          <dgm:chMax val="1"/>
          <dgm:bulletEnabled val="1"/>
        </dgm:presLayoutVars>
      </dgm:prSet>
      <dgm:spPr/>
    </dgm:pt>
    <dgm:pt modelId="{59C8FA81-C9BC-774F-8DA2-13A9F617B561}" type="pres">
      <dgm:prSet presAssocID="{E17F8093-8FDA-8D4E-A068-A2AA37EDF432}" presName="descendantText" presStyleLbl="alignAcc1" presStyleIdx="3" presStyleCnt="5">
        <dgm:presLayoutVars>
          <dgm:bulletEnabled val="1"/>
        </dgm:presLayoutVars>
      </dgm:prSet>
      <dgm:spPr/>
    </dgm:pt>
    <dgm:pt modelId="{E074A357-08DB-B14C-9465-444431385FD1}" type="pres">
      <dgm:prSet presAssocID="{DE16B433-FD04-1540-9081-C6C18EDA39E1}" presName="sp" presStyleCnt="0"/>
      <dgm:spPr/>
    </dgm:pt>
    <dgm:pt modelId="{6E3841E0-C38A-3A45-8F51-B7EB9FC2ADB2}" type="pres">
      <dgm:prSet presAssocID="{8AC34032-294D-5747-AF9A-5EF4CB6FCAA5}" presName="composite" presStyleCnt="0"/>
      <dgm:spPr/>
    </dgm:pt>
    <dgm:pt modelId="{3BABBCC3-2585-9145-9378-0861DE8AAB7D}" type="pres">
      <dgm:prSet presAssocID="{8AC34032-294D-5747-AF9A-5EF4CB6FCAA5}" presName="parentText" presStyleLbl="alignNode1" presStyleIdx="4" presStyleCnt="5">
        <dgm:presLayoutVars>
          <dgm:chMax val="1"/>
          <dgm:bulletEnabled val="1"/>
        </dgm:presLayoutVars>
      </dgm:prSet>
      <dgm:spPr/>
    </dgm:pt>
    <dgm:pt modelId="{5E6BC373-316E-D241-ABC1-871F32CF8412}" type="pres">
      <dgm:prSet presAssocID="{8AC34032-294D-5747-AF9A-5EF4CB6FCAA5}" presName="descendantText" presStyleLbl="alignAcc1" presStyleIdx="4" presStyleCnt="5">
        <dgm:presLayoutVars>
          <dgm:bulletEnabled val="1"/>
        </dgm:presLayoutVars>
      </dgm:prSet>
      <dgm:spPr/>
    </dgm:pt>
  </dgm:ptLst>
  <dgm:cxnLst>
    <dgm:cxn modelId="{2C660422-CE2D-4F44-82AD-B20DD60E474C}" type="presOf" srcId="{17E7088E-37D7-E14F-8414-02FBD8E5B192}" destId="{F14040D4-44BF-D34E-97E0-69A566AB554B}" srcOrd="0" destOrd="0" presId="urn:microsoft.com/office/officeart/2005/8/layout/chevron2"/>
    <dgm:cxn modelId="{ECDF7B26-F9AA-494B-B85F-B5B271F3C7CD}" type="presOf" srcId="{D1F359FC-93B3-0C41-9C3E-A42D5C74FC1E}" destId="{59C8FA81-C9BC-774F-8DA2-13A9F617B561}" srcOrd="0" destOrd="0" presId="urn:microsoft.com/office/officeart/2005/8/layout/chevron2"/>
    <dgm:cxn modelId="{D83B2E2A-4390-614D-A708-578AB979CF19}" type="presOf" srcId="{D1A9ED23-E7A1-1C41-9813-FF07CE9F63B3}" destId="{40012342-DE9C-034B-B28F-E5E6EC8B6014}" srcOrd="0" destOrd="0" presId="urn:microsoft.com/office/officeart/2005/8/layout/chevron2"/>
    <dgm:cxn modelId="{4751A72B-2BF5-7C4F-AFDD-1F24F3AD023D}" srcId="{F117EE60-B9CB-424E-AF49-3A04443C8649}" destId="{E17F8093-8FDA-8D4E-A068-A2AA37EDF432}" srcOrd="3" destOrd="0" parTransId="{4B325278-635D-404C-B5E6-B4C91A3D3C5D}" sibTransId="{DE16B433-FD04-1540-9081-C6C18EDA39E1}"/>
    <dgm:cxn modelId="{53ECFD2C-692B-1240-B20C-D19A0785DBDE}" srcId="{F117EE60-B9CB-424E-AF49-3A04443C8649}" destId="{17E7088E-37D7-E14F-8414-02FBD8E5B192}" srcOrd="1" destOrd="0" parTransId="{5FE08347-21E9-FA47-BE87-668E4B660081}" sibTransId="{6ED5864E-8416-DF47-A386-D4F994B6D5AB}"/>
    <dgm:cxn modelId="{BD81E030-E00C-064F-BFF1-471FBBEE9A78}" type="presOf" srcId="{BA975726-A961-E749-9ADE-3456EC347E6C}" destId="{FE8D2E72-4480-484A-94D7-19A83A7C203C}" srcOrd="0" destOrd="0" presId="urn:microsoft.com/office/officeart/2005/8/layout/chevron2"/>
    <dgm:cxn modelId="{90CBAC3A-1C0C-A945-92CA-6A70F3361DCB}" type="presOf" srcId="{8AC34032-294D-5747-AF9A-5EF4CB6FCAA5}" destId="{3BABBCC3-2585-9145-9378-0861DE8AAB7D}" srcOrd="0" destOrd="0" presId="urn:microsoft.com/office/officeart/2005/8/layout/chevron2"/>
    <dgm:cxn modelId="{7BFC143C-038A-A642-8036-DB1E2969972D}" type="presOf" srcId="{AF745F84-E082-864D-BBFA-55DA82404ADB}" destId="{5E6BC373-316E-D241-ABC1-871F32CF8412}" srcOrd="0" destOrd="0" presId="urn:microsoft.com/office/officeart/2005/8/layout/chevron2"/>
    <dgm:cxn modelId="{7A03D53E-2A7B-CC4E-99B8-4AFC467C8788}" srcId="{6044385E-5E82-7145-AF99-142715A1ECA3}" destId="{923535BB-B0CA-5445-8BFB-6F549C10BB2C}" srcOrd="0" destOrd="0" parTransId="{20AF0D3C-C7A9-E249-89D9-F585503EB8EF}" sibTransId="{33F13D12-9D10-804B-8A69-CA615577C6F4}"/>
    <dgm:cxn modelId="{D396D95E-DBB0-BF48-90D6-81714C63720F}" type="presOf" srcId="{923535BB-B0CA-5445-8BFB-6F549C10BB2C}" destId="{1DF808AB-3D64-B145-B52D-0CE08C53F47A}" srcOrd="0" destOrd="0" presId="urn:microsoft.com/office/officeart/2005/8/layout/chevron2"/>
    <dgm:cxn modelId="{2F45A17B-E03A-4C49-8086-264E1B414E09}" srcId="{8AC34032-294D-5747-AF9A-5EF4CB6FCAA5}" destId="{AF745F84-E082-864D-BBFA-55DA82404ADB}" srcOrd="0" destOrd="0" parTransId="{D50FD268-CF8B-E249-98DA-84AB70A5192C}" sibTransId="{DAC55C2F-5ECA-8D4C-A3B9-0CE9A6B21D6A}"/>
    <dgm:cxn modelId="{D2D2359A-394C-3F49-AC0B-FA59F7F21AF2}" type="presOf" srcId="{F117EE60-B9CB-424E-AF49-3A04443C8649}" destId="{D8511F46-B64A-C640-8B89-1EB86548C3BC}" srcOrd="0" destOrd="0" presId="urn:microsoft.com/office/officeart/2005/8/layout/chevron2"/>
    <dgm:cxn modelId="{0328B2A3-408C-A140-865A-3A03FC058437}" srcId="{E17F8093-8FDA-8D4E-A068-A2AA37EDF432}" destId="{D1F359FC-93B3-0C41-9C3E-A42D5C74FC1E}" srcOrd="0" destOrd="0" parTransId="{344A5620-5E5E-9D48-BC6C-C11C63DF0D7A}" sibTransId="{5FBCC697-2799-EB4F-8843-A3A1BC9F1CBA}"/>
    <dgm:cxn modelId="{979276BA-4A17-6B4B-B846-08EC61E13393}" type="presOf" srcId="{6044385E-5E82-7145-AF99-142715A1ECA3}" destId="{A68B0F2E-5BD5-EB43-AA5A-B67BDA866B63}" srcOrd="0" destOrd="0" presId="urn:microsoft.com/office/officeart/2005/8/layout/chevron2"/>
    <dgm:cxn modelId="{24E57FCE-A393-2840-B04E-EF3BB1973283}" srcId="{F117EE60-B9CB-424E-AF49-3A04443C8649}" destId="{B13A47F0-5034-2A48-98E9-491D684356D1}" srcOrd="2" destOrd="0" parTransId="{71803BE7-A488-B748-AF1C-2A91CF7382FD}" sibTransId="{7457C47B-3857-6148-B874-10D18A8C90D8}"/>
    <dgm:cxn modelId="{2A6F1DD5-7ED7-8F4C-9B38-603020F29F0F}" srcId="{F117EE60-B9CB-424E-AF49-3A04443C8649}" destId="{8AC34032-294D-5747-AF9A-5EF4CB6FCAA5}" srcOrd="4" destOrd="0" parTransId="{81844832-6864-3C41-8258-CCE42B086E5A}" sibTransId="{F01A16AB-CE34-AF45-8615-123D5BC446D3}"/>
    <dgm:cxn modelId="{2EAEE1D5-BF59-F34D-8910-AA555816A170}" srcId="{B13A47F0-5034-2A48-98E9-491D684356D1}" destId="{D1A9ED23-E7A1-1C41-9813-FF07CE9F63B3}" srcOrd="0" destOrd="0" parTransId="{1DBD3554-0D2A-624E-B9F5-6AB536D734E5}" sibTransId="{7D5252AE-DD3A-D94E-9759-71C1F30CD77E}"/>
    <dgm:cxn modelId="{CF847DD9-2C7C-6A40-B8D4-A4FC256D9D92}" srcId="{17E7088E-37D7-E14F-8414-02FBD8E5B192}" destId="{BA975726-A961-E749-9ADE-3456EC347E6C}" srcOrd="0" destOrd="0" parTransId="{A36C58FC-EC9A-6446-ABE8-E480703C4172}" sibTransId="{3A622814-C21C-104C-9A87-C888B75C2B24}"/>
    <dgm:cxn modelId="{7DC26BDC-8C0F-9B4C-8001-D56F849D319E}" srcId="{F117EE60-B9CB-424E-AF49-3A04443C8649}" destId="{6044385E-5E82-7145-AF99-142715A1ECA3}" srcOrd="0" destOrd="0" parTransId="{6835E514-F51C-AE47-A276-1A424EE6D29B}" sibTransId="{5E8CBDD8-D2D1-B646-8DC9-A2790E8F749F}"/>
    <dgm:cxn modelId="{52A94EEC-D387-FC43-9841-0363573CCD11}" type="presOf" srcId="{E17F8093-8FDA-8D4E-A068-A2AA37EDF432}" destId="{5CA5B7DE-DB9A-4A46-A82B-1EECEF8A0E55}" srcOrd="0" destOrd="0" presId="urn:microsoft.com/office/officeart/2005/8/layout/chevron2"/>
    <dgm:cxn modelId="{CE5AAFEF-E434-2F45-8DBD-B100EFF33202}" type="presOf" srcId="{B13A47F0-5034-2A48-98E9-491D684356D1}" destId="{98CE0172-6EE1-6749-A6C8-F2BBFBC45159}" srcOrd="0" destOrd="0" presId="urn:microsoft.com/office/officeart/2005/8/layout/chevron2"/>
    <dgm:cxn modelId="{8FA1CC7C-A0A0-F942-9F49-044E5AFE081E}" type="presParOf" srcId="{D8511F46-B64A-C640-8B89-1EB86548C3BC}" destId="{9168AAF2-A0A3-0341-8A2C-F17386A0C92C}" srcOrd="0" destOrd="0" presId="urn:microsoft.com/office/officeart/2005/8/layout/chevron2"/>
    <dgm:cxn modelId="{5F6C711C-1EFF-F049-B408-4D6116CB47BD}" type="presParOf" srcId="{9168AAF2-A0A3-0341-8A2C-F17386A0C92C}" destId="{A68B0F2E-5BD5-EB43-AA5A-B67BDA866B63}" srcOrd="0" destOrd="0" presId="urn:microsoft.com/office/officeart/2005/8/layout/chevron2"/>
    <dgm:cxn modelId="{53647D40-0F99-6F4C-8FA7-04C2B707159B}" type="presParOf" srcId="{9168AAF2-A0A3-0341-8A2C-F17386A0C92C}" destId="{1DF808AB-3D64-B145-B52D-0CE08C53F47A}" srcOrd="1" destOrd="0" presId="urn:microsoft.com/office/officeart/2005/8/layout/chevron2"/>
    <dgm:cxn modelId="{74A5E4A9-40F9-AA47-B66E-C05CC9214336}" type="presParOf" srcId="{D8511F46-B64A-C640-8B89-1EB86548C3BC}" destId="{DE0CA77E-ECA4-E54E-A5C0-C6B9D26BCBFE}" srcOrd="1" destOrd="0" presId="urn:microsoft.com/office/officeart/2005/8/layout/chevron2"/>
    <dgm:cxn modelId="{EA7B82CC-2E8D-184F-ACEC-4E656E53FB10}" type="presParOf" srcId="{D8511F46-B64A-C640-8B89-1EB86548C3BC}" destId="{4FF6E6D0-D563-AD41-8B4E-F268FF63133F}" srcOrd="2" destOrd="0" presId="urn:microsoft.com/office/officeart/2005/8/layout/chevron2"/>
    <dgm:cxn modelId="{B6908F7B-BDA2-2441-A9AC-56736A3DDEA6}" type="presParOf" srcId="{4FF6E6D0-D563-AD41-8B4E-F268FF63133F}" destId="{F14040D4-44BF-D34E-97E0-69A566AB554B}" srcOrd="0" destOrd="0" presId="urn:microsoft.com/office/officeart/2005/8/layout/chevron2"/>
    <dgm:cxn modelId="{9E662041-3367-474C-B721-664807EC7B6B}" type="presParOf" srcId="{4FF6E6D0-D563-AD41-8B4E-F268FF63133F}" destId="{FE8D2E72-4480-484A-94D7-19A83A7C203C}" srcOrd="1" destOrd="0" presId="urn:microsoft.com/office/officeart/2005/8/layout/chevron2"/>
    <dgm:cxn modelId="{C5AC995F-7386-DE4D-B9CC-EB6C7E4DF070}" type="presParOf" srcId="{D8511F46-B64A-C640-8B89-1EB86548C3BC}" destId="{04A9C165-C041-AA48-978D-9C0C95BFF62C}" srcOrd="3" destOrd="0" presId="urn:microsoft.com/office/officeart/2005/8/layout/chevron2"/>
    <dgm:cxn modelId="{50078331-30FA-8849-8AE9-D91D3D89B02E}" type="presParOf" srcId="{D8511F46-B64A-C640-8B89-1EB86548C3BC}" destId="{32396594-1AA8-BB49-BAE8-957A4A25DE5F}" srcOrd="4" destOrd="0" presId="urn:microsoft.com/office/officeart/2005/8/layout/chevron2"/>
    <dgm:cxn modelId="{1922BF1B-1122-E244-B57B-3AA95EA7C8BC}" type="presParOf" srcId="{32396594-1AA8-BB49-BAE8-957A4A25DE5F}" destId="{98CE0172-6EE1-6749-A6C8-F2BBFBC45159}" srcOrd="0" destOrd="0" presId="urn:microsoft.com/office/officeart/2005/8/layout/chevron2"/>
    <dgm:cxn modelId="{11C73EE9-7543-B74E-8F7D-F1D6CC5A8B41}" type="presParOf" srcId="{32396594-1AA8-BB49-BAE8-957A4A25DE5F}" destId="{40012342-DE9C-034B-B28F-E5E6EC8B6014}" srcOrd="1" destOrd="0" presId="urn:microsoft.com/office/officeart/2005/8/layout/chevron2"/>
    <dgm:cxn modelId="{C1828AE3-BEB8-9845-8BB5-5B5968B1BDE0}" type="presParOf" srcId="{D8511F46-B64A-C640-8B89-1EB86548C3BC}" destId="{3DD6CB46-C957-A34D-8A43-A5EB0DD77BDA}" srcOrd="5" destOrd="0" presId="urn:microsoft.com/office/officeart/2005/8/layout/chevron2"/>
    <dgm:cxn modelId="{EAE83E14-52D4-C54B-941A-84673798923C}" type="presParOf" srcId="{D8511F46-B64A-C640-8B89-1EB86548C3BC}" destId="{78949D3B-849B-D046-9678-E2CDCDD96CFD}" srcOrd="6" destOrd="0" presId="urn:microsoft.com/office/officeart/2005/8/layout/chevron2"/>
    <dgm:cxn modelId="{9CDBB019-C587-6649-BEEB-C012B77EFB6D}" type="presParOf" srcId="{78949D3B-849B-D046-9678-E2CDCDD96CFD}" destId="{5CA5B7DE-DB9A-4A46-A82B-1EECEF8A0E55}" srcOrd="0" destOrd="0" presId="urn:microsoft.com/office/officeart/2005/8/layout/chevron2"/>
    <dgm:cxn modelId="{0E988B3B-D7F5-C84F-9878-739BE5E21DD5}" type="presParOf" srcId="{78949D3B-849B-D046-9678-E2CDCDD96CFD}" destId="{59C8FA81-C9BC-774F-8DA2-13A9F617B561}" srcOrd="1" destOrd="0" presId="urn:microsoft.com/office/officeart/2005/8/layout/chevron2"/>
    <dgm:cxn modelId="{F9006D6A-066A-824A-8051-BC9B6F0FEFC0}" type="presParOf" srcId="{D8511F46-B64A-C640-8B89-1EB86548C3BC}" destId="{E074A357-08DB-B14C-9465-444431385FD1}" srcOrd="7" destOrd="0" presId="urn:microsoft.com/office/officeart/2005/8/layout/chevron2"/>
    <dgm:cxn modelId="{44F1A63B-3B05-8848-B5D8-C6617759402D}" type="presParOf" srcId="{D8511F46-B64A-C640-8B89-1EB86548C3BC}" destId="{6E3841E0-C38A-3A45-8F51-B7EB9FC2ADB2}" srcOrd="8" destOrd="0" presId="urn:microsoft.com/office/officeart/2005/8/layout/chevron2"/>
    <dgm:cxn modelId="{72455B97-49DF-B044-B88C-4697B50BE36F}" type="presParOf" srcId="{6E3841E0-C38A-3A45-8F51-B7EB9FC2ADB2}" destId="{3BABBCC3-2585-9145-9378-0861DE8AAB7D}" srcOrd="0" destOrd="0" presId="urn:microsoft.com/office/officeart/2005/8/layout/chevron2"/>
    <dgm:cxn modelId="{4776A8E3-2DF5-C545-9EFD-BD9D82B936DB}" type="presParOf" srcId="{6E3841E0-C38A-3A45-8F51-B7EB9FC2ADB2}" destId="{5E6BC373-316E-D241-ABC1-871F32CF8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856227B-57AD-0040-98D5-3E2BAD48AADE}" type="doc">
      <dgm:prSet loTypeId="urn:microsoft.com/office/officeart/2005/8/layout/process2" loCatId="" qsTypeId="urn:microsoft.com/office/officeart/2005/8/quickstyle/simple1" qsCatId="simple" csTypeId="urn:microsoft.com/office/officeart/2005/8/colors/accent1_2" csCatId="accent1" phldr="1"/>
      <dgm:spPr/>
      <dgm:t>
        <a:bodyPr/>
        <a:lstStyle/>
        <a:p>
          <a:endParaRPr lang="en-US"/>
        </a:p>
      </dgm:t>
    </dgm:pt>
    <dgm:pt modelId="{3CF51924-7A3D-DC49-B6F3-8936821F0A7A}">
      <dgm:prSet phldrT="[Text]"/>
      <dgm:spPr>
        <a:solidFill>
          <a:schemeClr val="accent3"/>
        </a:solidFill>
        <a:effectLst>
          <a:outerShdw blurRad="50800" dist="38100" dir="8100000" algn="tr" rotWithShape="0">
            <a:prstClr val="black">
              <a:alpha val="40000"/>
            </a:prstClr>
          </a:outerShdw>
        </a:effectLst>
      </dgm:spPr>
      <dgm:t>
        <a:bodyPr/>
        <a:lstStyle/>
        <a:p>
          <a:r>
            <a:rPr lang="en-US" dirty="0"/>
            <a:t>Eligibility restrictions</a:t>
          </a:r>
        </a:p>
      </dgm:t>
    </dgm:pt>
    <dgm:pt modelId="{02A882E1-B4E9-7143-A546-5472482EB152}" type="parTrans" cxnId="{F7290171-69AA-9845-B01D-52376E009D1E}">
      <dgm:prSet/>
      <dgm:spPr/>
      <dgm:t>
        <a:bodyPr/>
        <a:lstStyle/>
        <a:p>
          <a:endParaRPr lang="en-US"/>
        </a:p>
      </dgm:t>
    </dgm:pt>
    <dgm:pt modelId="{148EEDF9-3E9B-094A-B6C7-CD04B8085D7A}" type="sibTrans" cxnId="{F7290171-69AA-9845-B01D-52376E009D1E}">
      <dgm:prSet/>
      <dgm:spPr/>
      <dgm:t>
        <a:bodyPr/>
        <a:lstStyle/>
        <a:p>
          <a:endParaRPr lang="en-US"/>
        </a:p>
      </dgm:t>
    </dgm:pt>
    <dgm:pt modelId="{5DF5B8EE-EE99-B74D-BD6A-F51CCCCD4F88}">
      <dgm:prSet phldrT="[Text]"/>
      <dgm:spPr>
        <a:solidFill>
          <a:schemeClr val="accent3"/>
        </a:solidFill>
        <a:effectLst>
          <a:outerShdw blurRad="50800" dist="38100" dir="8100000" algn="tr" rotWithShape="0">
            <a:prstClr val="black">
              <a:alpha val="40000"/>
            </a:prstClr>
          </a:outerShdw>
        </a:effectLst>
      </dgm:spPr>
      <dgm:t>
        <a:bodyPr/>
        <a:lstStyle/>
        <a:p>
          <a:r>
            <a:rPr lang="en-US" dirty="0"/>
            <a:t>Award terms and prohibitions</a:t>
          </a:r>
        </a:p>
      </dgm:t>
    </dgm:pt>
    <dgm:pt modelId="{8E1C3503-C714-5843-B728-6B9C9539F319}" type="parTrans" cxnId="{6283929F-56C6-A048-AFCD-F6F7D6AA063F}">
      <dgm:prSet/>
      <dgm:spPr/>
      <dgm:t>
        <a:bodyPr/>
        <a:lstStyle/>
        <a:p>
          <a:endParaRPr lang="en-US"/>
        </a:p>
      </dgm:t>
    </dgm:pt>
    <dgm:pt modelId="{E9A7163B-E587-164A-B6B1-9C8CCC6F629D}" type="sibTrans" cxnId="{6283929F-56C6-A048-AFCD-F6F7D6AA063F}">
      <dgm:prSet/>
      <dgm:spPr/>
      <dgm:t>
        <a:bodyPr/>
        <a:lstStyle/>
        <a:p>
          <a:endParaRPr lang="en-US"/>
        </a:p>
      </dgm:t>
    </dgm:pt>
    <dgm:pt modelId="{CB4D5A6C-B50A-B548-AB82-3E4329D331DF}">
      <dgm:prSet phldrT="[Text]"/>
      <dgm:spPr>
        <a:solidFill>
          <a:schemeClr val="accent3"/>
        </a:solidFill>
        <a:effectLst>
          <a:outerShdw blurRad="50800" dist="38100" dir="8100000" algn="tr" rotWithShape="0">
            <a:prstClr val="black">
              <a:alpha val="40000"/>
            </a:prstClr>
          </a:outerShdw>
        </a:effectLst>
      </dgm:spPr>
      <dgm:t>
        <a:bodyPr/>
        <a:lstStyle/>
        <a:p>
          <a:r>
            <a:rPr lang="en-US" dirty="0"/>
            <a:t>Uniform guidance requirements</a:t>
          </a:r>
        </a:p>
      </dgm:t>
    </dgm:pt>
    <dgm:pt modelId="{AED58873-0564-7D42-94F9-EC0AB20BE168}" type="parTrans" cxnId="{38F18705-B11E-F246-BC78-0A9C0AD89B70}">
      <dgm:prSet/>
      <dgm:spPr/>
      <dgm:t>
        <a:bodyPr/>
        <a:lstStyle/>
        <a:p>
          <a:endParaRPr lang="en-US"/>
        </a:p>
      </dgm:t>
    </dgm:pt>
    <dgm:pt modelId="{31151AAB-FC40-2149-8348-CA89F5556DD9}" type="sibTrans" cxnId="{38F18705-B11E-F246-BC78-0A9C0AD89B70}">
      <dgm:prSet/>
      <dgm:spPr/>
      <dgm:t>
        <a:bodyPr/>
        <a:lstStyle/>
        <a:p>
          <a:endParaRPr lang="en-US"/>
        </a:p>
      </dgm:t>
    </dgm:pt>
    <dgm:pt modelId="{B5315745-625A-4141-9930-94121E0DEA8F}">
      <dgm:prSet phldrT="[Text]"/>
      <dgm:spPr>
        <a:solidFill>
          <a:schemeClr val="accent2"/>
        </a:solidFill>
        <a:effectLst>
          <a:outerShdw blurRad="50800" dist="38100" dir="8100000" algn="tr" rotWithShape="0">
            <a:prstClr val="black">
              <a:alpha val="40000"/>
            </a:prstClr>
          </a:outerShdw>
        </a:effectLst>
      </dgm:spPr>
      <dgm:t>
        <a:bodyPr/>
        <a:lstStyle/>
        <a:p>
          <a:r>
            <a:rPr lang="en-US" dirty="0"/>
            <a:t>Local Government</a:t>
          </a:r>
        </a:p>
      </dgm:t>
    </dgm:pt>
    <dgm:pt modelId="{E323419E-6143-2F46-A9EC-0D81D68F27CB}" type="parTrans" cxnId="{2FCE45B0-67D7-F845-9BA5-C3B9CB940D48}">
      <dgm:prSet/>
      <dgm:spPr/>
      <dgm:t>
        <a:bodyPr/>
        <a:lstStyle/>
        <a:p>
          <a:endParaRPr lang="en-US"/>
        </a:p>
      </dgm:t>
    </dgm:pt>
    <dgm:pt modelId="{E21F8C03-93E2-F141-B845-3EDE487F0055}" type="sibTrans" cxnId="{2FCE45B0-67D7-F845-9BA5-C3B9CB940D48}">
      <dgm:prSet/>
      <dgm:spPr/>
      <dgm:t>
        <a:bodyPr/>
        <a:lstStyle/>
        <a:p>
          <a:endParaRPr lang="en-US"/>
        </a:p>
      </dgm:t>
    </dgm:pt>
    <dgm:pt modelId="{0C612CA5-83E2-B042-9565-D96B36CEF500}">
      <dgm:prSet phldrT="[Text]"/>
      <dgm:spPr>
        <a:solidFill>
          <a:schemeClr val="accent4"/>
        </a:solidFill>
        <a:effectLst>
          <a:outerShdw blurRad="50800" dist="38100" dir="8100000" algn="tr" rotWithShape="0">
            <a:prstClr val="black">
              <a:alpha val="40000"/>
            </a:prstClr>
          </a:outerShdw>
        </a:effectLst>
      </dgm:spPr>
      <dgm:t>
        <a:bodyPr/>
        <a:lstStyle/>
        <a:p>
          <a:r>
            <a:rPr lang="en-US" dirty="0"/>
            <a:t>Partner Organization</a:t>
          </a:r>
        </a:p>
      </dgm:t>
    </dgm:pt>
    <dgm:pt modelId="{46A7DC0B-79FB-C142-A239-001E130A2848}" type="parTrans" cxnId="{17FED857-3A99-4D49-BFA5-5DD524D88D9C}">
      <dgm:prSet/>
      <dgm:spPr/>
      <dgm:t>
        <a:bodyPr/>
        <a:lstStyle/>
        <a:p>
          <a:endParaRPr lang="en-US"/>
        </a:p>
      </dgm:t>
    </dgm:pt>
    <dgm:pt modelId="{0F4441A9-74D6-AD46-A71E-D774C7FF00CE}" type="sibTrans" cxnId="{17FED857-3A99-4D49-BFA5-5DD524D88D9C}">
      <dgm:prSet/>
      <dgm:spPr/>
      <dgm:t>
        <a:bodyPr/>
        <a:lstStyle/>
        <a:p>
          <a:endParaRPr lang="en-US"/>
        </a:p>
      </dgm:t>
    </dgm:pt>
    <dgm:pt modelId="{50348FE9-8B04-DE45-B294-A127A0E6AC24}" type="pres">
      <dgm:prSet presAssocID="{B856227B-57AD-0040-98D5-3E2BAD48AADE}" presName="linearFlow" presStyleCnt="0">
        <dgm:presLayoutVars>
          <dgm:resizeHandles val="exact"/>
        </dgm:presLayoutVars>
      </dgm:prSet>
      <dgm:spPr/>
    </dgm:pt>
    <dgm:pt modelId="{B76C87A5-04F6-0143-A867-9E4FAB2D5BE7}" type="pres">
      <dgm:prSet presAssocID="{B5315745-625A-4141-9930-94121E0DEA8F}" presName="node" presStyleLbl="node1" presStyleIdx="0" presStyleCnt="5">
        <dgm:presLayoutVars>
          <dgm:bulletEnabled val="1"/>
        </dgm:presLayoutVars>
      </dgm:prSet>
      <dgm:spPr/>
    </dgm:pt>
    <dgm:pt modelId="{51954E66-56AC-A44E-B63F-D556D903D7AD}" type="pres">
      <dgm:prSet presAssocID="{E21F8C03-93E2-F141-B845-3EDE487F0055}" presName="sibTrans" presStyleLbl="sibTrans2D1" presStyleIdx="0" presStyleCnt="4"/>
      <dgm:spPr/>
    </dgm:pt>
    <dgm:pt modelId="{FB769F48-A0D2-2046-97FA-8EC7C8C49F93}" type="pres">
      <dgm:prSet presAssocID="{E21F8C03-93E2-F141-B845-3EDE487F0055}" presName="connectorText" presStyleLbl="sibTrans2D1" presStyleIdx="0" presStyleCnt="4"/>
      <dgm:spPr/>
    </dgm:pt>
    <dgm:pt modelId="{5FE4ED40-1284-F24A-9497-392C669A4DB6}" type="pres">
      <dgm:prSet presAssocID="{3CF51924-7A3D-DC49-B6F3-8936821F0A7A}" presName="node" presStyleLbl="node1" presStyleIdx="1" presStyleCnt="5">
        <dgm:presLayoutVars>
          <dgm:bulletEnabled val="1"/>
        </dgm:presLayoutVars>
      </dgm:prSet>
      <dgm:spPr/>
    </dgm:pt>
    <dgm:pt modelId="{674CECF2-45F9-154D-BAA7-3CC87CD8751F}" type="pres">
      <dgm:prSet presAssocID="{148EEDF9-3E9B-094A-B6C7-CD04B8085D7A}" presName="sibTrans" presStyleLbl="sibTrans2D1" presStyleIdx="1" presStyleCnt="4"/>
      <dgm:spPr/>
    </dgm:pt>
    <dgm:pt modelId="{FFA2FAB6-DC8E-F646-995B-2C51C0F7015B}" type="pres">
      <dgm:prSet presAssocID="{148EEDF9-3E9B-094A-B6C7-CD04B8085D7A}" presName="connectorText" presStyleLbl="sibTrans2D1" presStyleIdx="1" presStyleCnt="4"/>
      <dgm:spPr/>
    </dgm:pt>
    <dgm:pt modelId="{C6689794-B8CB-4842-8181-EB8F93F1585E}" type="pres">
      <dgm:prSet presAssocID="{5DF5B8EE-EE99-B74D-BD6A-F51CCCCD4F88}" presName="node" presStyleLbl="node1" presStyleIdx="2" presStyleCnt="5">
        <dgm:presLayoutVars>
          <dgm:bulletEnabled val="1"/>
        </dgm:presLayoutVars>
      </dgm:prSet>
      <dgm:spPr/>
    </dgm:pt>
    <dgm:pt modelId="{57D94668-669D-3945-A0C6-4BC6744E9816}" type="pres">
      <dgm:prSet presAssocID="{E9A7163B-E587-164A-B6B1-9C8CCC6F629D}" presName="sibTrans" presStyleLbl="sibTrans2D1" presStyleIdx="2" presStyleCnt="4"/>
      <dgm:spPr/>
    </dgm:pt>
    <dgm:pt modelId="{C7013E84-A6FD-0843-BB45-FE5D5D9CF454}" type="pres">
      <dgm:prSet presAssocID="{E9A7163B-E587-164A-B6B1-9C8CCC6F629D}" presName="connectorText" presStyleLbl="sibTrans2D1" presStyleIdx="2" presStyleCnt="4"/>
      <dgm:spPr/>
    </dgm:pt>
    <dgm:pt modelId="{EA73BA3F-D6E0-4447-8C84-C5F91A3E73C3}" type="pres">
      <dgm:prSet presAssocID="{CB4D5A6C-B50A-B548-AB82-3E4329D331DF}" presName="node" presStyleLbl="node1" presStyleIdx="3" presStyleCnt="5">
        <dgm:presLayoutVars>
          <dgm:bulletEnabled val="1"/>
        </dgm:presLayoutVars>
      </dgm:prSet>
      <dgm:spPr/>
    </dgm:pt>
    <dgm:pt modelId="{630891F8-1C41-3049-8C24-15719267826C}" type="pres">
      <dgm:prSet presAssocID="{31151AAB-FC40-2149-8348-CA89F5556DD9}" presName="sibTrans" presStyleLbl="sibTrans2D1" presStyleIdx="3" presStyleCnt="4"/>
      <dgm:spPr/>
    </dgm:pt>
    <dgm:pt modelId="{EB6E37F5-FB6D-9F42-B2FD-BA3C62A56F07}" type="pres">
      <dgm:prSet presAssocID="{31151AAB-FC40-2149-8348-CA89F5556DD9}" presName="connectorText" presStyleLbl="sibTrans2D1" presStyleIdx="3" presStyleCnt="4"/>
      <dgm:spPr/>
    </dgm:pt>
    <dgm:pt modelId="{9B45FFB3-5D70-AC48-8F57-64AE0E1D66FF}" type="pres">
      <dgm:prSet presAssocID="{0C612CA5-83E2-B042-9565-D96B36CEF500}" presName="node" presStyleLbl="node1" presStyleIdx="4" presStyleCnt="5">
        <dgm:presLayoutVars>
          <dgm:bulletEnabled val="1"/>
        </dgm:presLayoutVars>
      </dgm:prSet>
      <dgm:spPr/>
    </dgm:pt>
  </dgm:ptLst>
  <dgm:cxnLst>
    <dgm:cxn modelId="{38F18705-B11E-F246-BC78-0A9C0AD89B70}" srcId="{B856227B-57AD-0040-98D5-3E2BAD48AADE}" destId="{CB4D5A6C-B50A-B548-AB82-3E4329D331DF}" srcOrd="3" destOrd="0" parTransId="{AED58873-0564-7D42-94F9-EC0AB20BE168}" sibTransId="{31151AAB-FC40-2149-8348-CA89F5556DD9}"/>
    <dgm:cxn modelId="{993D9917-75E5-5C4F-B1D2-CD3B5F9BF5B4}" type="presOf" srcId="{148EEDF9-3E9B-094A-B6C7-CD04B8085D7A}" destId="{674CECF2-45F9-154D-BAA7-3CC87CD8751F}" srcOrd="0" destOrd="0" presId="urn:microsoft.com/office/officeart/2005/8/layout/process2"/>
    <dgm:cxn modelId="{9C592218-D6E8-7E42-98E7-E6724FF16C08}" type="presOf" srcId="{E21F8C03-93E2-F141-B845-3EDE487F0055}" destId="{FB769F48-A0D2-2046-97FA-8EC7C8C49F93}" srcOrd="1" destOrd="0" presId="urn:microsoft.com/office/officeart/2005/8/layout/process2"/>
    <dgm:cxn modelId="{5659A91F-54B1-F34D-A5E2-E810BAA3F006}" type="presOf" srcId="{148EEDF9-3E9B-094A-B6C7-CD04B8085D7A}" destId="{FFA2FAB6-DC8E-F646-995B-2C51C0F7015B}" srcOrd="1" destOrd="0" presId="urn:microsoft.com/office/officeart/2005/8/layout/process2"/>
    <dgm:cxn modelId="{E6EACF3E-CA95-FD48-9AC2-B05FE9FB0E9A}" type="presOf" srcId="{E9A7163B-E587-164A-B6B1-9C8CCC6F629D}" destId="{57D94668-669D-3945-A0C6-4BC6744E9816}" srcOrd="0" destOrd="0" presId="urn:microsoft.com/office/officeart/2005/8/layout/process2"/>
    <dgm:cxn modelId="{B2547D45-E429-C140-B813-A4E916CF917F}" type="presOf" srcId="{E9A7163B-E587-164A-B6B1-9C8CCC6F629D}" destId="{C7013E84-A6FD-0843-BB45-FE5D5D9CF454}" srcOrd="1" destOrd="0" presId="urn:microsoft.com/office/officeart/2005/8/layout/process2"/>
    <dgm:cxn modelId="{17FED857-3A99-4D49-BFA5-5DD524D88D9C}" srcId="{B856227B-57AD-0040-98D5-3E2BAD48AADE}" destId="{0C612CA5-83E2-B042-9565-D96B36CEF500}" srcOrd="4" destOrd="0" parTransId="{46A7DC0B-79FB-C142-A239-001E130A2848}" sibTransId="{0F4441A9-74D6-AD46-A71E-D774C7FF00CE}"/>
    <dgm:cxn modelId="{3115AB5E-39D1-3D4D-A23C-6201CADF9EB3}" type="presOf" srcId="{B856227B-57AD-0040-98D5-3E2BAD48AADE}" destId="{50348FE9-8B04-DE45-B294-A127A0E6AC24}" srcOrd="0" destOrd="0" presId="urn:microsoft.com/office/officeart/2005/8/layout/process2"/>
    <dgm:cxn modelId="{F7290171-69AA-9845-B01D-52376E009D1E}" srcId="{B856227B-57AD-0040-98D5-3E2BAD48AADE}" destId="{3CF51924-7A3D-DC49-B6F3-8936821F0A7A}" srcOrd="1" destOrd="0" parTransId="{02A882E1-B4E9-7143-A546-5472482EB152}" sibTransId="{148EEDF9-3E9B-094A-B6C7-CD04B8085D7A}"/>
    <dgm:cxn modelId="{C6A26173-0C97-484B-9C80-C71A43D0BEC7}" type="presOf" srcId="{3CF51924-7A3D-DC49-B6F3-8936821F0A7A}" destId="{5FE4ED40-1284-F24A-9497-392C669A4DB6}" srcOrd="0" destOrd="0" presId="urn:microsoft.com/office/officeart/2005/8/layout/process2"/>
    <dgm:cxn modelId="{466E5184-2335-CE40-9601-5C7FBB790A69}" type="presOf" srcId="{E21F8C03-93E2-F141-B845-3EDE487F0055}" destId="{51954E66-56AC-A44E-B63F-D556D903D7AD}" srcOrd="0" destOrd="0" presId="urn:microsoft.com/office/officeart/2005/8/layout/process2"/>
    <dgm:cxn modelId="{1F14459D-DFCC-1C4A-B9F7-89A25DF76B8D}" type="presOf" srcId="{CB4D5A6C-B50A-B548-AB82-3E4329D331DF}" destId="{EA73BA3F-D6E0-4447-8C84-C5F91A3E73C3}" srcOrd="0" destOrd="0" presId="urn:microsoft.com/office/officeart/2005/8/layout/process2"/>
    <dgm:cxn modelId="{6283929F-56C6-A048-AFCD-F6F7D6AA063F}" srcId="{B856227B-57AD-0040-98D5-3E2BAD48AADE}" destId="{5DF5B8EE-EE99-B74D-BD6A-F51CCCCD4F88}" srcOrd="2" destOrd="0" parTransId="{8E1C3503-C714-5843-B728-6B9C9539F319}" sibTransId="{E9A7163B-E587-164A-B6B1-9C8CCC6F629D}"/>
    <dgm:cxn modelId="{2FCE45B0-67D7-F845-9BA5-C3B9CB940D48}" srcId="{B856227B-57AD-0040-98D5-3E2BAD48AADE}" destId="{B5315745-625A-4141-9930-94121E0DEA8F}" srcOrd="0" destOrd="0" parTransId="{E323419E-6143-2F46-A9EC-0D81D68F27CB}" sibTransId="{E21F8C03-93E2-F141-B845-3EDE487F0055}"/>
    <dgm:cxn modelId="{A3515BBD-99A8-9C41-BD07-05F8D188DEE5}" type="presOf" srcId="{0C612CA5-83E2-B042-9565-D96B36CEF500}" destId="{9B45FFB3-5D70-AC48-8F57-64AE0E1D66FF}" srcOrd="0" destOrd="0" presId="urn:microsoft.com/office/officeart/2005/8/layout/process2"/>
    <dgm:cxn modelId="{1DC397BE-8C74-EB4B-B070-3CE9B303AF1E}" type="presOf" srcId="{B5315745-625A-4141-9930-94121E0DEA8F}" destId="{B76C87A5-04F6-0143-A867-9E4FAB2D5BE7}" srcOrd="0" destOrd="0" presId="urn:microsoft.com/office/officeart/2005/8/layout/process2"/>
    <dgm:cxn modelId="{7C11CAD7-190E-9347-8F4D-8CB3D1E02249}" type="presOf" srcId="{31151AAB-FC40-2149-8348-CA89F5556DD9}" destId="{EB6E37F5-FB6D-9F42-B2FD-BA3C62A56F07}" srcOrd="1" destOrd="0" presId="urn:microsoft.com/office/officeart/2005/8/layout/process2"/>
    <dgm:cxn modelId="{448785F5-C5DD-5443-A0FC-C0A8F0ED880A}" type="presOf" srcId="{5DF5B8EE-EE99-B74D-BD6A-F51CCCCD4F88}" destId="{C6689794-B8CB-4842-8181-EB8F93F1585E}" srcOrd="0" destOrd="0" presId="urn:microsoft.com/office/officeart/2005/8/layout/process2"/>
    <dgm:cxn modelId="{E21ACAFB-19ED-6A46-A593-5536AD95C522}" type="presOf" srcId="{31151AAB-FC40-2149-8348-CA89F5556DD9}" destId="{630891F8-1C41-3049-8C24-15719267826C}" srcOrd="0" destOrd="0" presId="urn:microsoft.com/office/officeart/2005/8/layout/process2"/>
    <dgm:cxn modelId="{3890B536-FA38-D342-A11E-8995634A403A}" type="presParOf" srcId="{50348FE9-8B04-DE45-B294-A127A0E6AC24}" destId="{B76C87A5-04F6-0143-A867-9E4FAB2D5BE7}" srcOrd="0" destOrd="0" presId="urn:microsoft.com/office/officeart/2005/8/layout/process2"/>
    <dgm:cxn modelId="{3E169344-1F9B-904E-98FD-B86C01C28F89}" type="presParOf" srcId="{50348FE9-8B04-DE45-B294-A127A0E6AC24}" destId="{51954E66-56AC-A44E-B63F-D556D903D7AD}" srcOrd="1" destOrd="0" presId="urn:microsoft.com/office/officeart/2005/8/layout/process2"/>
    <dgm:cxn modelId="{71A44316-5F70-D14F-B475-BCAA893E76EC}" type="presParOf" srcId="{51954E66-56AC-A44E-B63F-D556D903D7AD}" destId="{FB769F48-A0D2-2046-97FA-8EC7C8C49F93}" srcOrd="0" destOrd="0" presId="urn:microsoft.com/office/officeart/2005/8/layout/process2"/>
    <dgm:cxn modelId="{EFE80BDC-D015-9D45-A4BC-BDC3F17D5BE7}" type="presParOf" srcId="{50348FE9-8B04-DE45-B294-A127A0E6AC24}" destId="{5FE4ED40-1284-F24A-9497-392C669A4DB6}" srcOrd="2" destOrd="0" presId="urn:microsoft.com/office/officeart/2005/8/layout/process2"/>
    <dgm:cxn modelId="{ACF11AF9-2635-0547-AE1F-04B401E02FDB}" type="presParOf" srcId="{50348FE9-8B04-DE45-B294-A127A0E6AC24}" destId="{674CECF2-45F9-154D-BAA7-3CC87CD8751F}" srcOrd="3" destOrd="0" presId="urn:microsoft.com/office/officeart/2005/8/layout/process2"/>
    <dgm:cxn modelId="{9EA7EA63-17CC-1D40-99A0-4351E9DD3DE1}" type="presParOf" srcId="{674CECF2-45F9-154D-BAA7-3CC87CD8751F}" destId="{FFA2FAB6-DC8E-F646-995B-2C51C0F7015B}" srcOrd="0" destOrd="0" presId="urn:microsoft.com/office/officeart/2005/8/layout/process2"/>
    <dgm:cxn modelId="{E6914CDC-7C4D-F945-B58F-467885AF3290}" type="presParOf" srcId="{50348FE9-8B04-DE45-B294-A127A0E6AC24}" destId="{C6689794-B8CB-4842-8181-EB8F93F1585E}" srcOrd="4" destOrd="0" presId="urn:microsoft.com/office/officeart/2005/8/layout/process2"/>
    <dgm:cxn modelId="{2F255B33-9BA3-D44D-9A36-7B6E9110D2C9}" type="presParOf" srcId="{50348FE9-8B04-DE45-B294-A127A0E6AC24}" destId="{57D94668-669D-3945-A0C6-4BC6744E9816}" srcOrd="5" destOrd="0" presId="urn:microsoft.com/office/officeart/2005/8/layout/process2"/>
    <dgm:cxn modelId="{70C57D92-6DE9-F346-AC8F-D955A738AF04}" type="presParOf" srcId="{57D94668-669D-3945-A0C6-4BC6744E9816}" destId="{C7013E84-A6FD-0843-BB45-FE5D5D9CF454}" srcOrd="0" destOrd="0" presId="urn:microsoft.com/office/officeart/2005/8/layout/process2"/>
    <dgm:cxn modelId="{480DEE88-0ABF-664B-BCCA-66D6D1DFA05A}" type="presParOf" srcId="{50348FE9-8B04-DE45-B294-A127A0E6AC24}" destId="{EA73BA3F-D6E0-4447-8C84-C5F91A3E73C3}" srcOrd="6" destOrd="0" presId="urn:microsoft.com/office/officeart/2005/8/layout/process2"/>
    <dgm:cxn modelId="{BA10BB90-B6AA-FD49-B9E1-3CD365AB9E90}" type="presParOf" srcId="{50348FE9-8B04-DE45-B294-A127A0E6AC24}" destId="{630891F8-1C41-3049-8C24-15719267826C}" srcOrd="7" destOrd="0" presId="urn:microsoft.com/office/officeart/2005/8/layout/process2"/>
    <dgm:cxn modelId="{3375FF51-DACE-E444-9B68-733397FC43EA}" type="presParOf" srcId="{630891F8-1C41-3049-8C24-15719267826C}" destId="{EB6E37F5-FB6D-9F42-B2FD-BA3C62A56F07}" srcOrd="0" destOrd="0" presId="urn:microsoft.com/office/officeart/2005/8/layout/process2"/>
    <dgm:cxn modelId="{F0326A12-5F9B-E141-BD2A-81FE279F8683}" type="presParOf" srcId="{50348FE9-8B04-DE45-B294-A127A0E6AC24}" destId="{9B45FFB3-5D70-AC48-8F57-64AE0E1D66FF}"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0BFC435-6746-AE47-9E48-F5A593B8759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E47AC473-5517-D146-BAB6-55469DF1D7A6}">
      <dgm:prSet phldrT="[Text]"/>
      <dgm:spPr>
        <a:solidFill>
          <a:schemeClr val="accent6"/>
        </a:solidFill>
      </dgm:spPr>
      <dgm:t>
        <a:bodyPr/>
        <a:lstStyle/>
        <a:p>
          <a:r>
            <a:rPr lang="en-US" dirty="0"/>
            <a:t>Low Risk</a:t>
          </a:r>
        </a:p>
      </dgm:t>
    </dgm:pt>
    <dgm:pt modelId="{1E0E964A-F299-0643-935B-46F37F1D0189}" type="parTrans" cxnId="{53DF8EC7-F86A-5247-9C3B-5E3A31B20A3D}">
      <dgm:prSet/>
      <dgm:spPr/>
      <dgm:t>
        <a:bodyPr/>
        <a:lstStyle/>
        <a:p>
          <a:endParaRPr lang="en-US"/>
        </a:p>
      </dgm:t>
    </dgm:pt>
    <dgm:pt modelId="{ACC4C8C9-58E5-B240-87E0-301F4B542495}" type="sibTrans" cxnId="{53DF8EC7-F86A-5247-9C3B-5E3A31B20A3D}">
      <dgm:prSet/>
      <dgm:spPr/>
      <dgm:t>
        <a:bodyPr/>
        <a:lstStyle/>
        <a:p>
          <a:endParaRPr lang="en-US"/>
        </a:p>
      </dgm:t>
    </dgm:pt>
    <dgm:pt modelId="{78823840-40B9-9340-B0A2-FFF96C7A52DE}">
      <dgm:prSet phldrT="[Text]" custT="1"/>
      <dgm:spPr/>
      <dgm:t>
        <a:bodyPr/>
        <a:lstStyle/>
        <a:p>
          <a:pPr>
            <a:buFont typeface="Arial" panose="020B0604020202020204" pitchFamily="34" charset="0"/>
            <a:buChar char="•"/>
          </a:pPr>
          <a:r>
            <a:rPr lang="en-US" sz="1300" dirty="0"/>
            <a:t>Periodic review of financial and performance reports</a:t>
          </a:r>
        </a:p>
      </dgm:t>
    </dgm:pt>
    <dgm:pt modelId="{BDE861E2-56ED-ED4A-BFCB-57B9F5348372}" type="parTrans" cxnId="{7F2C600F-5F53-C943-A508-C42DD35A35F3}">
      <dgm:prSet/>
      <dgm:spPr/>
      <dgm:t>
        <a:bodyPr/>
        <a:lstStyle/>
        <a:p>
          <a:endParaRPr lang="en-US"/>
        </a:p>
      </dgm:t>
    </dgm:pt>
    <dgm:pt modelId="{DAFCCB45-CDC4-F34C-B906-2D5D3CD66C5B}" type="sibTrans" cxnId="{7F2C600F-5F53-C943-A508-C42DD35A35F3}">
      <dgm:prSet/>
      <dgm:spPr/>
      <dgm:t>
        <a:bodyPr/>
        <a:lstStyle/>
        <a:p>
          <a:endParaRPr lang="en-US"/>
        </a:p>
      </dgm:t>
    </dgm:pt>
    <dgm:pt modelId="{69BA2783-10E0-604C-889A-5D71E53371F3}">
      <dgm:prSet phldrT="[Text]"/>
      <dgm:spPr>
        <a:solidFill>
          <a:schemeClr val="accent4"/>
        </a:solidFill>
      </dgm:spPr>
      <dgm:t>
        <a:bodyPr/>
        <a:lstStyle/>
        <a:p>
          <a:r>
            <a:rPr lang="en-US" dirty="0"/>
            <a:t>Med. Risk</a:t>
          </a:r>
        </a:p>
      </dgm:t>
    </dgm:pt>
    <dgm:pt modelId="{05908D4F-71FE-2741-836B-A62B33F42A43}" type="parTrans" cxnId="{CC8C48C2-F608-4B44-9DE7-77CDABB7C7F0}">
      <dgm:prSet/>
      <dgm:spPr/>
      <dgm:t>
        <a:bodyPr/>
        <a:lstStyle/>
        <a:p>
          <a:endParaRPr lang="en-US"/>
        </a:p>
      </dgm:t>
    </dgm:pt>
    <dgm:pt modelId="{34B0CDED-7C0D-6744-9F52-8B0E72A6CB36}" type="sibTrans" cxnId="{CC8C48C2-F608-4B44-9DE7-77CDABB7C7F0}">
      <dgm:prSet/>
      <dgm:spPr/>
      <dgm:t>
        <a:bodyPr/>
        <a:lstStyle/>
        <a:p>
          <a:endParaRPr lang="en-US"/>
        </a:p>
      </dgm:t>
    </dgm:pt>
    <dgm:pt modelId="{0672D222-ABDB-CD4F-8787-E102D63F2096}">
      <dgm:prSet phldrT="[Text]" custT="1"/>
      <dgm:spPr/>
      <dgm:t>
        <a:bodyPr/>
        <a:lstStyle/>
        <a:p>
          <a:r>
            <a:rPr lang="en-US" sz="1300" dirty="0"/>
            <a:t>Payments on reimbursement basis</a:t>
          </a:r>
        </a:p>
      </dgm:t>
    </dgm:pt>
    <dgm:pt modelId="{73477419-38E0-D54C-8FB1-2A033ED124CB}" type="parTrans" cxnId="{F9965768-B01E-524F-8018-178723780BCB}">
      <dgm:prSet/>
      <dgm:spPr/>
      <dgm:t>
        <a:bodyPr/>
        <a:lstStyle/>
        <a:p>
          <a:endParaRPr lang="en-US"/>
        </a:p>
      </dgm:t>
    </dgm:pt>
    <dgm:pt modelId="{F2179EC6-8F7B-574B-9159-69B50AE312BA}" type="sibTrans" cxnId="{F9965768-B01E-524F-8018-178723780BCB}">
      <dgm:prSet/>
      <dgm:spPr/>
      <dgm:t>
        <a:bodyPr/>
        <a:lstStyle/>
        <a:p>
          <a:endParaRPr lang="en-US"/>
        </a:p>
      </dgm:t>
    </dgm:pt>
    <dgm:pt modelId="{650EE829-8ED9-7643-9A84-B1F00C04C7AB}">
      <dgm:prSet phldrT="[Text]"/>
      <dgm:spPr>
        <a:solidFill>
          <a:schemeClr val="accent2"/>
        </a:solidFill>
      </dgm:spPr>
      <dgm:t>
        <a:bodyPr/>
        <a:lstStyle/>
        <a:p>
          <a:r>
            <a:rPr lang="en-US" dirty="0"/>
            <a:t>High Risk</a:t>
          </a:r>
        </a:p>
      </dgm:t>
    </dgm:pt>
    <dgm:pt modelId="{9789710C-06F7-744A-B036-2247E19D26CA}" type="parTrans" cxnId="{CB76E3F9-8442-8C42-A28E-B955BFBC9FDD}">
      <dgm:prSet/>
      <dgm:spPr/>
      <dgm:t>
        <a:bodyPr/>
        <a:lstStyle/>
        <a:p>
          <a:endParaRPr lang="en-US"/>
        </a:p>
      </dgm:t>
    </dgm:pt>
    <dgm:pt modelId="{D6AD243D-74EC-5947-9DF7-BFCAABB8B327}" type="sibTrans" cxnId="{CB76E3F9-8442-8C42-A28E-B955BFBC9FDD}">
      <dgm:prSet/>
      <dgm:spPr/>
      <dgm:t>
        <a:bodyPr/>
        <a:lstStyle/>
        <a:p>
          <a:endParaRPr lang="en-US"/>
        </a:p>
      </dgm:t>
    </dgm:pt>
    <dgm:pt modelId="{8DCB8070-A318-2647-B17F-C4C821AF852C}">
      <dgm:prSet phldrT="[Text]" custT="1"/>
      <dgm:spPr/>
      <dgm:t>
        <a:bodyPr/>
        <a:lstStyle/>
        <a:p>
          <a:r>
            <a:rPr lang="en-US" sz="1400" dirty="0"/>
            <a:t>Quarterly status meetings</a:t>
          </a:r>
        </a:p>
      </dgm:t>
    </dgm:pt>
    <dgm:pt modelId="{E1EC672E-CCC7-5648-AC3F-C32C3FE0D622}" type="parTrans" cxnId="{03C31245-F369-C740-99ED-ECBA20081A82}">
      <dgm:prSet/>
      <dgm:spPr/>
      <dgm:t>
        <a:bodyPr/>
        <a:lstStyle/>
        <a:p>
          <a:endParaRPr lang="en-US"/>
        </a:p>
      </dgm:t>
    </dgm:pt>
    <dgm:pt modelId="{60787FE7-5066-2A4F-99CC-9D87C6DACE83}" type="sibTrans" cxnId="{03C31245-F369-C740-99ED-ECBA20081A82}">
      <dgm:prSet/>
      <dgm:spPr/>
      <dgm:t>
        <a:bodyPr/>
        <a:lstStyle/>
        <a:p>
          <a:endParaRPr lang="en-US"/>
        </a:p>
      </dgm:t>
    </dgm:pt>
    <dgm:pt modelId="{F3C38C29-8648-D541-8B0B-CEAE16A806FE}">
      <dgm:prSet phldrT="[Text]" custT="1"/>
      <dgm:spPr/>
      <dgm:t>
        <a:bodyPr/>
        <a:lstStyle/>
        <a:p>
          <a:r>
            <a:rPr lang="en-US" sz="1400" dirty="0"/>
            <a:t>Other action plans established by LG</a:t>
          </a:r>
        </a:p>
      </dgm:t>
    </dgm:pt>
    <dgm:pt modelId="{C333F574-6440-264F-A238-5773FFCAAD1F}" type="parTrans" cxnId="{3E851681-75D0-574A-A0A0-AFE22A969631}">
      <dgm:prSet/>
      <dgm:spPr/>
      <dgm:t>
        <a:bodyPr/>
        <a:lstStyle/>
        <a:p>
          <a:endParaRPr lang="en-US"/>
        </a:p>
      </dgm:t>
    </dgm:pt>
    <dgm:pt modelId="{99FE9637-5B5F-A043-BBB6-48935B61A60A}" type="sibTrans" cxnId="{3E851681-75D0-574A-A0A0-AFE22A969631}">
      <dgm:prSet/>
      <dgm:spPr/>
      <dgm:t>
        <a:bodyPr/>
        <a:lstStyle/>
        <a:p>
          <a:endParaRPr lang="en-US"/>
        </a:p>
      </dgm:t>
    </dgm:pt>
    <dgm:pt modelId="{497B68B2-8426-004A-8724-0A13D0F91EF0}">
      <dgm:prSet phldrT="[Text]" custT="1"/>
      <dgm:spPr/>
      <dgm:t>
        <a:bodyPr/>
        <a:lstStyle/>
        <a:p>
          <a:r>
            <a:rPr lang="en-US" sz="1300" dirty="0"/>
            <a:t>Required technical training and assistance</a:t>
          </a:r>
        </a:p>
      </dgm:t>
    </dgm:pt>
    <dgm:pt modelId="{AC63CCF9-8C19-EF49-8AB7-DADC73B9AB82}" type="parTrans" cxnId="{88060C8F-F13C-E545-818E-4AFB432B2A8F}">
      <dgm:prSet/>
      <dgm:spPr/>
      <dgm:t>
        <a:bodyPr/>
        <a:lstStyle/>
        <a:p>
          <a:endParaRPr lang="en-US"/>
        </a:p>
      </dgm:t>
    </dgm:pt>
    <dgm:pt modelId="{0099A9FC-C2EC-A740-8483-D39340531E96}" type="sibTrans" cxnId="{88060C8F-F13C-E545-818E-4AFB432B2A8F}">
      <dgm:prSet/>
      <dgm:spPr/>
      <dgm:t>
        <a:bodyPr/>
        <a:lstStyle/>
        <a:p>
          <a:endParaRPr lang="en-US"/>
        </a:p>
      </dgm:t>
    </dgm:pt>
    <dgm:pt modelId="{AC17DBAB-88C8-214A-916A-491587F6CD56}">
      <dgm:prSet phldrT="[Text]" custT="1"/>
      <dgm:spPr/>
      <dgm:t>
        <a:bodyPr/>
        <a:lstStyle/>
        <a:p>
          <a:r>
            <a:rPr lang="en-US" sz="1300" dirty="0"/>
            <a:t>More detailed financial reports</a:t>
          </a:r>
        </a:p>
      </dgm:t>
    </dgm:pt>
    <dgm:pt modelId="{30F8FD7A-2DF4-B24C-8ADA-5EC7DBD1CBBE}" type="parTrans" cxnId="{B756FA26-E42A-524C-8825-CF0943E80DC3}">
      <dgm:prSet/>
      <dgm:spPr/>
      <dgm:t>
        <a:bodyPr/>
        <a:lstStyle/>
        <a:p>
          <a:endParaRPr lang="en-US"/>
        </a:p>
      </dgm:t>
    </dgm:pt>
    <dgm:pt modelId="{09A57F32-B9A7-3441-8126-0069BC69D9EA}" type="sibTrans" cxnId="{B756FA26-E42A-524C-8825-CF0943E80DC3}">
      <dgm:prSet/>
      <dgm:spPr/>
      <dgm:t>
        <a:bodyPr/>
        <a:lstStyle/>
        <a:p>
          <a:endParaRPr lang="en-US"/>
        </a:p>
      </dgm:t>
    </dgm:pt>
    <dgm:pt modelId="{E566940C-C984-AF40-A3BD-73FCD3DC509A}">
      <dgm:prSet phldrT="[Text]" custT="1"/>
      <dgm:spPr/>
      <dgm:t>
        <a:bodyPr/>
        <a:lstStyle/>
        <a:p>
          <a:r>
            <a:rPr lang="en-US" sz="1400" dirty="0"/>
            <a:t>Review of financial mgmt. systems and policies and procedures to ensure                                                    adequacy to meet minimum requirements</a:t>
          </a:r>
        </a:p>
      </dgm:t>
    </dgm:pt>
    <dgm:pt modelId="{4A97EBA5-EC0E-BC48-9CD1-359F9CE58047}" type="parTrans" cxnId="{A5F27934-1FA4-7D44-A205-4914F22E8316}">
      <dgm:prSet/>
      <dgm:spPr/>
      <dgm:t>
        <a:bodyPr/>
        <a:lstStyle/>
        <a:p>
          <a:endParaRPr lang="en-US"/>
        </a:p>
      </dgm:t>
    </dgm:pt>
    <dgm:pt modelId="{562E63D0-4394-EF40-B728-652CF84E7DB8}" type="sibTrans" cxnId="{A5F27934-1FA4-7D44-A205-4914F22E8316}">
      <dgm:prSet/>
      <dgm:spPr/>
      <dgm:t>
        <a:bodyPr/>
        <a:lstStyle/>
        <a:p>
          <a:endParaRPr lang="en-US"/>
        </a:p>
      </dgm:t>
    </dgm:pt>
    <dgm:pt modelId="{90E886F0-ACE1-3741-A587-328EC484AA96}">
      <dgm:prSet phldrT="[Text]" custT="1"/>
      <dgm:spPr/>
      <dgm:t>
        <a:bodyPr/>
        <a:lstStyle/>
        <a:p>
          <a:r>
            <a:rPr lang="en-US" sz="1400" dirty="0"/>
            <a:t>Monthly financial, performance, and compliance reports</a:t>
          </a:r>
        </a:p>
      </dgm:t>
    </dgm:pt>
    <dgm:pt modelId="{EA228389-FF9B-9147-A092-BDFE1C4779D1}" type="parTrans" cxnId="{7097254A-60E3-964F-B774-DA00036DA312}">
      <dgm:prSet/>
      <dgm:spPr/>
      <dgm:t>
        <a:bodyPr/>
        <a:lstStyle/>
        <a:p>
          <a:endParaRPr lang="en-US"/>
        </a:p>
      </dgm:t>
    </dgm:pt>
    <dgm:pt modelId="{7A688E8C-9F27-674A-8090-DE9FE82BF925}" type="sibTrans" cxnId="{7097254A-60E3-964F-B774-DA00036DA312}">
      <dgm:prSet/>
      <dgm:spPr/>
      <dgm:t>
        <a:bodyPr/>
        <a:lstStyle/>
        <a:p>
          <a:endParaRPr lang="en-US"/>
        </a:p>
      </dgm:t>
    </dgm:pt>
    <dgm:pt modelId="{7266C341-329E-014B-BEE7-B9D51083ECB7}">
      <dgm:prSet phldrT="[Text]" custT="1"/>
      <dgm:spPr/>
      <dgm:t>
        <a:bodyPr/>
        <a:lstStyle/>
        <a:p>
          <a:pPr>
            <a:buFont typeface="Arial" panose="020B0604020202020204" pitchFamily="34" charset="0"/>
            <a:buChar char="•"/>
          </a:pPr>
          <a:r>
            <a:rPr lang="en-US" sz="1300" dirty="0"/>
            <a:t>Follow-up an ensure timely action on all identified deficiencies detected through audits, on-site reviews, and other reports from subrecipient. (Document all follow-up)</a:t>
          </a:r>
        </a:p>
      </dgm:t>
    </dgm:pt>
    <dgm:pt modelId="{E1409A6A-4649-E442-8499-566509D2C0A3}" type="parTrans" cxnId="{77C9632D-8EF2-B544-80BE-BB82799705FF}">
      <dgm:prSet/>
      <dgm:spPr/>
      <dgm:t>
        <a:bodyPr/>
        <a:lstStyle/>
        <a:p>
          <a:endParaRPr lang="en-US"/>
        </a:p>
      </dgm:t>
    </dgm:pt>
    <dgm:pt modelId="{860416C8-593C-544C-8E4D-F8DE37908F6E}" type="sibTrans" cxnId="{77C9632D-8EF2-B544-80BE-BB82799705FF}">
      <dgm:prSet/>
      <dgm:spPr/>
      <dgm:t>
        <a:bodyPr/>
        <a:lstStyle/>
        <a:p>
          <a:endParaRPr lang="en-US"/>
        </a:p>
      </dgm:t>
    </dgm:pt>
    <dgm:pt modelId="{6D8E6486-7604-E84E-A6D3-F0CDC08FC332}">
      <dgm:prSet phldrT="[Text]" custT="1"/>
      <dgm:spPr/>
      <dgm:t>
        <a:bodyPr/>
        <a:lstStyle/>
        <a:p>
          <a:pPr>
            <a:buFont typeface="Arial" panose="020B0604020202020204" pitchFamily="34" charset="0"/>
            <a:buChar char="•"/>
          </a:pPr>
          <a:r>
            <a:rPr lang="en-US" sz="1300" dirty="0"/>
            <a:t>Management decisions for applicable audit findings related to this award (2 CFR 200.521)</a:t>
          </a:r>
        </a:p>
      </dgm:t>
    </dgm:pt>
    <dgm:pt modelId="{892406C5-54D6-F142-9C55-7AC8206CCE64}" type="parTrans" cxnId="{4E71618B-E037-8348-84F3-2100E4B7E404}">
      <dgm:prSet/>
      <dgm:spPr/>
      <dgm:t>
        <a:bodyPr/>
        <a:lstStyle/>
        <a:p>
          <a:endParaRPr lang="en-US"/>
        </a:p>
      </dgm:t>
    </dgm:pt>
    <dgm:pt modelId="{8DDFA598-326F-A24F-B760-11E129945BA8}" type="sibTrans" cxnId="{4E71618B-E037-8348-84F3-2100E4B7E404}">
      <dgm:prSet/>
      <dgm:spPr/>
      <dgm:t>
        <a:bodyPr/>
        <a:lstStyle/>
        <a:p>
          <a:endParaRPr lang="en-US"/>
        </a:p>
      </dgm:t>
    </dgm:pt>
    <dgm:pt modelId="{E2003471-0F6F-D848-B9F3-BF21C083F448}">
      <dgm:prSet phldrT="[Text]" custT="1"/>
      <dgm:spPr/>
      <dgm:t>
        <a:bodyPr/>
        <a:lstStyle/>
        <a:p>
          <a:r>
            <a:rPr lang="en-US" sz="1300" dirty="0"/>
            <a:t>Arranging for procedures engagement, if subrecipient not subject to Single Audit (2 CFR 200.425)</a:t>
          </a:r>
        </a:p>
      </dgm:t>
    </dgm:pt>
    <dgm:pt modelId="{23505029-5E37-CD43-9594-0EE1827BC724}" type="parTrans" cxnId="{FF1E44D3-F48D-8748-8E99-40B8E9599706}">
      <dgm:prSet/>
      <dgm:spPr/>
      <dgm:t>
        <a:bodyPr/>
        <a:lstStyle/>
        <a:p>
          <a:endParaRPr lang="en-US"/>
        </a:p>
      </dgm:t>
    </dgm:pt>
    <dgm:pt modelId="{D606D81F-3679-1443-98C0-82B4CF2EB01C}" type="sibTrans" cxnId="{FF1E44D3-F48D-8748-8E99-40B8E9599706}">
      <dgm:prSet/>
      <dgm:spPr/>
      <dgm:t>
        <a:bodyPr/>
        <a:lstStyle/>
        <a:p>
          <a:endParaRPr lang="en-US"/>
        </a:p>
      </dgm:t>
    </dgm:pt>
    <dgm:pt modelId="{FA6CD56F-6C80-DE4A-B38F-84F6D6C091AE}">
      <dgm:prSet phldrT="[Text]" custT="1"/>
      <dgm:spPr/>
      <dgm:t>
        <a:bodyPr/>
        <a:lstStyle/>
        <a:p>
          <a:pPr>
            <a:buFont typeface="Arial" panose="020B0604020202020204" pitchFamily="34" charset="0"/>
            <a:buChar char="•"/>
          </a:pPr>
          <a:r>
            <a:rPr lang="en-US" sz="1300" dirty="0"/>
            <a:t>Verify audits</a:t>
          </a:r>
        </a:p>
      </dgm:t>
    </dgm:pt>
    <dgm:pt modelId="{3F7CA598-F561-1548-BF4C-5F9E6E53EA68}" type="parTrans" cxnId="{36AD1382-7730-6F4D-9D35-CD662B25B815}">
      <dgm:prSet/>
      <dgm:spPr/>
      <dgm:t>
        <a:bodyPr/>
        <a:lstStyle/>
        <a:p>
          <a:endParaRPr lang="en-US"/>
        </a:p>
      </dgm:t>
    </dgm:pt>
    <dgm:pt modelId="{7C875CD2-B464-3144-B274-ED874F377A70}" type="sibTrans" cxnId="{36AD1382-7730-6F4D-9D35-CD662B25B815}">
      <dgm:prSet/>
      <dgm:spPr/>
      <dgm:t>
        <a:bodyPr/>
        <a:lstStyle/>
        <a:p>
          <a:endParaRPr lang="en-US"/>
        </a:p>
      </dgm:t>
    </dgm:pt>
    <dgm:pt modelId="{32A892F1-C155-E14C-9401-4E5ECAFE5ECE}">
      <dgm:prSet phldrT="[Text]" custT="1"/>
      <dgm:spPr/>
      <dgm:t>
        <a:bodyPr/>
        <a:lstStyle/>
        <a:p>
          <a:r>
            <a:rPr lang="en-US" sz="1300" dirty="0"/>
            <a:t>Withholding authority to proceed to next phase until sign off on acceptable performance</a:t>
          </a:r>
        </a:p>
      </dgm:t>
    </dgm:pt>
    <dgm:pt modelId="{B3F3544F-D6DB-0B41-B14B-F19B59DCBAC6}" type="parTrans" cxnId="{FB61A291-A7BE-B74F-9C5D-A25C949A5A08}">
      <dgm:prSet/>
      <dgm:spPr/>
      <dgm:t>
        <a:bodyPr/>
        <a:lstStyle/>
        <a:p>
          <a:endParaRPr lang="en-US"/>
        </a:p>
      </dgm:t>
    </dgm:pt>
    <dgm:pt modelId="{82C84470-6F3C-EB4F-849D-FE377C5F33DB}" type="sibTrans" cxnId="{FB61A291-A7BE-B74F-9C5D-A25C949A5A08}">
      <dgm:prSet/>
      <dgm:spPr/>
      <dgm:t>
        <a:bodyPr/>
        <a:lstStyle/>
        <a:p>
          <a:endParaRPr lang="en-US"/>
        </a:p>
      </dgm:t>
    </dgm:pt>
    <dgm:pt modelId="{EB112FBF-C657-FE42-91F9-16F43A9E8523}">
      <dgm:prSet phldrT="[Text]" custT="1"/>
      <dgm:spPr/>
      <dgm:t>
        <a:bodyPr/>
        <a:lstStyle/>
        <a:p>
          <a:r>
            <a:rPr lang="en-US" sz="1300" dirty="0"/>
            <a:t>Supporting documentation for all expenditures</a:t>
          </a:r>
        </a:p>
      </dgm:t>
    </dgm:pt>
    <dgm:pt modelId="{32FE83E8-0C04-044A-BB70-518D25DD9C11}" type="parTrans" cxnId="{0EE55921-5D4B-E743-B26E-BD8887835D65}">
      <dgm:prSet/>
      <dgm:spPr/>
      <dgm:t>
        <a:bodyPr/>
        <a:lstStyle/>
        <a:p>
          <a:endParaRPr lang="en-US"/>
        </a:p>
      </dgm:t>
    </dgm:pt>
    <dgm:pt modelId="{20E4C133-346E-B444-95C7-4B05A14DCF7F}" type="sibTrans" cxnId="{0EE55921-5D4B-E743-B26E-BD8887835D65}">
      <dgm:prSet/>
      <dgm:spPr/>
      <dgm:t>
        <a:bodyPr/>
        <a:lstStyle/>
        <a:p>
          <a:endParaRPr lang="en-US"/>
        </a:p>
      </dgm:t>
    </dgm:pt>
    <dgm:pt modelId="{AFB8A46F-56E4-7F4B-8EA1-94F1D72B1466}">
      <dgm:prSet phldrT="[Text]" custT="1"/>
      <dgm:spPr/>
      <dgm:t>
        <a:bodyPr/>
        <a:lstStyle/>
        <a:p>
          <a:r>
            <a:rPr lang="en-US" sz="1300" dirty="0"/>
            <a:t>Additional project monitoring</a:t>
          </a:r>
        </a:p>
      </dgm:t>
    </dgm:pt>
    <dgm:pt modelId="{9D013A7A-1B7A-EA43-9A6F-158177753C67}" type="parTrans" cxnId="{023521BE-01B8-E849-A232-9697C9765D7E}">
      <dgm:prSet/>
      <dgm:spPr/>
      <dgm:t>
        <a:bodyPr/>
        <a:lstStyle/>
        <a:p>
          <a:endParaRPr lang="en-US"/>
        </a:p>
      </dgm:t>
    </dgm:pt>
    <dgm:pt modelId="{959BE225-2FBE-D54C-B8B7-086D81864DC9}" type="sibTrans" cxnId="{023521BE-01B8-E849-A232-9697C9765D7E}">
      <dgm:prSet/>
      <dgm:spPr/>
      <dgm:t>
        <a:bodyPr/>
        <a:lstStyle/>
        <a:p>
          <a:endParaRPr lang="en-US"/>
        </a:p>
      </dgm:t>
    </dgm:pt>
    <dgm:pt modelId="{6B414920-2436-1342-8928-FE23CB2E9A9A}" type="pres">
      <dgm:prSet presAssocID="{00BFC435-6746-AE47-9E48-F5A593B87590}" presName="linearFlow" presStyleCnt="0">
        <dgm:presLayoutVars>
          <dgm:dir/>
          <dgm:animLvl val="lvl"/>
          <dgm:resizeHandles val="exact"/>
        </dgm:presLayoutVars>
      </dgm:prSet>
      <dgm:spPr/>
    </dgm:pt>
    <dgm:pt modelId="{F77F8304-40F4-CA41-817F-2BA5E21B8BB7}" type="pres">
      <dgm:prSet presAssocID="{E47AC473-5517-D146-BAB6-55469DF1D7A6}" presName="composite" presStyleCnt="0"/>
      <dgm:spPr/>
    </dgm:pt>
    <dgm:pt modelId="{A892B5F1-F62E-A341-A148-ACA3AA6ED792}" type="pres">
      <dgm:prSet presAssocID="{E47AC473-5517-D146-BAB6-55469DF1D7A6}" presName="parentText" presStyleLbl="alignNode1" presStyleIdx="0" presStyleCnt="3">
        <dgm:presLayoutVars>
          <dgm:chMax val="1"/>
          <dgm:bulletEnabled val="1"/>
        </dgm:presLayoutVars>
      </dgm:prSet>
      <dgm:spPr/>
    </dgm:pt>
    <dgm:pt modelId="{7BEBE8EC-07ED-8B4D-9AE2-E63AA3BA1F5A}" type="pres">
      <dgm:prSet presAssocID="{E47AC473-5517-D146-BAB6-55469DF1D7A6}" presName="descendantText" presStyleLbl="alignAcc1" presStyleIdx="0" presStyleCnt="3" custScaleY="118688">
        <dgm:presLayoutVars>
          <dgm:bulletEnabled val="1"/>
        </dgm:presLayoutVars>
      </dgm:prSet>
      <dgm:spPr/>
    </dgm:pt>
    <dgm:pt modelId="{4DD3B430-ACE0-944E-8D8D-5AB1B4B1862A}" type="pres">
      <dgm:prSet presAssocID="{ACC4C8C9-58E5-B240-87E0-301F4B542495}" presName="sp" presStyleCnt="0"/>
      <dgm:spPr/>
    </dgm:pt>
    <dgm:pt modelId="{A7E81E66-9C27-CB41-8422-C14541DAC75D}" type="pres">
      <dgm:prSet presAssocID="{69BA2783-10E0-604C-889A-5D71E53371F3}" presName="composite" presStyleCnt="0"/>
      <dgm:spPr/>
    </dgm:pt>
    <dgm:pt modelId="{16A8F36B-BD8A-414F-9C11-B1247343CE71}" type="pres">
      <dgm:prSet presAssocID="{69BA2783-10E0-604C-889A-5D71E53371F3}" presName="parentText" presStyleLbl="alignNode1" presStyleIdx="1" presStyleCnt="3">
        <dgm:presLayoutVars>
          <dgm:chMax val="1"/>
          <dgm:bulletEnabled val="1"/>
        </dgm:presLayoutVars>
      </dgm:prSet>
      <dgm:spPr/>
    </dgm:pt>
    <dgm:pt modelId="{B7F94BE1-113D-8C4C-B991-24554FFB28EA}" type="pres">
      <dgm:prSet presAssocID="{69BA2783-10E0-604C-889A-5D71E53371F3}" presName="descendantText" presStyleLbl="alignAcc1" presStyleIdx="1" presStyleCnt="3" custScaleY="128839">
        <dgm:presLayoutVars>
          <dgm:bulletEnabled val="1"/>
        </dgm:presLayoutVars>
      </dgm:prSet>
      <dgm:spPr/>
    </dgm:pt>
    <dgm:pt modelId="{BE9B9054-7CCE-B247-9E90-02BF82A24004}" type="pres">
      <dgm:prSet presAssocID="{34B0CDED-7C0D-6744-9F52-8B0E72A6CB36}" presName="sp" presStyleCnt="0"/>
      <dgm:spPr/>
    </dgm:pt>
    <dgm:pt modelId="{8927987F-A3BB-B44C-9F8C-1F695FCCDB97}" type="pres">
      <dgm:prSet presAssocID="{650EE829-8ED9-7643-9A84-B1F00C04C7AB}" presName="composite" presStyleCnt="0"/>
      <dgm:spPr/>
    </dgm:pt>
    <dgm:pt modelId="{F232B374-6D0A-1244-B91C-FB3AEEBA928A}" type="pres">
      <dgm:prSet presAssocID="{650EE829-8ED9-7643-9A84-B1F00C04C7AB}" presName="parentText" presStyleLbl="alignNode1" presStyleIdx="2" presStyleCnt="3">
        <dgm:presLayoutVars>
          <dgm:chMax val="1"/>
          <dgm:bulletEnabled val="1"/>
        </dgm:presLayoutVars>
      </dgm:prSet>
      <dgm:spPr/>
    </dgm:pt>
    <dgm:pt modelId="{D6D6CCC5-52C5-DF4C-A4BE-9EBCD3867A51}" type="pres">
      <dgm:prSet presAssocID="{650EE829-8ED9-7643-9A84-B1F00C04C7AB}" presName="descendantText" presStyleLbl="alignAcc1" presStyleIdx="2" presStyleCnt="3" custScaleY="116856">
        <dgm:presLayoutVars>
          <dgm:bulletEnabled val="1"/>
        </dgm:presLayoutVars>
      </dgm:prSet>
      <dgm:spPr/>
    </dgm:pt>
  </dgm:ptLst>
  <dgm:cxnLst>
    <dgm:cxn modelId="{15221709-1306-A54E-A340-3A47862542F4}" type="presOf" srcId="{7266C341-329E-014B-BEE7-B9D51083ECB7}" destId="{7BEBE8EC-07ED-8B4D-9AE2-E63AA3BA1F5A}" srcOrd="0" destOrd="1" presId="urn:microsoft.com/office/officeart/2005/8/layout/chevron2"/>
    <dgm:cxn modelId="{7F2C600F-5F53-C943-A508-C42DD35A35F3}" srcId="{E47AC473-5517-D146-BAB6-55469DF1D7A6}" destId="{78823840-40B9-9340-B0A2-FFF96C7A52DE}" srcOrd="0" destOrd="0" parTransId="{BDE861E2-56ED-ED4A-BFCB-57B9F5348372}" sibTransId="{DAFCCB45-CDC4-F34C-B906-2D5D3CD66C5B}"/>
    <dgm:cxn modelId="{A469F510-8BA1-234E-A4BC-82483EFB7D76}" type="presOf" srcId="{AFB8A46F-56E4-7F4B-8EA1-94F1D72B1466}" destId="{B7F94BE1-113D-8C4C-B991-24554FFB28EA}" srcOrd="0" destOrd="4" presId="urn:microsoft.com/office/officeart/2005/8/layout/chevron2"/>
    <dgm:cxn modelId="{0EE55921-5D4B-E743-B26E-BD8887835D65}" srcId="{69BA2783-10E0-604C-889A-5D71E53371F3}" destId="{EB112FBF-C657-FE42-91F9-16F43A9E8523}" srcOrd="2" destOrd="0" parTransId="{32FE83E8-0C04-044A-BB70-518D25DD9C11}" sibTransId="{20E4C133-346E-B444-95C7-4B05A14DCF7F}"/>
    <dgm:cxn modelId="{B756FA26-E42A-524C-8825-CF0943E80DC3}" srcId="{69BA2783-10E0-604C-889A-5D71E53371F3}" destId="{AC17DBAB-88C8-214A-916A-491587F6CD56}" srcOrd="0" destOrd="0" parTransId="{30F8FD7A-2DF4-B24C-8ADA-5EC7DBD1CBBE}" sibTransId="{09A57F32-B9A7-3441-8126-0069BC69D9EA}"/>
    <dgm:cxn modelId="{F8B83428-E745-2C45-BEBD-6FDA5F2E219D}" type="presOf" srcId="{AC17DBAB-88C8-214A-916A-491587F6CD56}" destId="{B7F94BE1-113D-8C4C-B991-24554FFB28EA}" srcOrd="0" destOrd="0" presId="urn:microsoft.com/office/officeart/2005/8/layout/chevron2"/>
    <dgm:cxn modelId="{77C9632D-8EF2-B544-80BE-BB82799705FF}" srcId="{E47AC473-5517-D146-BAB6-55469DF1D7A6}" destId="{7266C341-329E-014B-BEE7-B9D51083ECB7}" srcOrd="1" destOrd="0" parTransId="{E1409A6A-4649-E442-8499-566509D2C0A3}" sibTransId="{860416C8-593C-544C-8E4D-F8DE37908F6E}"/>
    <dgm:cxn modelId="{718B9C33-29AF-0F4C-91DF-CE00E22859C7}" type="presOf" srcId="{FA6CD56F-6C80-DE4A-B38F-84F6D6C091AE}" destId="{7BEBE8EC-07ED-8B4D-9AE2-E63AA3BA1F5A}" srcOrd="0" destOrd="3" presId="urn:microsoft.com/office/officeart/2005/8/layout/chevron2"/>
    <dgm:cxn modelId="{A5F27934-1FA4-7D44-A205-4914F22E8316}" srcId="{650EE829-8ED9-7643-9A84-B1F00C04C7AB}" destId="{E566940C-C984-AF40-A3BD-73FCD3DC509A}" srcOrd="1" destOrd="0" parTransId="{4A97EBA5-EC0E-BC48-9CD1-359F9CE58047}" sibTransId="{562E63D0-4394-EF40-B728-652CF84E7DB8}"/>
    <dgm:cxn modelId="{A8FB9A40-D748-884F-9E43-0D771CEA5DBB}" type="presOf" srcId="{69BA2783-10E0-604C-889A-5D71E53371F3}" destId="{16A8F36B-BD8A-414F-9C11-B1247343CE71}" srcOrd="0" destOrd="0" presId="urn:microsoft.com/office/officeart/2005/8/layout/chevron2"/>
    <dgm:cxn modelId="{03C31245-F369-C740-99ED-ECBA20081A82}" srcId="{650EE829-8ED9-7643-9A84-B1F00C04C7AB}" destId="{8DCB8070-A318-2647-B17F-C4C821AF852C}" srcOrd="0" destOrd="0" parTransId="{E1EC672E-CCC7-5648-AC3F-C32C3FE0D622}" sibTransId="{60787FE7-5066-2A4F-99CC-9D87C6DACE83}"/>
    <dgm:cxn modelId="{7097254A-60E3-964F-B774-DA00036DA312}" srcId="{650EE829-8ED9-7643-9A84-B1F00C04C7AB}" destId="{90E886F0-ACE1-3741-A587-328EC484AA96}" srcOrd="2" destOrd="0" parTransId="{EA228389-FF9B-9147-A092-BDFE1C4779D1}" sibTransId="{7A688E8C-9F27-674A-8090-DE9FE82BF925}"/>
    <dgm:cxn modelId="{28A1FD4B-835C-E544-975D-C29785BA4955}" type="presOf" srcId="{EB112FBF-C657-FE42-91F9-16F43A9E8523}" destId="{B7F94BE1-113D-8C4C-B991-24554FFB28EA}" srcOrd="0" destOrd="2" presId="urn:microsoft.com/office/officeart/2005/8/layout/chevron2"/>
    <dgm:cxn modelId="{003CD15A-EB73-684A-A182-AC10816A4EDD}" type="presOf" srcId="{E47AC473-5517-D146-BAB6-55469DF1D7A6}" destId="{A892B5F1-F62E-A341-A148-ACA3AA6ED792}" srcOrd="0" destOrd="0" presId="urn:microsoft.com/office/officeart/2005/8/layout/chevron2"/>
    <dgm:cxn modelId="{029EC960-F1EC-A448-ACAA-62DED4A5B9D3}" type="presOf" srcId="{78823840-40B9-9340-B0A2-FFF96C7A52DE}" destId="{7BEBE8EC-07ED-8B4D-9AE2-E63AA3BA1F5A}" srcOrd="0" destOrd="0" presId="urn:microsoft.com/office/officeart/2005/8/layout/chevron2"/>
    <dgm:cxn modelId="{F9965768-B01E-524F-8018-178723780BCB}" srcId="{69BA2783-10E0-604C-889A-5D71E53371F3}" destId="{0672D222-ABDB-CD4F-8787-E102D63F2096}" srcOrd="3" destOrd="0" parTransId="{73477419-38E0-D54C-8FB1-2A033ED124CB}" sibTransId="{F2179EC6-8F7B-574B-9159-69B50AE312BA}"/>
    <dgm:cxn modelId="{4140C679-D22E-084B-BFCD-3974609E5351}" type="presOf" srcId="{E2003471-0F6F-D848-B9F3-BF21C083F448}" destId="{B7F94BE1-113D-8C4C-B991-24554FFB28EA}" srcOrd="0" destOrd="6" presId="urn:microsoft.com/office/officeart/2005/8/layout/chevron2"/>
    <dgm:cxn modelId="{EF530F7B-06DE-6A4F-8C85-3886D830C323}" type="presOf" srcId="{8DCB8070-A318-2647-B17F-C4C821AF852C}" destId="{D6D6CCC5-52C5-DF4C-A4BE-9EBCD3867A51}" srcOrd="0" destOrd="0" presId="urn:microsoft.com/office/officeart/2005/8/layout/chevron2"/>
    <dgm:cxn modelId="{3E851681-75D0-574A-A0A0-AFE22A969631}" srcId="{650EE829-8ED9-7643-9A84-B1F00C04C7AB}" destId="{F3C38C29-8648-D541-8B0B-CEAE16A806FE}" srcOrd="3" destOrd="0" parTransId="{C333F574-6440-264F-A238-5773FFCAAD1F}" sibTransId="{99FE9637-5B5F-A043-BBB6-48935B61A60A}"/>
    <dgm:cxn modelId="{36AD1382-7730-6F4D-9D35-CD662B25B815}" srcId="{E47AC473-5517-D146-BAB6-55469DF1D7A6}" destId="{FA6CD56F-6C80-DE4A-B38F-84F6D6C091AE}" srcOrd="3" destOrd="0" parTransId="{3F7CA598-F561-1548-BF4C-5F9E6E53EA68}" sibTransId="{7C875CD2-B464-3144-B274-ED874F377A70}"/>
    <dgm:cxn modelId="{4E71618B-E037-8348-84F3-2100E4B7E404}" srcId="{E47AC473-5517-D146-BAB6-55469DF1D7A6}" destId="{6D8E6486-7604-E84E-A6D3-F0CDC08FC332}" srcOrd="2" destOrd="0" parTransId="{892406C5-54D6-F142-9C55-7AC8206CCE64}" sibTransId="{8DDFA598-326F-A24F-B760-11E129945BA8}"/>
    <dgm:cxn modelId="{88060C8F-F13C-E545-818E-4AFB432B2A8F}" srcId="{69BA2783-10E0-604C-889A-5D71E53371F3}" destId="{497B68B2-8426-004A-8724-0A13D0F91EF0}" srcOrd="5" destOrd="0" parTransId="{AC63CCF9-8C19-EF49-8AB7-DADC73B9AB82}" sibTransId="{0099A9FC-C2EC-A740-8483-D39340531E96}"/>
    <dgm:cxn modelId="{FB61A291-A7BE-B74F-9C5D-A25C949A5A08}" srcId="{69BA2783-10E0-604C-889A-5D71E53371F3}" destId="{32A892F1-C155-E14C-9401-4E5ECAFE5ECE}" srcOrd="1" destOrd="0" parTransId="{B3F3544F-D6DB-0B41-B14B-F19B59DCBAC6}" sibTransId="{82C84470-6F3C-EB4F-849D-FE377C5F33DB}"/>
    <dgm:cxn modelId="{012AFE96-9749-324A-8491-36EA88BA3AB9}" type="presOf" srcId="{F3C38C29-8648-D541-8B0B-CEAE16A806FE}" destId="{D6D6CCC5-52C5-DF4C-A4BE-9EBCD3867A51}" srcOrd="0" destOrd="3" presId="urn:microsoft.com/office/officeart/2005/8/layout/chevron2"/>
    <dgm:cxn modelId="{DB6E7FAE-DB5E-B74E-91F9-6F2DEC6E5E08}" type="presOf" srcId="{6D8E6486-7604-E84E-A6D3-F0CDC08FC332}" destId="{7BEBE8EC-07ED-8B4D-9AE2-E63AA3BA1F5A}" srcOrd="0" destOrd="2" presId="urn:microsoft.com/office/officeart/2005/8/layout/chevron2"/>
    <dgm:cxn modelId="{91BD13B3-BC51-294A-95A4-3109B0C99ACA}" type="presOf" srcId="{90E886F0-ACE1-3741-A587-328EC484AA96}" destId="{D6D6CCC5-52C5-DF4C-A4BE-9EBCD3867A51}" srcOrd="0" destOrd="2" presId="urn:microsoft.com/office/officeart/2005/8/layout/chevron2"/>
    <dgm:cxn modelId="{2C0512BB-A112-3749-9A0B-35AA7E092203}" type="presOf" srcId="{E566940C-C984-AF40-A3BD-73FCD3DC509A}" destId="{D6D6CCC5-52C5-DF4C-A4BE-9EBCD3867A51}" srcOrd="0" destOrd="1" presId="urn:microsoft.com/office/officeart/2005/8/layout/chevron2"/>
    <dgm:cxn modelId="{023521BE-01B8-E849-A232-9697C9765D7E}" srcId="{69BA2783-10E0-604C-889A-5D71E53371F3}" destId="{AFB8A46F-56E4-7F4B-8EA1-94F1D72B1466}" srcOrd="4" destOrd="0" parTransId="{9D013A7A-1B7A-EA43-9A6F-158177753C67}" sibTransId="{959BE225-2FBE-D54C-B8B7-086D81864DC9}"/>
    <dgm:cxn modelId="{CC8C48C2-F608-4B44-9DE7-77CDABB7C7F0}" srcId="{00BFC435-6746-AE47-9E48-F5A593B87590}" destId="{69BA2783-10E0-604C-889A-5D71E53371F3}" srcOrd="1" destOrd="0" parTransId="{05908D4F-71FE-2741-836B-A62B33F42A43}" sibTransId="{34B0CDED-7C0D-6744-9F52-8B0E72A6CB36}"/>
    <dgm:cxn modelId="{0D6D5AC5-FFFB-C04B-A7D3-F825EE3B7F0F}" type="presOf" srcId="{00BFC435-6746-AE47-9E48-F5A593B87590}" destId="{6B414920-2436-1342-8928-FE23CB2E9A9A}" srcOrd="0" destOrd="0" presId="urn:microsoft.com/office/officeart/2005/8/layout/chevron2"/>
    <dgm:cxn modelId="{53DF8EC7-F86A-5247-9C3B-5E3A31B20A3D}" srcId="{00BFC435-6746-AE47-9E48-F5A593B87590}" destId="{E47AC473-5517-D146-BAB6-55469DF1D7A6}" srcOrd="0" destOrd="0" parTransId="{1E0E964A-F299-0643-935B-46F37F1D0189}" sibTransId="{ACC4C8C9-58E5-B240-87E0-301F4B542495}"/>
    <dgm:cxn modelId="{DD2BCCCB-B210-744D-B08F-0689EA5C56E9}" type="presOf" srcId="{497B68B2-8426-004A-8724-0A13D0F91EF0}" destId="{B7F94BE1-113D-8C4C-B991-24554FFB28EA}" srcOrd="0" destOrd="5" presId="urn:microsoft.com/office/officeart/2005/8/layout/chevron2"/>
    <dgm:cxn modelId="{FF1E44D3-F48D-8748-8E99-40B8E9599706}" srcId="{69BA2783-10E0-604C-889A-5D71E53371F3}" destId="{E2003471-0F6F-D848-B9F3-BF21C083F448}" srcOrd="6" destOrd="0" parTransId="{23505029-5E37-CD43-9594-0EE1827BC724}" sibTransId="{D606D81F-3679-1443-98C0-82B4CF2EB01C}"/>
    <dgm:cxn modelId="{2666D9DF-EF41-AB4F-9EF8-90665C337567}" type="presOf" srcId="{32A892F1-C155-E14C-9401-4E5ECAFE5ECE}" destId="{B7F94BE1-113D-8C4C-B991-24554FFB28EA}" srcOrd="0" destOrd="1" presId="urn:microsoft.com/office/officeart/2005/8/layout/chevron2"/>
    <dgm:cxn modelId="{BDA088E3-0843-2848-9CDD-94FE2B612767}" type="presOf" srcId="{650EE829-8ED9-7643-9A84-B1F00C04C7AB}" destId="{F232B374-6D0A-1244-B91C-FB3AEEBA928A}" srcOrd="0" destOrd="0" presId="urn:microsoft.com/office/officeart/2005/8/layout/chevron2"/>
    <dgm:cxn modelId="{5B9798EB-2216-654A-9DA0-7E9F2DDDB288}" type="presOf" srcId="{0672D222-ABDB-CD4F-8787-E102D63F2096}" destId="{B7F94BE1-113D-8C4C-B991-24554FFB28EA}" srcOrd="0" destOrd="3" presId="urn:microsoft.com/office/officeart/2005/8/layout/chevron2"/>
    <dgm:cxn modelId="{CB76E3F9-8442-8C42-A28E-B955BFBC9FDD}" srcId="{00BFC435-6746-AE47-9E48-F5A593B87590}" destId="{650EE829-8ED9-7643-9A84-B1F00C04C7AB}" srcOrd="2" destOrd="0" parTransId="{9789710C-06F7-744A-B036-2247E19D26CA}" sibTransId="{D6AD243D-74EC-5947-9DF7-BFCAABB8B327}"/>
    <dgm:cxn modelId="{E3BD5F3D-C9E4-BD4A-9453-0E3E54D64779}" type="presParOf" srcId="{6B414920-2436-1342-8928-FE23CB2E9A9A}" destId="{F77F8304-40F4-CA41-817F-2BA5E21B8BB7}" srcOrd="0" destOrd="0" presId="urn:microsoft.com/office/officeart/2005/8/layout/chevron2"/>
    <dgm:cxn modelId="{9EA98B5A-18C2-2144-A03C-B2C82BFA3FF6}" type="presParOf" srcId="{F77F8304-40F4-CA41-817F-2BA5E21B8BB7}" destId="{A892B5F1-F62E-A341-A148-ACA3AA6ED792}" srcOrd="0" destOrd="0" presId="urn:microsoft.com/office/officeart/2005/8/layout/chevron2"/>
    <dgm:cxn modelId="{71B48678-442E-D84C-A926-8A38BE82A26F}" type="presParOf" srcId="{F77F8304-40F4-CA41-817F-2BA5E21B8BB7}" destId="{7BEBE8EC-07ED-8B4D-9AE2-E63AA3BA1F5A}" srcOrd="1" destOrd="0" presId="urn:microsoft.com/office/officeart/2005/8/layout/chevron2"/>
    <dgm:cxn modelId="{FC3372C1-8926-1142-BAE8-280E7B50272C}" type="presParOf" srcId="{6B414920-2436-1342-8928-FE23CB2E9A9A}" destId="{4DD3B430-ACE0-944E-8D8D-5AB1B4B1862A}" srcOrd="1" destOrd="0" presId="urn:microsoft.com/office/officeart/2005/8/layout/chevron2"/>
    <dgm:cxn modelId="{A403E20E-D92F-E248-B478-C7ACCCA78F77}" type="presParOf" srcId="{6B414920-2436-1342-8928-FE23CB2E9A9A}" destId="{A7E81E66-9C27-CB41-8422-C14541DAC75D}" srcOrd="2" destOrd="0" presId="urn:microsoft.com/office/officeart/2005/8/layout/chevron2"/>
    <dgm:cxn modelId="{392D026B-202A-2D47-9558-843AC1324BF0}" type="presParOf" srcId="{A7E81E66-9C27-CB41-8422-C14541DAC75D}" destId="{16A8F36B-BD8A-414F-9C11-B1247343CE71}" srcOrd="0" destOrd="0" presId="urn:microsoft.com/office/officeart/2005/8/layout/chevron2"/>
    <dgm:cxn modelId="{196466A3-6FF1-3C48-B352-A8502E1B3D47}" type="presParOf" srcId="{A7E81E66-9C27-CB41-8422-C14541DAC75D}" destId="{B7F94BE1-113D-8C4C-B991-24554FFB28EA}" srcOrd="1" destOrd="0" presId="urn:microsoft.com/office/officeart/2005/8/layout/chevron2"/>
    <dgm:cxn modelId="{F5F9CD45-76F7-DF43-873D-F27269D9C745}" type="presParOf" srcId="{6B414920-2436-1342-8928-FE23CB2E9A9A}" destId="{BE9B9054-7CCE-B247-9E90-02BF82A24004}" srcOrd="3" destOrd="0" presId="urn:microsoft.com/office/officeart/2005/8/layout/chevron2"/>
    <dgm:cxn modelId="{8FF361F4-1482-9F49-9A72-049946341960}" type="presParOf" srcId="{6B414920-2436-1342-8928-FE23CB2E9A9A}" destId="{8927987F-A3BB-B44C-9F8C-1F695FCCDB97}" srcOrd="4" destOrd="0" presId="urn:microsoft.com/office/officeart/2005/8/layout/chevron2"/>
    <dgm:cxn modelId="{02B560E4-0422-0A48-8DF7-178B5E907086}" type="presParOf" srcId="{8927987F-A3BB-B44C-9F8C-1F695FCCDB97}" destId="{F232B374-6D0A-1244-B91C-FB3AEEBA928A}" srcOrd="0" destOrd="0" presId="urn:microsoft.com/office/officeart/2005/8/layout/chevron2"/>
    <dgm:cxn modelId="{29706807-E04B-6E4F-A648-031D9DD4FF09}" type="presParOf" srcId="{8927987F-A3BB-B44C-9F8C-1F695FCCDB97}" destId="{D6D6CCC5-52C5-DF4C-A4BE-9EBCD3867A5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5190CF68-C99A-47B0-8BD2-A62733FDC3A4}">
      <dgm:prSet custT="1"/>
      <dgm:spPr>
        <a:solidFill>
          <a:schemeClr val="accent2"/>
        </a:solidFill>
        <a:ln>
          <a:noFill/>
        </a:ln>
        <a:effectLst>
          <a:outerShdw blurRad="50800" dist="38100" dir="8100000" algn="tr" rotWithShape="0">
            <a:prstClr val="black">
              <a:alpha val="40000"/>
            </a:prstClr>
          </a:outerShdw>
        </a:effectLst>
      </dgm:spPr>
      <dgm:t>
        <a:bodyPr/>
        <a:lstStyle/>
        <a:p>
          <a:r>
            <a:rPr lang="en-US" sz="2800" b="1" dirty="0"/>
            <a:t>REPLACE LOST REVENUE</a:t>
          </a:r>
        </a:p>
      </dgm:t>
    </dgm:pt>
    <dgm:pt modelId="{87627752-9114-4E67-8C96-733AC165FA54}" type="parTrans" cxnId="{F03C01AC-9EE7-471F-9B20-51308B281981}">
      <dgm:prSet/>
      <dgm:spPr/>
      <dgm:t>
        <a:bodyPr/>
        <a:lstStyle/>
        <a:p>
          <a:endParaRPr lang="en-US"/>
        </a:p>
      </dgm:t>
    </dgm:pt>
    <dgm:pt modelId="{502861A1-E4F2-4231-B73F-B598CDE934E8}" type="sibTrans" cxnId="{F03C01AC-9EE7-471F-9B20-51308B281981}">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9F935781-D0B4-6642-83A5-4CA0C13F3D84}" type="pres">
      <dgm:prSet presAssocID="{5190CF68-C99A-47B0-8BD2-A62733FDC3A4}" presName="parentLin" presStyleCnt="0"/>
      <dgm:spPr/>
    </dgm:pt>
    <dgm:pt modelId="{95D64D77-1275-9E47-9D93-8BA738A974CA}" type="pres">
      <dgm:prSet presAssocID="{5190CF68-C99A-47B0-8BD2-A62733FDC3A4}" presName="parentLeftMargin" presStyleLbl="node1" presStyleIdx="0" presStyleCnt="1"/>
      <dgm:spPr/>
    </dgm:pt>
    <dgm:pt modelId="{446B6914-570B-2648-AA76-E908F8F52674}" type="pres">
      <dgm:prSet presAssocID="{5190CF68-C99A-47B0-8BD2-A62733FDC3A4}" presName="parentText" presStyleLbl="node1" presStyleIdx="0" presStyleCnt="1">
        <dgm:presLayoutVars>
          <dgm:chMax val="0"/>
          <dgm:bulletEnabled val="1"/>
        </dgm:presLayoutVars>
      </dgm:prSet>
      <dgm:spPr/>
    </dgm:pt>
    <dgm:pt modelId="{BB2BA701-BEA1-844E-A71E-FBC8EA39A13A}" type="pres">
      <dgm:prSet presAssocID="{5190CF68-C99A-47B0-8BD2-A62733FDC3A4}" presName="negativeSpace" presStyleCnt="0"/>
      <dgm:spPr/>
    </dgm:pt>
    <dgm:pt modelId="{FCFE8734-C6C3-DE4C-A9C4-A7EDDF0988D0}" type="pres">
      <dgm:prSet presAssocID="{5190CF68-C99A-47B0-8BD2-A62733FDC3A4}" presName="childText" presStyleLbl="conFgAcc1" presStyleIdx="0" presStyleCnt="1" custLinFactNeighborX="-586" custLinFactNeighborY="-23689">
        <dgm:presLayoutVars>
          <dgm:bulletEnabled val="1"/>
        </dgm:presLayoutVars>
      </dgm:prSet>
      <dgm:spPr/>
    </dgm:pt>
  </dgm:ptLst>
  <dgm:cxnLst>
    <dgm:cxn modelId="{85198D0F-7313-044D-B801-6F2E41466BC8}" type="presOf" srcId="{5190CF68-C99A-47B0-8BD2-A62733FDC3A4}" destId="{95D64D77-1275-9E47-9D93-8BA738A974CA}" srcOrd="0" destOrd="0" presId="urn:microsoft.com/office/officeart/2005/8/layout/list1"/>
    <dgm:cxn modelId="{F03C01AC-9EE7-471F-9B20-51308B281981}" srcId="{B9F2B6A0-B3B3-48F7-82CE-14209EFE2073}" destId="{5190CF68-C99A-47B0-8BD2-A62733FDC3A4}" srcOrd="0" destOrd="0" parTransId="{87627752-9114-4E67-8C96-733AC165FA54}" sibTransId="{502861A1-E4F2-4231-B73F-B598CDE934E8}"/>
    <dgm:cxn modelId="{C55469AD-914A-374A-A7E5-748985F188F2}" type="presOf" srcId="{B9F2B6A0-B3B3-48F7-82CE-14209EFE2073}" destId="{C8CE1D56-9571-074D-ABF0-E1CA8124ECA5}" srcOrd="0" destOrd="0" presId="urn:microsoft.com/office/officeart/2005/8/layout/list1"/>
    <dgm:cxn modelId="{C65ED8BF-98D8-014C-99B5-2E904587D98D}" type="presOf" srcId="{5190CF68-C99A-47B0-8BD2-A62733FDC3A4}" destId="{446B6914-570B-2648-AA76-E908F8F52674}" srcOrd="1" destOrd="0" presId="urn:microsoft.com/office/officeart/2005/8/layout/list1"/>
    <dgm:cxn modelId="{D53E2F17-ECAE-7049-BEF5-2C8BA2CB1312}" type="presParOf" srcId="{C8CE1D56-9571-074D-ABF0-E1CA8124ECA5}" destId="{9F935781-D0B4-6642-83A5-4CA0C13F3D84}" srcOrd="0" destOrd="0" presId="urn:microsoft.com/office/officeart/2005/8/layout/list1"/>
    <dgm:cxn modelId="{3E7FAEF0-75C6-8944-80F0-156A2E428B59}" type="presParOf" srcId="{9F935781-D0B4-6642-83A5-4CA0C13F3D84}" destId="{95D64D77-1275-9E47-9D93-8BA738A974CA}" srcOrd="0" destOrd="0" presId="urn:microsoft.com/office/officeart/2005/8/layout/list1"/>
    <dgm:cxn modelId="{BACDAE2C-B7DC-B349-B732-59A4EA6BFC94}" type="presParOf" srcId="{9F935781-D0B4-6642-83A5-4CA0C13F3D84}" destId="{446B6914-570B-2648-AA76-E908F8F52674}" srcOrd="1" destOrd="0" presId="urn:microsoft.com/office/officeart/2005/8/layout/list1"/>
    <dgm:cxn modelId="{C69C0413-B949-6447-811B-07E5D75CFBCB}" type="presParOf" srcId="{C8CE1D56-9571-074D-ABF0-E1CA8124ECA5}" destId="{BB2BA701-BEA1-844E-A71E-FBC8EA39A13A}" srcOrd="1" destOrd="0" presId="urn:microsoft.com/office/officeart/2005/8/layout/list1"/>
    <dgm:cxn modelId="{120E968D-E374-1C48-9EAF-24EF5EE75ABD}" type="presParOf" srcId="{C8CE1D56-9571-074D-ABF0-E1CA8124ECA5}" destId="{FCFE8734-C6C3-DE4C-A9C4-A7EDDF0988D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3F48F7-8BF0-E44E-8F02-EEB922C7147B}" type="doc">
      <dgm:prSet loTypeId="urn:microsoft.com/office/officeart/2005/8/layout/process2" loCatId="" qsTypeId="urn:microsoft.com/office/officeart/2005/8/quickstyle/simple1" qsCatId="simple" csTypeId="urn:microsoft.com/office/officeart/2005/8/colors/accent0_3" csCatId="mainScheme" phldr="1"/>
      <dgm:spPr/>
    </dgm:pt>
    <dgm:pt modelId="{7784672C-1083-0340-B7C6-4C66C73DB67B}">
      <dgm:prSet phldrT="[Text]" custT="1"/>
      <dgm:spPr>
        <a:effectLst>
          <a:outerShdw blurRad="50800" dist="38100" dir="8100000" algn="tr" rotWithShape="0">
            <a:prstClr val="black">
              <a:alpha val="40000"/>
            </a:prstClr>
          </a:outerShdw>
        </a:effectLst>
      </dgm:spPr>
      <dgm:t>
        <a:bodyPr/>
        <a:lstStyle/>
        <a:p>
          <a:r>
            <a:rPr lang="en-US" sz="1400" dirty="0"/>
            <a:t>Extends for life of capital project or grant</a:t>
          </a:r>
        </a:p>
      </dgm:t>
    </dgm:pt>
    <dgm:pt modelId="{B2D70A54-8BB0-0B4B-A5B7-EA5AC5AB85E5}" type="parTrans" cxnId="{EEB20901-21A6-1544-96B1-46A52776A4A2}">
      <dgm:prSet/>
      <dgm:spPr/>
      <dgm:t>
        <a:bodyPr/>
        <a:lstStyle/>
        <a:p>
          <a:endParaRPr lang="en-US"/>
        </a:p>
      </dgm:t>
    </dgm:pt>
    <dgm:pt modelId="{987FEA22-FC39-7741-8B47-1F89D5199055}" type="sibTrans" cxnId="{EEB20901-21A6-1544-96B1-46A52776A4A2}">
      <dgm:prSet/>
      <dgm:spPr/>
      <dgm:t>
        <a:bodyPr/>
        <a:lstStyle/>
        <a:p>
          <a:endParaRPr lang="en-US"/>
        </a:p>
      </dgm:t>
    </dgm:pt>
    <dgm:pt modelId="{E9A60766-78B1-F648-9F25-0C5314C3C1EA}">
      <dgm:prSet custT="1"/>
      <dgm:spPr>
        <a:effectLst>
          <a:outerShdw blurRad="50800" dist="38100" dir="8100000" algn="tr" rotWithShape="0">
            <a:prstClr val="black">
              <a:alpha val="40000"/>
            </a:prstClr>
          </a:outerShdw>
        </a:effectLst>
      </dgm:spPr>
      <dgm:t>
        <a:bodyPr/>
        <a:lstStyle/>
        <a:p>
          <a:r>
            <a:rPr lang="en-US" sz="1400" dirty="0"/>
            <a:t>Must be balanced</a:t>
          </a:r>
        </a:p>
      </dgm:t>
    </dgm:pt>
    <dgm:pt modelId="{D0A1288F-337E-0847-B4B5-17DF6278173C}" type="parTrans" cxnId="{B15F135A-FCEC-E54F-8D7D-578964F3297B}">
      <dgm:prSet/>
      <dgm:spPr/>
      <dgm:t>
        <a:bodyPr/>
        <a:lstStyle/>
        <a:p>
          <a:endParaRPr lang="en-US"/>
        </a:p>
      </dgm:t>
    </dgm:pt>
    <dgm:pt modelId="{12D53C19-484A-6443-9520-3B22FE87ABE8}" type="sibTrans" cxnId="{B15F135A-FCEC-E54F-8D7D-578964F3297B}">
      <dgm:prSet/>
      <dgm:spPr/>
      <dgm:t>
        <a:bodyPr/>
        <a:lstStyle/>
        <a:p>
          <a:endParaRPr lang="en-US"/>
        </a:p>
      </dgm:t>
    </dgm:pt>
    <dgm:pt modelId="{56FD6C08-4770-B44D-81FA-87D4BBAA98CE}">
      <dgm:prSet custT="1"/>
      <dgm:spPr>
        <a:effectLst>
          <a:outerShdw blurRad="50800" dist="38100" dir="8100000" algn="tr" rotWithShape="0">
            <a:prstClr val="black">
              <a:alpha val="40000"/>
            </a:prstClr>
          </a:outerShdw>
        </a:effectLst>
      </dgm:spPr>
      <dgm:t>
        <a:bodyPr/>
        <a:lstStyle/>
        <a:p>
          <a:r>
            <a:rPr lang="en-US" sz="1400" dirty="0"/>
            <a:t>Adopt at any time, by simple majority of board present and voting, if there is a quorum </a:t>
          </a:r>
        </a:p>
      </dgm:t>
    </dgm:pt>
    <dgm:pt modelId="{62C383CC-C087-4D4E-A7CC-D51FD8254CCC}" type="parTrans" cxnId="{EE018A8D-9B9E-B948-9F4B-0CC0459EF13B}">
      <dgm:prSet/>
      <dgm:spPr/>
      <dgm:t>
        <a:bodyPr/>
        <a:lstStyle/>
        <a:p>
          <a:endParaRPr lang="en-US"/>
        </a:p>
      </dgm:t>
    </dgm:pt>
    <dgm:pt modelId="{C45C1179-4AC5-C242-8B55-155981061519}" type="sibTrans" cxnId="{EE018A8D-9B9E-B948-9F4B-0CC0459EF13B}">
      <dgm:prSet/>
      <dgm:spPr/>
      <dgm:t>
        <a:bodyPr/>
        <a:lstStyle/>
        <a:p>
          <a:endParaRPr lang="en-US"/>
        </a:p>
      </dgm:t>
    </dgm:pt>
    <dgm:pt modelId="{641A6653-C7C5-924B-A539-398BD484BC95}">
      <dgm:prSet custT="1"/>
      <dgm:spPr>
        <a:effectLst>
          <a:outerShdw blurRad="50800" dist="38100" dir="8100000" algn="tr" rotWithShape="0">
            <a:prstClr val="black">
              <a:alpha val="40000"/>
            </a:prstClr>
          </a:outerShdw>
        </a:effectLst>
      </dgm:spPr>
      <dgm:t>
        <a:bodyPr/>
        <a:lstStyle/>
        <a:p>
          <a:r>
            <a:rPr lang="en-US" sz="1400"/>
            <a:t>No public hearing required</a:t>
          </a:r>
          <a:endParaRPr lang="en-US" sz="1400" dirty="0"/>
        </a:p>
      </dgm:t>
    </dgm:pt>
    <dgm:pt modelId="{32BD915D-21C8-C44C-9302-04D5E6049BC5}" type="parTrans" cxnId="{7AD0557F-1AC2-464E-974A-BBFA221ECEA4}">
      <dgm:prSet/>
      <dgm:spPr/>
      <dgm:t>
        <a:bodyPr/>
        <a:lstStyle/>
        <a:p>
          <a:endParaRPr lang="en-US"/>
        </a:p>
      </dgm:t>
    </dgm:pt>
    <dgm:pt modelId="{D342C4CB-D690-2D4C-A244-B011D70B22E0}" type="sibTrans" cxnId="{7AD0557F-1AC2-464E-974A-BBFA221ECEA4}">
      <dgm:prSet/>
      <dgm:spPr/>
      <dgm:t>
        <a:bodyPr/>
        <a:lstStyle/>
        <a:p>
          <a:endParaRPr lang="en-US"/>
        </a:p>
      </dgm:t>
    </dgm:pt>
    <dgm:pt modelId="{063A2AC7-AEC6-F04A-AFA9-B065962F7074}">
      <dgm:prSet custT="1"/>
      <dgm:spPr>
        <a:effectLst>
          <a:outerShdw blurRad="50800" dist="38100" dir="8100000" algn="tr" rotWithShape="0">
            <a:prstClr val="black">
              <a:alpha val="40000"/>
            </a:prstClr>
          </a:outerShdw>
        </a:effectLst>
      </dgm:spPr>
      <dgm:t>
        <a:bodyPr/>
        <a:lstStyle/>
        <a:p>
          <a:r>
            <a:rPr lang="en-US" sz="1400" dirty="0"/>
            <a:t>Must be included in board minutes with copies filed with finance officer, budget officer, and clerk</a:t>
          </a:r>
        </a:p>
      </dgm:t>
    </dgm:pt>
    <dgm:pt modelId="{A954D0BE-C105-B646-9418-C086C0DEA3B3}" type="parTrans" cxnId="{7C04FB35-FD57-1A44-A143-E0C0323A9F7A}">
      <dgm:prSet/>
      <dgm:spPr/>
      <dgm:t>
        <a:bodyPr/>
        <a:lstStyle/>
        <a:p>
          <a:endParaRPr lang="en-US"/>
        </a:p>
      </dgm:t>
    </dgm:pt>
    <dgm:pt modelId="{520574F7-FA22-5240-B10B-165D6D7EE509}" type="sibTrans" cxnId="{7C04FB35-FD57-1A44-A143-E0C0323A9F7A}">
      <dgm:prSet/>
      <dgm:spPr/>
      <dgm:t>
        <a:bodyPr/>
        <a:lstStyle/>
        <a:p>
          <a:endParaRPr lang="en-US"/>
        </a:p>
      </dgm:t>
    </dgm:pt>
    <dgm:pt modelId="{9AF33D1F-5471-A343-AD71-C15177EC4B1C}">
      <dgm:prSet custT="1"/>
      <dgm:spPr>
        <a:effectLst>
          <a:outerShdw blurRad="50800" dist="38100" dir="8100000" algn="tr" rotWithShape="0">
            <a:prstClr val="black">
              <a:alpha val="40000"/>
            </a:prstClr>
          </a:outerShdw>
        </a:effectLst>
      </dgm:spPr>
      <dgm:t>
        <a:bodyPr/>
        <a:lstStyle/>
        <a:p>
          <a:r>
            <a:rPr lang="en-US" sz="1400" dirty="0"/>
            <a:t>Info about expected projects/programs relayed to board during annual budget process</a:t>
          </a:r>
        </a:p>
      </dgm:t>
    </dgm:pt>
    <dgm:pt modelId="{A0BD98E5-886B-B940-9AFA-D443081307BD}" type="parTrans" cxnId="{C78B77FF-EB86-B14E-AD7B-5B25822F7014}">
      <dgm:prSet/>
      <dgm:spPr/>
      <dgm:t>
        <a:bodyPr/>
        <a:lstStyle/>
        <a:p>
          <a:endParaRPr lang="en-US"/>
        </a:p>
      </dgm:t>
    </dgm:pt>
    <dgm:pt modelId="{33895F4F-413C-334D-8AC0-A628615CF9EB}" type="sibTrans" cxnId="{C78B77FF-EB86-B14E-AD7B-5B25822F7014}">
      <dgm:prSet/>
      <dgm:spPr/>
      <dgm:t>
        <a:bodyPr/>
        <a:lstStyle/>
        <a:p>
          <a:endParaRPr lang="en-US"/>
        </a:p>
      </dgm:t>
    </dgm:pt>
    <dgm:pt modelId="{E14B3F79-98E7-9B4B-BB9E-7549CF97F0A5}">
      <dgm:prSet custT="1"/>
      <dgm:spPr>
        <a:effectLst>
          <a:outerShdw blurRad="50800" dist="38100" dir="8100000" algn="tr" rotWithShape="0">
            <a:prstClr val="black">
              <a:alpha val="40000"/>
            </a:prstClr>
          </a:outerShdw>
        </a:effectLst>
      </dgm:spPr>
      <dgm:t>
        <a:bodyPr/>
        <a:lstStyle/>
        <a:p>
          <a:r>
            <a:rPr lang="en-US" sz="1400" dirty="0"/>
            <a:t>Board may amend at any time, as long as it continues to be balanced</a:t>
          </a:r>
        </a:p>
      </dgm:t>
    </dgm:pt>
    <dgm:pt modelId="{A40BAC41-DAA3-E24C-B2C4-116782CEBB1D}" type="parTrans" cxnId="{BAC50E4A-1120-B049-A977-D3552909BD51}">
      <dgm:prSet/>
      <dgm:spPr/>
      <dgm:t>
        <a:bodyPr/>
        <a:lstStyle/>
        <a:p>
          <a:endParaRPr lang="en-US"/>
        </a:p>
      </dgm:t>
    </dgm:pt>
    <dgm:pt modelId="{650CE2E3-7190-DD41-A559-499243041299}" type="sibTrans" cxnId="{BAC50E4A-1120-B049-A977-D3552909BD51}">
      <dgm:prSet/>
      <dgm:spPr/>
      <dgm:t>
        <a:bodyPr/>
        <a:lstStyle/>
        <a:p>
          <a:endParaRPr lang="en-US"/>
        </a:p>
      </dgm:t>
    </dgm:pt>
    <dgm:pt modelId="{BE1ED4FC-146C-484A-B0E1-86DA8450BDBD}">
      <dgm:prSet custT="1"/>
      <dgm:spPr>
        <a:effectLst>
          <a:outerShdw blurRad="50800" dist="38100" dir="8100000" algn="tr" rotWithShape="0">
            <a:prstClr val="black">
              <a:alpha val="40000"/>
            </a:prstClr>
          </a:outerShdw>
        </a:effectLst>
      </dgm:spPr>
      <dgm:t>
        <a:bodyPr/>
        <a:lstStyle/>
        <a:p>
          <a:r>
            <a:rPr lang="en-US" sz="1400" dirty="0"/>
            <a:t>If grant project ordinance, account as special revenue fund</a:t>
          </a:r>
        </a:p>
      </dgm:t>
    </dgm:pt>
    <dgm:pt modelId="{20E85DA0-66E4-4448-AD87-CA7CE5732D00}" type="parTrans" cxnId="{86C4CA3B-6300-1B4B-8844-43738C9EBDBD}">
      <dgm:prSet/>
      <dgm:spPr/>
      <dgm:t>
        <a:bodyPr/>
        <a:lstStyle/>
        <a:p>
          <a:endParaRPr lang="en-US"/>
        </a:p>
      </dgm:t>
    </dgm:pt>
    <dgm:pt modelId="{D98C81D5-701F-7A48-B161-BA5DF20C7241}" type="sibTrans" cxnId="{86C4CA3B-6300-1B4B-8844-43738C9EBDBD}">
      <dgm:prSet/>
      <dgm:spPr/>
      <dgm:t>
        <a:bodyPr/>
        <a:lstStyle/>
        <a:p>
          <a:endParaRPr lang="en-US"/>
        </a:p>
      </dgm:t>
    </dgm:pt>
    <dgm:pt modelId="{924A05BA-BBCB-654E-99DC-BE5E240651B4}" type="pres">
      <dgm:prSet presAssocID="{D83F48F7-8BF0-E44E-8F02-EEB922C7147B}" presName="linearFlow" presStyleCnt="0">
        <dgm:presLayoutVars>
          <dgm:resizeHandles val="exact"/>
        </dgm:presLayoutVars>
      </dgm:prSet>
      <dgm:spPr/>
    </dgm:pt>
    <dgm:pt modelId="{7588FD30-451D-CE4E-AB4C-03BF30A52B44}" type="pres">
      <dgm:prSet presAssocID="{7784672C-1083-0340-B7C6-4C66C73DB67B}" presName="node" presStyleLbl="node1" presStyleIdx="0" presStyleCnt="8" custScaleX="207542">
        <dgm:presLayoutVars>
          <dgm:bulletEnabled val="1"/>
        </dgm:presLayoutVars>
      </dgm:prSet>
      <dgm:spPr/>
    </dgm:pt>
    <dgm:pt modelId="{42A4EA8E-B414-5349-BD97-D56B7971D9B4}" type="pres">
      <dgm:prSet presAssocID="{987FEA22-FC39-7741-8B47-1F89D5199055}" presName="sibTrans" presStyleLbl="sibTrans2D1" presStyleIdx="0" presStyleCnt="7"/>
      <dgm:spPr/>
    </dgm:pt>
    <dgm:pt modelId="{96F50454-E111-8D44-B059-5359A4E64FC8}" type="pres">
      <dgm:prSet presAssocID="{987FEA22-FC39-7741-8B47-1F89D5199055}" presName="connectorText" presStyleLbl="sibTrans2D1" presStyleIdx="0" presStyleCnt="7"/>
      <dgm:spPr/>
    </dgm:pt>
    <dgm:pt modelId="{7985053D-F195-1B48-954D-0F034781E712}" type="pres">
      <dgm:prSet presAssocID="{E9A60766-78B1-F648-9F25-0C5314C3C1EA}" presName="node" presStyleLbl="node1" presStyleIdx="1" presStyleCnt="8" custScaleX="207542">
        <dgm:presLayoutVars>
          <dgm:bulletEnabled val="1"/>
        </dgm:presLayoutVars>
      </dgm:prSet>
      <dgm:spPr/>
    </dgm:pt>
    <dgm:pt modelId="{E796AAC6-76C5-1546-A1EF-0FA2C5E844B0}" type="pres">
      <dgm:prSet presAssocID="{12D53C19-484A-6443-9520-3B22FE87ABE8}" presName="sibTrans" presStyleLbl="sibTrans2D1" presStyleIdx="1" presStyleCnt="7"/>
      <dgm:spPr/>
    </dgm:pt>
    <dgm:pt modelId="{5F9ACBE6-3C4D-6340-9285-42ED2FD5934A}" type="pres">
      <dgm:prSet presAssocID="{12D53C19-484A-6443-9520-3B22FE87ABE8}" presName="connectorText" presStyleLbl="sibTrans2D1" presStyleIdx="1" presStyleCnt="7"/>
      <dgm:spPr/>
    </dgm:pt>
    <dgm:pt modelId="{A97F3A70-86A3-224A-AAF4-AC4568371833}" type="pres">
      <dgm:prSet presAssocID="{56FD6C08-4770-B44D-81FA-87D4BBAA98CE}" presName="node" presStyleLbl="node1" presStyleIdx="2" presStyleCnt="8" custScaleX="207542">
        <dgm:presLayoutVars>
          <dgm:bulletEnabled val="1"/>
        </dgm:presLayoutVars>
      </dgm:prSet>
      <dgm:spPr/>
    </dgm:pt>
    <dgm:pt modelId="{23638FAE-37FF-8140-9F40-590DECE35841}" type="pres">
      <dgm:prSet presAssocID="{C45C1179-4AC5-C242-8B55-155981061519}" presName="sibTrans" presStyleLbl="sibTrans2D1" presStyleIdx="2" presStyleCnt="7"/>
      <dgm:spPr/>
    </dgm:pt>
    <dgm:pt modelId="{8A939DBA-9908-F447-85B4-ED9B637D2FBA}" type="pres">
      <dgm:prSet presAssocID="{C45C1179-4AC5-C242-8B55-155981061519}" presName="connectorText" presStyleLbl="sibTrans2D1" presStyleIdx="2" presStyleCnt="7"/>
      <dgm:spPr/>
    </dgm:pt>
    <dgm:pt modelId="{7D0FCEDC-4B57-1648-9DAD-D9A384F56E6B}" type="pres">
      <dgm:prSet presAssocID="{641A6653-C7C5-924B-A539-398BD484BC95}" presName="node" presStyleLbl="node1" presStyleIdx="3" presStyleCnt="8" custScaleX="207542">
        <dgm:presLayoutVars>
          <dgm:bulletEnabled val="1"/>
        </dgm:presLayoutVars>
      </dgm:prSet>
      <dgm:spPr/>
    </dgm:pt>
    <dgm:pt modelId="{37CB25F6-6954-4442-9653-F6E685354F25}" type="pres">
      <dgm:prSet presAssocID="{D342C4CB-D690-2D4C-A244-B011D70B22E0}" presName="sibTrans" presStyleLbl="sibTrans2D1" presStyleIdx="3" presStyleCnt="7"/>
      <dgm:spPr/>
    </dgm:pt>
    <dgm:pt modelId="{8ADE6A55-66FE-3746-8D4E-AB6E0FCEFC63}" type="pres">
      <dgm:prSet presAssocID="{D342C4CB-D690-2D4C-A244-B011D70B22E0}" presName="connectorText" presStyleLbl="sibTrans2D1" presStyleIdx="3" presStyleCnt="7"/>
      <dgm:spPr/>
    </dgm:pt>
    <dgm:pt modelId="{ADAF51A3-CAB0-A342-91D8-7B1E7047DBD7}" type="pres">
      <dgm:prSet presAssocID="{063A2AC7-AEC6-F04A-AFA9-B065962F7074}" presName="node" presStyleLbl="node1" presStyleIdx="4" presStyleCnt="8" custScaleX="207542">
        <dgm:presLayoutVars>
          <dgm:bulletEnabled val="1"/>
        </dgm:presLayoutVars>
      </dgm:prSet>
      <dgm:spPr/>
    </dgm:pt>
    <dgm:pt modelId="{51E3B891-81B7-5E4E-A5D0-429BFED0AB84}" type="pres">
      <dgm:prSet presAssocID="{520574F7-FA22-5240-B10B-165D6D7EE509}" presName="sibTrans" presStyleLbl="sibTrans2D1" presStyleIdx="4" presStyleCnt="7"/>
      <dgm:spPr/>
    </dgm:pt>
    <dgm:pt modelId="{50DA7726-5B62-2F46-9E4F-F6564AF9E9A2}" type="pres">
      <dgm:prSet presAssocID="{520574F7-FA22-5240-B10B-165D6D7EE509}" presName="connectorText" presStyleLbl="sibTrans2D1" presStyleIdx="4" presStyleCnt="7"/>
      <dgm:spPr/>
    </dgm:pt>
    <dgm:pt modelId="{7267B94A-96A0-454D-8CD6-6F70A51468B6}" type="pres">
      <dgm:prSet presAssocID="{9AF33D1F-5471-A343-AD71-C15177EC4B1C}" presName="node" presStyleLbl="node1" presStyleIdx="5" presStyleCnt="8" custScaleX="207542">
        <dgm:presLayoutVars>
          <dgm:bulletEnabled val="1"/>
        </dgm:presLayoutVars>
      </dgm:prSet>
      <dgm:spPr/>
    </dgm:pt>
    <dgm:pt modelId="{A6239B2E-4F69-0946-BAC0-4D28E8F0DD7C}" type="pres">
      <dgm:prSet presAssocID="{33895F4F-413C-334D-8AC0-A628615CF9EB}" presName="sibTrans" presStyleLbl="sibTrans2D1" presStyleIdx="5" presStyleCnt="7"/>
      <dgm:spPr/>
    </dgm:pt>
    <dgm:pt modelId="{5BF97676-8538-F24B-B900-3C920027C55D}" type="pres">
      <dgm:prSet presAssocID="{33895F4F-413C-334D-8AC0-A628615CF9EB}" presName="connectorText" presStyleLbl="sibTrans2D1" presStyleIdx="5" presStyleCnt="7"/>
      <dgm:spPr/>
    </dgm:pt>
    <dgm:pt modelId="{92C75C58-D91A-7647-A201-6CA65157F1F6}" type="pres">
      <dgm:prSet presAssocID="{E14B3F79-98E7-9B4B-BB9E-7549CF97F0A5}" presName="node" presStyleLbl="node1" presStyleIdx="6" presStyleCnt="8" custScaleX="207542">
        <dgm:presLayoutVars>
          <dgm:bulletEnabled val="1"/>
        </dgm:presLayoutVars>
      </dgm:prSet>
      <dgm:spPr/>
    </dgm:pt>
    <dgm:pt modelId="{B212B42E-A1CD-0441-B44F-529BC1CDB837}" type="pres">
      <dgm:prSet presAssocID="{650CE2E3-7190-DD41-A559-499243041299}" presName="sibTrans" presStyleLbl="sibTrans2D1" presStyleIdx="6" presStyleCnt="7"/>
      <dgm:spPr/>
    </dgm:pt>
    <dgm:pt modelId="{35728E62-B316-764F-93AD-B5A395B57C38}" type="pres">
      <dgm:prSet presAssocID="{650CE2E3-7190-DD41-A559-499243041299}" presName="connectorText" presStyleLbl="sibTrans2D1" presStyleIdx="6" presStyleCnt="7"/>
      <dgm:spPr/>
    </dgm:pt>
    <dgm:pt modelId="{8F5BA582-09BC-DB49-808D-762C097718EE}" type="pres">
      <dgm:prSet presAssocID="{BE1ED4FC-146C-484A-B0E1-86DA8450BDBD}" presName="node" presStyleLbl="node1" presStyleIdx="7" presStyleCnt="8" custScaleX="207542">
        <dgm:presLayoutVars>
          <dgm:bulletEnabled val="1"/>
        </dgm:presLayoutVars>
      </dgm:prSet>
      <dgm:spPr/>
    </dgm:pt>
  </dgm:ptLst>
  <dgm:cxnLst>
    <dgm:cxn modelId="{EEB20901-21A6-1544-96B1-46A52776A4A2}" srcId="{D83F48F7-8BF0-E44E-8F02-EEB922C7147B}" destId="{7784672C-1083-0340-B7C6-4C66C73DB67B}" srcOrd="0" destOrd="0" parTransId="{B2D70A54-8BB0-0B4B-A5B7-EA5AC5AB85E5}" sibTransId="{987FEA22-FC39-7741-8B47-1F89D5199055}"/>
    <dgm:cxn modelId="{D606CE0E-3E5A-6747-B295-A172095D550D}" type="presOf" srcId="{BE1ED4FC-146C-484A-B0E1-86DA8450BDBD}" destId="{8F5BA582-09BC-DB49-808D-762C097718EE}" srcOrd="0" destOrd="0" presId="urn:microsoft.com/office/officeart/2005/8/layout/process2"/>
    <dgm:cxn modelId="{51D4311E-970D-9741-AF9A-030182992DDC}" type="presOf" srcId="{650CE2E3-7190-DD41-A559-499243041299}" destId="{35728E62-B316-764F-93AD-B5A395B57C38}" srcOrd="1" destOrd="0" presId="urn:microsoft.com/office/officeart/2005/8/layout/process2"/>
    <dgm:cxn modelId="{FBC30A22-7496-644C-91C5-420BB32F1C5C}" type="presOf" srcId="{D342C4CB-D690-2D4C-A244-B011D70B22E0}" destId="{37CB25F6-6954-4442-9653-F6E685354F25}" srcOrd="0" destOrd="0" presId="urn:microsoft.com/office/officeart/2005/8/layout/process2"/>
    <dgm:cxn modelId="{8C32542A-E255-6046-8D15-01BE67BE0E96}" type="presOf" srcId="{641A6653-C7C5-924B-A539-398BD484BC95}" destId="{7D0FCEDC-4B57-1648-9DAD-D9A384F56E6B}" srcOrd="0" destOrd="0" presId="urn:microsoft.com/office/officeart/2005/8/layout/process2"/>
    <dgm:cxn modelId="{EDB10F2B-EE6D-5E4A-AE93-0DA280CBB2C6}" type="presOf" srcId="{520574F7-FA22-5240-B10B-165D6D7EE509}" destId="{51E3B891-81B7-5E4E-A5D0-429BFED0AB84}" srcOrd="0" destOrd="0" presId="urn:microsoft.com/office/officeart/2005/8/layout/process2"/>
    <dgm:cxn modelId="{7C04FB35-FD57-1A44-A143-E0C0323A9F7A}" srcId="{D83F48F7-8BF0-E44E-8F02-EEB922C7147B}" destId="{063A2AC7-AEC6-F04A-AFA9-B065962F7074}" srcOrd="4" destOrd="0" parTransId="{A954D0BE-C105-B646-9418-C086C0DEA3B3}" sibTransId="{520574F7-FA22-5240-B10B-165D6D7EE509}"/>
    <dgm:cxn modelId="{2EDFDC38-2D3D-DB46-8F33-5C4DF6CC8C3E}" type="presOf" srcId="{7784672C-1083-0340-B7C6-4C66C73DB67B}" destId="{7588FD30-451D-CE4E-AB4C-03BF30A52B44}" srcOrd="0" destOrd="0" presId="urn:microsoft.com/office/officeart/2005/8/layout/process2"/>
    <dgm:cxn modelId="{86C4CA3B-6300-1B4B-8844-43738C9EBDBD}" srcId="{D83F48F7-8BF0-E44E-8F02-EEB922C7147B}" destId="{BE1ED4FC-146C-484A-B0E1-86DA8450BDBD}" srcOrd="7" destOrd="0" parTransId="{20E85DA0-66E4-4448-AD87-CA7CE5732D00}" sibTransId="{D98C81D5-701F-7A48-B161-BA5DF20C7241}"/>
    <dgm:cxn modelId="{BAC50E4A-1120-B049-A977-D3552909BD51}" srcId="{D83F48F7-8BF0-E44E-8F02-EEB922C7147B}" destId="{E14B3F79-98E7-9B4B-BB9E-7549CF97F0A5}" srcOrd="6" destOrd="0" parTransId="{A40BAC41-DAA3-E24C-B2C4-116782CEBB1D}" sibTransId="{650CE2E3-7190-DD41-A559-499243041299}"/>
    <dgm:cxn modelId="{41A4C24E-B62D-074E-9EAE-CA2D85B516EF}" type="presOf" srcId="{520574F7-FA22-5240-B10B-165D6D7EE509}" destId="{50DA7726-5B62-2F46-9E4F-F6564AF9E9A2}" srcOrd="1" destOrd="0" presId="urn:microsoft.com/office/officeart/2005/8/layout/process2"/>
    <dgm:cxn modelId="{8308CA58-E508-FC4A-9003-D2AED63FAA51}" type="presOf" srcId="{9AF33D1F-5471-A343-AD71-C15177EC4B1C}" destId="{7267B94A-96A0-454D-8CD6-6F70A51468B6}" srcOrd="0" destOrd="0" presId="urn:microsoft.com/office/officeart/2005/8/layout/process2"/>
    <dgm:cxn modelId="{B15F135A-FCEC-E54F-8D7D-578964F3297B}" srcId="{D83F48F7-8BF0-E44E-8F02-EEB922C7147B}" destId="{E9A60766-78B1-F648-9F25-0C5314C3C1EA}" srcOrd="1" destOrd="0" parTransId="{D0A1288F-337E-0847-B4B5-17DF6278173C}" sibTransId="{12D53C19-484A-6443-9520-3B22FE87ABE8}"/>
    <dgm:cxn modelId="{78B1DB60-607B-B749-93C6-3CD440437627}" type="presOf" srcId="{C45C1179-4AC5-C242-8B55-155981061519}" destId="{8A939DBA-9908-F447-85B4-ED9B637D2FBA}" srcOrd="1" destOrd="0" presId="urn:microsoft.com/office/officeart/2005/8/layout/process2"/>
    <dgm:cxn modelId="{AD2AC666-21A6-6D43-9FEF-C094AD80F1E9}" type="presOf" srcId="{33895F4F-413C-334D-8AC0-A628615CF9EB}" destId="{5BF97676-8538-F24B-B900-3C920027C55D}" srcOrd="1" destOrd="0" presId="urn:microsoft.com/office/officeart/2005/8/layout/process2"/>
    <dgm:cxn modelId="{5607046B-5936-8C43-BFC5-BC78E5A31AC5}" type="presOf" srcId="{E9A60766-78B1-F648-9F25-0C5314C3C1EA}" destId="{7985053D-F195-1B48-954D-0F034781E712}" srcOrd="0" destOrd="0" presId="urn:microsoft.com/office/officeart/2005/8/layout/process2"/>
    <dgm:cxn modelId="{03C95F6B-64AF-BC43-92C7-47D15AC5CA5D}" type="presOf" srcId="{987FEA22-FC39-7741-8B47-1F89D5199055}" destId="{96F50454-E111-8D44-B059-5359A4E64FC8}" srcOrd="1" destOrd="0" presId="urn:microsoft.com/office/officeart/2005/8/layout/process2"/>
    <dgm:cxn modelId="{25658172-2A4C-EE4A-9B53-AE35B98D0C26}" type="presOf" srcId="{33895F4F-413C-334D-8AC0-A628615CF9EB}" destId="{A6239B2E-4F69-0946-BAC0-4D28E8F0DD7C}" srcOrd="0" destOrd="0" presId="urn:microsoft.com/office/officeart/2005/8/layout/process2"/>
    <dgm:cxn modelId="{2914A07B-EAE8-AC40-A3C0-1E15895250ED}" type="presOf" srcId="{12D53C19-484A-6443-9520-3B22FE87ABE8}" destId="{5F9ACBE6-3C4D-6340-9285-42ED2FD5934A}" srcOrd="1" destOrd="0" presId="urn:microsoft.com/office/officeart/2005/8/layout/process2"/>
    <dgm:cxn modelId="{80108A7E-AF0B-8C41-B677-B7BFD3F58BD6}" type="presOf" srcId="{063A2AC7-AEC6-F04A-AFA9-B065962F7074}" destId="{ADAF51A3-CAB0-A342-91D8-7B1E7047DBD7}" srcOrd="0" destOrd="0" presId="urn:microsoft.com/office/officeart/2005/8/layout/process2"/>
    <dgm:cxn modelId="{7AD0557F-1AC2-464E-974A-BBFA221ECEA4}" srcId="{D83F48F7-8BF0-E44E-8F02-EEB922C7147B}" destId="{641A6653-C7C5-924B-A539-398BD484BC95}" srcOrd="3" destOrd="0" parTransId="{32BD915D-21C8-C44C-9302-04D5E6049BC5}" sibTransId="{D342C4CB-D690-2D4C-A244-B011D70B22E0}"/>
    <dgm:cxn modelId="{EE018A8D-9B9E-B948-9F4B-0CC0459EF13B}" srcId="{D83F48F7-8BF0-E44E-8F02-EEB922C7147B}" destId="{56FD6C08-4770-B44D-81FA-87D4BBAA98CE}" srcOrd="2" destOrd="0" parTransId="{62C383CC-C087-4D4E-A7CC-D51FD8254CCC}" sibTransId="{C45C1179-4AC5-C242-8B55-155981061519}"/>
    <dgm:cxn modelId="{FA5139A4-E1FA-654A-B0B8-5C88D3F6C3A3}" type="presOf" srcId="{12D53C19-484A-6443-9520-3B22FE87ABE8}" destId="{E796AAC6-76C5-1546-A1EF-0FA2C5E844B0}" srcOrd="0" destOrd="0" presId="urn:microsoft.com/office/officeart/2005/8/layout/process2"/>
    <dgm:cxn modelId="{239715A9-E2E9-7043-9475-9FE90C29D572}" type="presOf" srcId="{D342C4CB-D690-2D4C-A244-B011D70B22E0}" destId="{8ADE6A55-66FE-3746-8D4E-AB6E0FCEFC63}" srcOrd="1" destOrd="0" presId="urn:microsoft.com/office/officeart/2005/8/layout/process2"/>
    <dgm:cxn modelId="{AED690D4-F27B-E347-9540-E84DD1672D5E}" type="presOf" srcId="{C45C1179-4AC5-C242-8B55-155981061519}" destId="{23638FAE-37FF-8140-9F40-590DECE35841}" srcOrd="0" destOrd="0" presId="urn:microsoft.com/office/officeart/2005/8/layout/process2"/>
    <dgm:cxn modelId="{46271DDF-2BE2-3941-A16B-8B0A385B13D0}" type="presOf" srcId="{987FEA22-FC39-7741-8B47-1F89D5199055}" destId="{42A4EA8E-B414-5349-BD97-D56B7971D9B4}" srcOrd="0" destOrd="0" presId="urn:microsoft.com/office/officeart/2005/8/layout/process2"/>
    <dgm:cxn modelId="{8D2604E0-70EA-1C45-8275-326EDDAB539D}" type="presOf" srcId="{650CE2E3-7190-DD41-A559-499243041299}" destId="{B212B42E-A1CD-0441-B44F-529BC1CDB837}" srcOrd="0" destOrd="0" presId="urn:microsoft.com/office/officeart/2005/8/layout/process2"/>
    <dgm:cxn modelId="{902D45F2-0676-974A-B9A2-69C97BFD1FAE}" type="presOf" srcId="{E14B3F79-98E7-9B4B-BB9E-7549CF97F0A5}" destId="{92C75C58-D91A-7647-A201-6CA65157F1F6}" srcOrd="0" destOrd="0" presId="urn:microsoft.com/office/officeart/2005/8/layout/process2"/>
    <dgm:cxn modelId="{9C32BBF8-4A05-E84B-8776-1D2C196A6696}" type="presOf" srcId="{D83F48F7-8BF0-E44E-8F02-EEB922C7147B}" destId="{924A05BA-BBCB-654E-99DC-BE5E240651B4}" srcOrd="0" destOrd="0" presId="urn:microsoft.com/office/officeart/2005/8/layout/process2"/>
    <dgm:cxn modelId="{FAACE5FB-5F2C-2E4A-AF7D-982F435356D1}" type="presOf" srcId="{56FD6C08-4770-B44D-81FA-87D4BBAA98CE}" destId="{A97F3A70-86A3-224A-AAF4-AC4568371833}" srcOrd="0" destOrd="0" presId="urn:microsoft.com/office/officeart/2005/8/layout/process2"/>
    <dgm:cxn modelId="{C78B77FF-EB86-B14E-AD7B-5B25822F7014}" srcId="{D83F48F7-8BF0-E44E-8F02-EEB922C7147B}" destId="{9AF33D1F-5471-A343-AD71-C15177EC4B1C}" srcOrd="5" destOrd="0" parTransId="{A0BD98E5-886B-B940-9AFA-D443081307BD}" sibTransId="{33895F4F-413C-334D-8AC0-A628615CF9EB}"/>
    <dgm:cxn modelId="{BFD4EB2A-F81A-4149-BD08-21605148F47C}" type="presParOf" srcId="{924A05BA-BBCB-654E-99DC-BE5E240651B4}" destId="{7588FD30-451D-CE4E-AB4C-03BF30A52B44}" srcOrd="0" destOrd="0" presId="urn:microsoft.com/office/officeart/2005/8/layout/process2"/>
    <dgm:cxn modelId="{91ABC183-9DEA-E54B-9F36-B16084DE9522}" type="presParOf" srcId="{924A05BA-BBCB-654E-99DC-BE5E240651B4}" destId="{42A4EA8E-B414-5349-BD97-D56B7971D9B4}" srcOrd="1" destOrd="0" presId="urn:microsoft.com/office/officeart/2005/8/layout/process2"/>
    <dgm:cxn modelId="{47DE29C4-5231-AF48-A5F9-29241FFECE20}" type="presParOf" srcId="{42A4EA8E-B414-5349-BD97-D56B7971D9B4}" destId="{96F50454-E111-8D44-B059-5359A4E64FC8}" srcOrd="0" destOrd="0" presId="urn:microsoft.com/office/officeart/2005/8/layout/process2"/>
    <dgm:cxn modelId="{C235AD0B-C4A7-3C4D-9721-1CA715EEDF2E}" type="presParOf" srcId="{924A05BA-BBCB-654E-99DC-BE5E240651B4}" destId="{7985053D-F195-1B48-954D-0F034781E712}" srcOrd="2" destOrd="0" presId="urn:microsoft.com/office/officeart/2005/8/layout/process2"/>
    <dgm:cxn modelId="{E9848A90-AF60-7940-AD60-31E0FDECDC89}" type="presParOf" srcId="{924A05BA-BBCB-654E-99DC-BE5E240651B4}" destId="{E796AAC6-76C5-1546-A1EF-0FA2C5E844B0}" srcOrd="3" destOrd="0" presId="urn:microsoft.com/office/officeart/2005/8/layout/process2"/>
    <dgm:cxn modelId="{253AB56E-E664-1C4D-8729-DAED71953ED3}" type="presParOf" srcId="{E796AAC6-76C5-1546-A1EF-0FA2C5E844B0}" destId="{5F9ACBE6-3C4D-6340-9285-42ED2FD5934A}" srcOrd="0" destOrd="0" presId="urn:microsoft.com/office/officeart/2005/8/layout/process2"/>
    <dgm:cxn modelId="{6C135502-555A-0F47-BF04-267B6B7864E0}" type="presParOf" srcId="{924A05BA-BBCB-654E-99DC-BE5E240651B4}" destId="{A97F3A70-86A3-224A-AAF4-AC4568371833}" srcOrd="4" destOrd="0" presId="urn:microsoft.com/office/officeart/2005/8/layout/process2"/>
    <dgm:cxn modelId="{F961CE53-C6C1-3940-ADDF-05B9617BE3E1}" type="presParOf" srcId="{924A05BA-BBCB-654E-99DC-BE5E240651B4}" destId="{23638FAE-37FF-8140-9F40-590DECE35841}" srcOrd="5" destOrd="0" presId="urn:microsoft.com/office/officeart/2005/8/layout/process2"/>
    <dgm:cxn modelId="{28579CB5-BA37-6343-B23D-42ECBF578229}" type="presParOf" srcId="{23638FAE-37FF-8140-9F40-590DECE35841}" destId="{8A939DBA-9908-F447-85B4-ED9B637D2FBA}" srcOrd="0" destOrd="0" presId="urn:microsoft.com/office/officeart/2005/8/layout/process2"/>
    <dgm:cxn modelId="{51801C44-9EC7-AE40-B630-4017165F4EF4}" type="presParOf" srcId="{924A05BA-BBCB-654E-99DC-BE5E240651B4}" destId="{7D0FCEDC-4B57-1648-9DAD-D9A384F56E6B}" srcOrd="6" destOrd="0" presId="urn:microsoft.com/office/officeart/2005/8/layout/process2"/>
    <dgm:cxn modelId="{F3E1B059-4393-BE4A-B0C6-EA278A31AA73}" type="presParOf" srcId="{924A05BA-BBCB-654E-99DC-BE5E240651B4}" destId="{37CB25F6-6954-4442-9653-F6E685354F25}" srcOrd="7" destOrd="0" presId="urn:microsoft.com/office/officeart/2005/8/layout/process2"/>
    <dgm:cxn modelId="{DD0FF96E-7929-4849-BC42-C84E3EDA9F3D}" type="presParOf" srcId="{37CB25F6-6954-4442-9653-F6E685354F25}" destId="{8ADE6A55-66FE-3746-8D4E-AB6E0FCEFC63}" srcOrd="0" destOrd="0" presId="urn:microsoft.com/office/officeart/2005/8/layout/process2"/>
    <dgm:cxn modelId="{8BAA085C-7663-D043-A828-6E13DEBF274F}" type="presParOf" srcId="{924A05BA-BBCB-654E-99DC-BE5E240651B4}" destId="{ADAF51A3-CAB0-A342-91D8-7B1E7047DBD7}" srcOrd="8" destOrd="0" presId="urn:microsoft.com/office/officeart/2005/8/layout/process2"/>
    <dgm:cxn modelId="{39C6EAD6-B609-284D-8D93-6E2267B02B80}" type="presParOf" srcId="{924A05BA-BBCB-654E-99DC-BE5E240651B4}" destId="{51E3B891-81B7-5E4E-A5D0-429BFED0AB84}" srcOrd="9" destOrd="0" presId="urn:microsoft.com/office/officeart/2005/8/layout/process2"/>
    <dgm:cxn modelId="{7A0FE105-357A-4E4B-AEB3-A1FE804D3F95}" type="presParOf" srcId="{51E3B891-81B7-5E4E-A5D0-429BFED0AB84}" destId="{50DA7726-5B62-2F46-9E4F-F6564AF9E9A2}" srcOrd="0" destOrd="0" presId="urn:microsoft.com/office/officeart/2005/8/layout/process2"/>
    <dgm:cxn modelId="{77ACFBB3-DA2D-FE4E-B4A2-288023C16DCB}" type="presParOf" srcId="{924A05BA-BBCB-654E-99DC-BE5E240651B4}" destId="{7267B94A-96A0-454D-8CD6-6F70A51468B6}" srcOrd="10" destOrd="0" presId="urn:microsoft.com/office/officeart/2005/8/layout/process2"/>
    <dgm:cxn modelId="{670E82D8-2A49-0A46-BE60-AAD4663BE103}" type="presParOf" srcId="{924A05BA-BBCB-654E-99DC-BE5E240651B4}" destId="{A6239B2E-4F69-0946-BAC0-4D28E8F0DD7C}" srcOrd="11" destOrd="0" presId="urn:microsoft.com/office/officeart/2005/8/layout/process2"/>
    <dgm:cxn modelId="{369F22A7-E3F8-454B-93DD-7D2DE6598088}" type="presParOf" srcId="{A6239B2E-4F69-0946-BAC0-4D28E8F0DD7C}" destId="{5BF97676-8538-F24B-B900-3C920027C55D}" srcOrd="0" destOrd="0" presId="urn:microsoft.com/office/officeart/2005/8/layout/process2"/>
    <dgm:cxn modelId="{9011912D-ADAB-394F-B69A-38CA86E4F70A}" type="presParOf" srcId="{924A05BA-BBCB-654E-99DC-BE5E240651B4}" destId="{92C75C58-D91A-7647-A201-6CA65157F1F6}" srcOrd="12" destOrd="0" presId="urn:microsoft.com/office/officeart/2005/8/layout/process2"/>
    <dgm:cxn modelId="{CA31C9AE-98B2-DA47-86B1-8F2AA1A9B8DB}" type="presParOf" srcId="{924A05BA-BBCB-654E-99DC-BE5E240651B4}" destId="{B212B42E-A1CD-0441-B44F-529BC1CDB837}" srcOrd="13" destOrd="0" presId="urn:microsoft.com/office/officeart/2005/8/layout/process2"/>
    <dgm:cxn modelId="{80F08E09-FBAB-384B-9214-95EB53227564}" type="presParOf" srcId="{B212B42E-A1CD-0441-B44F-529BC1CDB837}" destId="{35728E62-B316-764F-93AD-B5A395B57C38}" srcOrd="0" destOrd="0" presId="urn:microsoft.com/office/officeart/2005/8/layout/process2"/>
    <dgm:cxn modelId="{0EE2E7B5-6A49-444B-9034-55BA9366E54B}" type="presParOf" srcId="{924A05BA-BBCB-654E-99DC-BE5E240651B4}" destId="{8F5BA582-09BC-DB49-808D-762C097718EE}" srcOrd="1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EDA7B9-559C-BC49-9B82-36ABB2773275}" type="doc">
      <dgm:prSet loTypeId="urn:microsoft.com/office/officeart/2005/8/layout/hProcess7" loCatId="" qsTypeId="urn:microsoft.com/office/officeart/2005/8/quickstyle/simple1" qsCatId="simple" csTypeId="urn:microsoft.com/office/officeart/2005/8/colors/colorful1" csCatId="colorful" phldr="1"/>
      <dgm:spPr/>
      <dgm:t>
        <a:bodyPr/>
        <a:lstStyle/>
        <a:p>
          <a:endParaRPr lang="en-US"/>
        </a:p>
      </dgm:t>
    </dgm:pt>
    <dgm:pt modelId="{7A2D0338-494E-0D49-82C7-73805538CE49}">
      <dgm:prSet phldrT="[Text]"/>
      <dgm:spPr>
        <a:effectLst>
          <a:outerShdw blurRad="50800" dist="38100" dir="8100000" algn="tr" rotWithShape="0">
            <a:prstClr val="black">
              <a:alpha val="40000"/>
            </a:prstClr>
          </a:outerShdw>
        </a:effectLst>
      </dgm:spPr>
      <dgm:t>
        <a:bodyPr/>
        <a:lstStyle/>
        <a:p>
          <a:r>
            <a:rPr lang="en-US" dirty="0"/>
            <a:t>Control Environment</a:t>
          </a:r>
        </a:p>
      </dgm:t>
    </dgm:pt>
    <dgm:pt modelId="{67DAFD73-92C4-EE44-AC25-A6ED3218B89D}" type="parTrans" cxnId="{EF0C205A-3C7D-134F-B903-72FBD2F9BD18}">
      <dgm:prSet/>
      <dgm:spPr/>
      <dgm:t>
        <a:bodyPr/>
        <a:lstStyle/>
        <a:p>
          <a:endParaRPr lang="en-US"/>
        </a:p>
      </dgm:t>
    </dgm:pt>
    <dgm:pt modelId="{A3E75D22-A9C7-F248-BA8B-E1BD67D8DCC2}" type="sibTrans" cxnId="{EF0C205A-3C7D-134F-B903-72FBD2F9BD18}">
      <dgm:prSet/>
      <dgm:spPr/>
      <dgm:t>
        <a:bodyPr/>
        <a:lstStyle/>
        <a:p>
          <a:endParaRPr lang="en-US"/>
        </a:p>
      </dgm:t>
    </dgm:pt>
    <dgm:pt modelId="{38057B48-5075-5C4B-816C-4806A2E38CEE}">
      <dgm:prSet phldrT="[Text]"/>
      <dgm:spPr/>
      <dgm:t>
        <a:bodyPr/>
        <a:lstStyle/>
        <a:p>
          <a:r>
            <a:rPr lang="en-US" dirty="0"/>
            <a:t>Commitment to integrity &amp; ethics</a:t>
          </a:r>
        </a:p>
      </dgm:t>
    </dgm:pt>
    <dgm:pt modelId="{554D0081-FFF7-FC4C-80B2-98FB75394178}" type="parTrans" cxnId="{A17DED45-9DE3-A442-A580-959C0FF0C234}">
      <dgm:prSet/>
      <dgm:spPr/>
      <dgm:t>
        <a:bodyPr/>
        <a:lstStyle/>
        <a:p>
          <a:endParaRPr lang="en-US"/>
        </a:p>
      </dgm:t>
    </dgm:pt>
    <dgm:pt modelId="{6C899F9F-2945-9749-BE0F-330E4A6FE0EA}" type="sibTrans" cxnId="{A17DED45-9DE3-A442-A580-959C0FF0C234}">
      <dgm:prSet/>
      <dgm:spPr/>
      <dgm:t>
        <a:bodyPr/>
        <a:lstStyle/>
        <a:p>
          <a:endParaRPr lang="en-US"/>
        </a:p>
      </dgm:t>
    </dgm:pt>
    <dgm:pt modelId="{E8ECF3E4-1A43-1E4B-8A43-11D691F54896}">
      <dgm:prSet phldrT="[Text]"/>
      <dgm:spPr>
        <a:effectLst>
          <a:outerShdw blurRad="50800" dist="38100" dir="8100000" algn="tr" rotWithShape="0">
            <a:prstClr val="black">
              <a:alpha val="40000"/>
            </a:prstClr>
          </a:outerShdw>
        </a:effectLst>
      </dgm:spPr>
      <dgm:t>
        <a:bodyPr/>
        <a:lstStyle/>
        <a:p>
          <a:r>
            <a:rPr lang="en-US" dirty="0"/>
            <a:t>Risk Assessment</a:t>
          </a:r>
        </a:p>
      </dgm:t>
    </dgm:pt>
    <dgm:pt modelId="{2339894E-C6D6-DB4D-89C5-1350DE3436FD}" type="parTrans" cxnId="{4F38862A-B85A-CD47-AB09-869A7B6C4457}">
      <dgm:prSet/>
      <dgm:spPr/>
      <dgm:t>
        <a:bodyPr/>
        <a:lstStyle/>
        <a:p>
          <a:endParaRPr lang="en-US"/>
        </a:p>
      </dgm:t>
    </dgm:pt>
    <dgm:pt modelId="{0BA3D65C-866C-0342-9F67-B5BF098B2831}" type="sibTrans" cxnId="{4F38862A-B85A-CD47-AB09-869A7B6C4457}">
      <dgm:prSet/>
      <dgm:spPr/>
      <dgm:t>
        <a:bodyPr/>
        <a:lstStyle/>
        <a:p>
          <a:endParaRPr lang="en-US"/>
        </a:p>
      </dgm:t>
    </dgm:pt>
    <dgm:pt modelId="{E6A4F4E0-6E4E-6E49-A603-D3E914B154F6}">
      <dgm:prSet phldrT="[Text]"/>
      <dgm:spPr/>
      <dgm:t>
        <a:bodyPr/>
        <a:lstStyle/>
        <a:p>
          <a:r>
            <a:rPr lang="en-US" dirty="0"/>
            <a:t>Specifies suitable objectives</a:t>
          </a:r>
        </a:p>
      </dgm:t>
    </dgm:pt>
    <dgm:pt modelId="{2A5444BD-7892-5444-BABE-8D33128937AF}" type="parTrans" cxnId="{9AF5698A-B1A3-A045-B9B3-CF8DB7E2BD17}">
      <dgm:prSet/>
      <dgm:spPr/>
      <dgm:t>
        <a:bodyPr/>
        <a:lstStyle/>
        <a:p>
          <a:endParaRPr lang="en-US"/>
        </a:p>
      </dgm:t>
    </dgm:pt>
    <dgm:pt modelId="{39638C86-A509-E440-958D-4435D12EB378}" type="sibTrans" cxnId="{9AF5698A-B1A3-A045-B9B3-CF8DB7E2BD17}">
      <dgm:prSet/>
      <dgm:spPr/>
      <dgm:t>
        <a:bodyPr/>
        <a:lstStyle/>
        <a:p>
          <a:endParaRPr lang="en-US"/>
        </a:p>
      </dgm:t>
    </dgm:pt>
    <dgm:pt modelId="{AE1AB6E7-6F38-1A4A-97E9-728596B70DAA}">
      <dgm:prSet phldrT="[Text]"/>
      <dgm:spPr>
        <a:effectLst>
          <a:outerShdw blurRad="50800" dist="38100" dir="8100000" algn="tr" rotWithShape="0">
            <a:prstClr val="black">
              <a:alpha val="40000"/>
            </a:prstClr>
          </a:outerShdw>
        </a:effectLst>
      </dgm:spPr>
      <dgm:t>
        <a:bodyPr/>
        <a:lstStyle/>
        <a:p>
          <a:r>
            <a:rPr lang="en-US" dirty="0"/>
            <a:t>Control Activities</a:t>
          </a:r>
        </a:p>
      </dgm:t>
    </dgm:pt>
    <dgm:pt modelId="{1E08670E-EA61-4542-9230-BBC12BFCAED6}" type="parTrans" cxnId="{DCC9C752-7558-6047-BBF6-44BC773E4468}">
      <dgm:prSet/>
      <dgm:spPr/>
      <dgm:t>
        <a:bodyPr/>
        <a:lstStyle/>
        <a:p>
          <a:endParaRPr lang="en-US"/>
        </a:p>
      </dgm:t>
    </dgm:pt>
    <dgm:pt modelId="{1F98BA27-7A57-EC49-8636-442BFB94AC56}" type="sibTrans" cxnId="{DCC9C752-7558-6047-BBF6-44BC773E4468}">
      <dgm:prSet/>
      <dgm:spPr/>
      <dgm:t>
        <a:bodyPr/>
        <a:lstStyle/>
        <a:p>
          <a:endParaRPr lang="en-US"/>
        </a:p>
      </dgm:t>
    </dgm:pt>
    <dgm:pt modelId="{7FFFD01A-1637-5D47-B380-D601D52C94E9}">
      <dgm:prSet phldrT="[Text]"/>
      <dgm:spPr/>
      <dgm:t>
        <a:bodyPr/>
        <a:lstStyle/>
        <a:p>
          <a:r>
            <a:rPr lang="en-US" dirty="0"/>
            <a:t>Develops control activities</a:t>
          </a:r>
        </a:p>
      </dgm:t>
    </dgm:pt>
    <dgm:pt modelId="{A3D59061-7439-D840-AE3F-C4EE401B01B4}" type="parTrans" cxnId="{99E960A5-5908-0B48-906B-30235D0A4190}">
      <dgm:prSet/>
      <dgm:spPr/>
      <dgm:t>
        <a:bodyPr/>
        <a:lstStyle/>
        <a:p>
          <a:endParaRPr lang="en-US"/>
        </a:p>
      </dgm:t>
    </dgm:pt>
    <dgm:pt modelId="{33F631E1-88C1-E54F-B18C-01010400871F}" type="sibTrans" cxnId="{99E960A5-5908-0B48-906B-30235D0A4190}">
      <dgm:prSet/>
      <dgm:spPr/>
      <dgm:t>
        <a:bodyPr/>
        <a:lstStyle/>
        <a:p>
          <a:endParaRPr lang="en-US"/>
        </a:p>
      </dgm:t>
    </dgm:pt>
    <dgm:pt modelId="{33B359AE-E305-4449-9B27-945C76A0E837}">
      <dgm:prSet phldrT="[Text]"/>
      <dgm:spPr>
        <a:effectLst>
          <a:outerShdw blurRad="50800" dist="38100" dir="8100000" algn="tr" rotWithShape="0">
            <a:prstClr val="black">
              <a:alpha val="40000"/>
            </a:prstClr>
          </a:outerShdw>
        </a:effectLst>
      </dgm:spPr>
      <dgm:t>
        <a:bodyPr/>
        <a:lstStyle/>
        <a:p>
          <a:r>
            <a:rPr lang="en-US" dirty="0"/>
            <a:t>Info &amp; Communication</a:t>
          </a:r>
        </a:p>
      </dgm:t>
    </dgm:pt>
    <dgm:pt modelId="{73E7780B-0303-C04B-88F7-8212353B6D67}" type="parTrans" cxnId="{5713DFB6-67F8-4B44-9ED8-387A03BC04D0}">
      <dgm:prSet/>
      <dgm:spPr/>
      <dgm:t>
        <a:bodyPr/>
        <a:lstStyle/>
        <a:p>
          <a:endParaRPr lang="en-US"/>
        </a:p>
      </dgm:t>
    </dgm:pt>
    <dgm:pt modelId="{2693BE5C-D8C9-194B-BED9-CCDD4EA271B1}" type="sibTrans" cxnId="{5713DFB6-67F8-4B44-9ED8-387A03BC04D0}">
      <dgm:prSet/>
      <dgm:spPr/>
      <dgm:t>
        <a:bodyPr/>
        <a:lstStyle/>
        <a:p>
          <a:endParaRPr lang="en-US"/>
        </a:p>
      </dgm:t>
    </dgm:pt>
    <dgm:pt modelId="{F8D93B27-4CD0-0841-9041-70E8E1C6EAA0}">
      <dgm:prSet phldrT="[Text]"/>
      <dgm:spPr>
        <a:effectLst>
          <a:outerShdw blurRad="50800" dist="38100" dir="8100000" algn="tr" rotWithShape="0">
            <a:prstClr val="black">
              <a:alpha val="40000"/>
            </a:prstClr>
          </a:outerShdw>
        </a:effectLst>
      </dgm:spPr>
      <dgm:t>
        <a:bodyPr/>
        <a:lstStyle/>
        <a:p>
          <a:r>
            <a:rPr lang="en-US" dirty="0"/>
            <a:t>Monitoring Activities</a:t>
          </a:r>
        </a:p>
      </dgm:t>
    </dgm:pt>
    <dgm:pt modelId="{6A36E745-5C68-BD47-996D-DB085571D2C2}" type="parTrans" cxnId="{94C7B2E4-87BD-5940-95ED-BEC3E921EFAE}">
      <dgm:prSet/>
      <dgm:spPr/>
      <dgm:t>
        <a:bodyPr/>
        <a:lstStyle/>
        <a:p>
          <a:endParaRPr lang="en-US"/>
        </a:p>
      </dgm:t>
    </dgm:pt>
    <dgm:pt modelId="{7F3B9592-8908-C445-ADEA-2B6A70A05B31}" type="sibTrans" cxnId="{94C7B2E4-87BD-5940-95ED-BEC3E921EFAE}">
      <dgm:prSet/>
      <dgm:spPr/>
      <dgm:t>
        <a:bodyPr/>
        <a:lstStyle/>
        <a:p>
          <a:endParaRPr lang="en-US"/>
        </a:p>
      </dgm:t>
    </dgm:pt>
    <dgm:pt modelId="{ACD271F3-3DB7-0B4F-A743-AA09912B62F3}">
      <dgm:prSet phldrT="[Text]"/>
      <dgm:spPr/>
      <dgm:t>
        <a:bodyPr/>
        <a:lstStyle/>
        <a:p>
          <a:r>
            <a:rPr lang="en-US" dirty="0"/>
            <a:t>Effective oversight by leadership</a:t>
          </a:r>
        </a:p>
      </dgm:t>
    </dgm:pt>
    <dgm:pt modelId="{CF674362-641B-7E49-9FA7-5B56A39CAE87}" type="parTrans" cxnId="{7E70898A-1F69-F64D-82AC-16F3C6426391}">
      <dgm:prSet/>
      <dgm:spPr/>
      <dgm:t>
        <a:bodyPr/>
        <a:lstStyle/>
        <a:p>
          <a:endParaRPr lang="en-US"/>
        </a:p>
      </dgm:t>
    </dgm:pt>
    <dgm:pt modelId="{37397159-FC3E-5549-B144-D5D0D7E038D6}" type="sibTrans" cxnId="{7E70898A-1F69-F64D-82AC-16F3C6426391}">
      <dgm:prSet/>
      <dgm:spPr/>
      <dgm:t>
        <a:bodyPr/>
        <a:lstStyle/>
        <a:p>
          <a:endParaRPr lang="en-US"/>
        </a:p>
      </dgm:t>
    </dgm:pt>
    <dgm:pt modelId="{0F01570B-B709-8F42-AB00-430289A028A5}">
      <dgm:prSet phldrT="[Text]"/>
      <dgm:spPr/>
      <dgm:t>
        <a:bodyPr/>
        <a:lstStyle/>
        <a:p>
          <a:r>
            <a:rPr lang="en-US" dirty="0"/>
            <a:t>Clear structure and procedures</a:t>
          </a:r>
        </a:p>
      </dgm:t>
    </dgm:pt>
    <dgm:pt modelId="{7473A299-F076-4243-B2F4-BD164705D925}" type="parTrans" cxnId="{3BF622AD-8A72-7D47-A29F-532FF3C15BDC}">
      <dgm:prSet/>
      <dgm:spPr/>
      <dgm:t>
        <a:bodyPr/>
        <a:lstStyle/>
        <a:p>
          <a:endParaRPr lang="en-US"/>
        </a:p>
      </dgm:t>
    </dgm:pt>
    <dgm:pt modelId="{B490DCA7-97D7-FD4C-86CB-8B27C74C0980}" type="sibTrans" cxnId="{3BF622AD-8A72-7D47-A29F-532FF3C15BDC}">
      <dgm:prSet/>
      <dgm:spPr/>
      <dgm:t>
        <a:bodyPr/>
        <a:lstStyle/>
        <a:p>
          <a:endParaRPr lang="en-US"/>
        </a:p>
      </dgm:t>
    </dgm:pt>
    <dgm:pt modelId="{3CAEC4E5-23B9-A241-B3FE-BF1242071A49}">
      <dgm:prSet phldrT="[Text]"/>
      <dgm:spPr/>
      <dgm:t>
        <a:bodyPr/>
        <a:lstStyle/>
        <a:p>
          <a:r>
            <a:rPr lang="en-US" dirty="0"/>
            <a:t>Commitment to competence</a:t>
          </a:r>
        </a:p>
      </dgm:t>
    </dgm:pt>
    <dgm:pt modelId="{46A662EE-42D0-1C49-AFCB-4F3C4E069F4D}" type="parTrans" cxnId="{D26DAF2B-9203-CD48-80FA-2D6415416F4F}">
      <dgm:prSet/>
      <dgm:spPr/>
      <dgm:t>
        <a:bodyPr/>
        <a:lstStyle/>
        <a:p>
          <a:endParaRPr lang="en-US"/>
        </a:p>
      </dgm:t>
    </dgm:pt>
    <dgm:pt modelId="{93FCF140-4332-E542-966C-3138D667230B}" type="sibTrans" cxnId="{D26DAF2B-9203-CD48-80FA-2D6415416F4F}">
      <dgm:prSet/>
      <dgm:spPr/>
      <dgm:t>
        <a:bodyPr/>
        <a:lstStyle/>
        <a:p>
          <a:endParaRPr lang="en-US"/>
        </a:p>
      </dgm:t>
    </dgm:pt>
    <dgm:pt modelId="{E86D8F9F-A268-A44A-B719-CAEE3198A68C}">
      <dgm:prSet phldrT="[Text]"/>
      <dgm:spPr/>
      <dgm:t>
        <a:bodyPr/>
        <a:lstStyle/>
        <a:p>
          <a:r>
            <a:rPr lang="en-US" dirty="0"/>
            <a:t>Enforces accountability</a:t>
          </a:r>
        </a:p>
      </dgm:t>
    </dgm:pt>
    <dgm:pt modelId="{5F2D1AC9-655D-754F-8606-DE7C1DD9D47D}" type="parTrans" cxnId="{590A124B-91B2-8945-8DA7-264853089F94}">
      <dgm:prSet/>
      <dgm:spPr/>
      <dgm:t>
        <a:bodyPr/>
        <a:lstStyle/>
        <a:p>
          <a:endParaRPr lang="en-US"/>
        </a:p>
      </dgm:t>
    </dgm:pt>
    <dgm:pt modelId="{5D42C892-13B3-524F-8D96-F5B8CE410E41}" type="sibTrans" cxnId="{590A124B-91B2-8945-8DA7-264853089F94}">
      <dgm:prSet/>
      <dgm:spPr/>
      <dgm:t>
        <a:bodyPr/>
        <a:lstStyle/>
        <a:p>
          <a:endParaRPr lang="en-US"/>
        </a:p>
      </dgm:t>
    </dgm:pt>
    <dgm:pt modelId="{A63C109D-AC43-0E41-A927-C3CA52AC490B}">
      <dgm:prSet phldrT="[Text]"/>
      <dgm:spPr/>
      <dgm:t>
        <a:bodyPr/>
        <a:lstStyle/>
        <a:p>
          <a:r>
            <a:rPr lang="en-US" dirty="0"/>
            <a:t>Identifies &amp; analyzes risk</a:t>
          </a:r>
        </a:p>
      </dgm:t>
    </dgm:pt>
    <dgm:pt modelId="{F91BFF37-BDF4-C74B-8AC8-E2A4C0CA3BBC}" type="parTrans" cxnId="{EE709377-6520-5F41-B730-5C12881D294A}">
      <dgm:prSet/>
      <dgm:spPr/>
      <dgm:t>
        <a:bodyPr/>
        <a:lstStyle/>
        <a:p>
          <a:endParaRPr lang="en-US"/>
        </a:p>
      </dgm:t>
    </dgm:pt>
    <dgm:pt modelId="{F5AAE500-92C9-704B-BC54-11BB46E80E6F}" type="sibTrans" cxnId="{EE709377-6520-5F41-B730-5C12881D294A}">
      <dgm:prSet/>
      <dgm:spPr/>
      <dgm:t>
        <a:bodyPr/>
        <a:lstStyle/>
        <a:p>
          <a:endParaRPr lang="en-US"/>
        </a:p>
      </dgm:t>
    </dgm:pt>
    <dgm:pt modelId="{B1A6CC31-DE9A-204C-AC9C-CE24015762C6}">
      <dgm:prSet phldrT="[Text]"/>
      <dgm:spPr/>
      <dgm:t>
        <a:bodyPr/>
        <a:lstStyle/>
        <a:p>
          <a:r>
            <a:rPr lang="en-US" dirty="0"/>
            <a:t>Assesses fraud risk</a:t>
          </a:r>
        </a:p>
      </dgm:t>
    </dgm:pt>
    <dgm:pt modelId="{254C531F-083F-C34B-8D5D-E6CDE955E835}" type="parTrans" cxnId="{40D3BAC0-4B46-6B45-BDA6-D17CC1751E64}">
      <dgm:prSet/>
      <dgm:spPr/>
      <dgm:t>
        <a:bodyPr/>
        <a:lstStyle/>
        <a:p>
          <a:endParaRPr lang="en-US"/>
        </a:p>
      </dgm:t>
    </dgm:pt>
    <dgm:pt modelId="{EBA603B6-D171-E64B-8E8E-5210A13E6DFE}" type="sibTrans" cxnId="{40D3BAC0-4B46-6B45-BDA6-D17CC1751E64}">
      <dgm:prSet/>
      <dgm:spPr/>
      <dgm:t>
        <a:bodyPr/>
        <a:lstStyle/>
        <a:p>
          <a:endParaRPr lang="en-US"/>
        </a:p>
      </dgm:t>
    </dgm:pt>
    <dgm:pt modelId="{7D119E17-6FF9-4141-82EB-68693475DFEF}">
      <dgm:prSet phldrT="[Text]"/>
      <dgm:spPr/>
      <dgm:t>
        <a:bodyPr/>
        <a:lstStyle/>
        <a:p>
          <a:r>
            <a:rPr lang="en-US" dirty="0"/>
            <a:t>Identifies &amp; analyzes significant changes</a:t>
          </a:r>
        </a:p>
      </dgm:t>
    </dgm:pt>
    <dgm:pt modelId="{D2146E17-99E2-5142-A4C8-324666D39D7C}" type="parTrans" cxnId="{3A641B10-7A76-034B-A5C0-1A1D1E2AA321}">
      <dgm:prSet/>
      <dgm:spPr/>
      <dgm:t>
        <a:bodyPr/>
        <a:lstStyle/>
        <a:p>
          <a:endParaRPr lang="en-US"/>
        </a:p>
      </dgm:t>
    </dgm:pt>
    <dgm:pt modelId="{4221FADA-4B26-C34D-9728-C8249EA7E563}" type="sibTrans" cxnId="{3A641B10-7A76-034B-A5C0-1A1D1E2AA321}">
      <dgm:prSet/>
      <dgm:spPr/>
      <dgm:t>
        <a:bodyPr/>
        <a:lstStyle/>
        <a:p>
          <a:endParaRPr lang="en-US"/>
        </a:p>
      </dgm:t>
    </dgm:pt>
    <dgm:pt modelId="{C447BB00-9335-6942-9DED-408E3B109EB9}">
      <dgm:prSet phldrT="[Text]"/>
      <dgm:spPr/>
      <dgm:t>
        <a:bodyPr/>
        <a:lstStyle/>
        <a:p>
          <a:r>
            <a:rPr lang="en-US" dirty="0"/>
            <a:t>General controls over technology</a:t>
          </a:r>
        </a:p>
      </dgm:t>
    </dgm:pt>
    <dgm:pt modelId="{4F3CA559-0A8C-8244-9A53-CC0A2EDD7D11}" type="parTrans" cxnId="{80B113DE-47E7-6047-B42A-DDCF93552017}">
      <dgm:prSet/>
      <dgm:spPr/>
      <dgm:t>
        <a:bodyPr/>
        <a:lstStyle/>
        <a:p>
          <a:endParaRPr lang="en-US"/>
        </a:p>
      </dgm:t>
    </dgm:pt>
    <dgm:pt modelId="{1B33E191-5044-0947-886D-93E9A19BAF93}" type="sibTrans" cxnId="{80B113DE-47E7-6047-B42A-DDCF93552017}">
      <dgm:prSet/>
      <dgm:spPr/>
      <dgm:t>
        <a:bodyPr/>
        <a:lstStyle/>
        <a:p>
          <a:endParaRPr lang="en-US"/>
        </a:p>
      </dgm:t>
    </dgm:pt>
    <dgm:pt modelId="{BFE56B0D-CD27-7A40-A2D3-BAF41EBCEFD5}">
      <dgm:prSet phldrT="[Text]"/>
      <dgm:spPr/>
      <dgm:t>
        <a:bodyPr/>
        <a:lstStyle/>
        <a:p>
          <a:r>
            <a:rPr lang="en-US" dirty="0"/>
            <a:t>Thorough policies and procedures</a:t>
          </a:r>
        </a:p>
      </dgm:t>
    </dgm:pt>
    <dgm:pt modelId="{466EC8E7-BB44-FF49-94A4-BE47D9C2F1AC}" type="parTrans" cxnId="{4F9F0EB6-AF6D-584A-A407-BBD2E3ADEC21}">
      <dgm:prSet/>
      <dgm:spPr/>
      <dgm:t>
        <a:bodyPr/>
        <a:lstStyle/>
        <a:p>
          <a:endParaRPr lang="en-US"/>
        </a:p>
      </dgm:t>
    </dgm:pt>
    <dgm:pt modelId="{19A75181-198D-E549-A2FB-00E87180E52C}" type="sibTrans" cxnId="{4F9F0EB6-AF6D-584A-A407-BBD2E3ADEC21}">
      <dgm:prSet/>
      <dgm:spPr/>
      <dgm:t>
        <a:bodyPr/>
        <a:lstStyle/>
        <a:p>
          <a:endParaRPr lang="en-US"/>
        </a:p>
      </dgm:t>
    </dgm:pt>
    <dgm:pt modelId="{15D97290-AC14-2F48-B8A4-F4F4A7CF71F9}">
      <dgm:prSet phldrT="[Text]"/>
      <dgm:spPr/>
      <dgm:t>
        <a:bodyPr/>
        <a:lstStyle/>
        <a:p>
          <a:r>
            <a:rPr lang="en-US" dirty="0"/>
            <a:t>Communicates expectations and control activities clearly within and outside organization</a:t>
          </a:r>
        </a:p>
      </dgm:t>
    </dgm:pt>
    <dgm:pt modelId="{4021719F-855B-3544-88B9-04073B1BBAF4}" type="parTrans" cxnId="{8BA29387-286C-5B45-BB62-9F3E4D9D2D6E}">
      <dgm:prSet/>
      <dgm:spPr/>
      <dgm:t>
        <a:bodyPr/>
        <a:lstStyle/>
        <a:p>
          <a:endParaRPr lang="en-US"/>
        </a:p>
      </dgm:t>
    </dgm:pt>
    <dgm:pt modelId="{BD25E7FD-DC86-164E-918C-A24676D29AE4}" type="sibTrans" cxnId="{8BA29387-286C-5B45-BB62-9F3E4D9D2D6E}">
      <dgm:prSet/>
      <dgm:spPr/>
      <dgm:t>
        <a:bodyPr/>
        <a:lstStyle/>
        <a:p>
          <a:endParaRPr lang="en-US"/>
        </a:p>
      </dgm:t>
    </dgm:pt>
    <dgm:pt modelId="{DBA322FA-DA93-AE4C-992D-0D8B41171218}">
      <dgm:prSet phldrT="[Text]"/>
      <dgm:spPr/>
      <dgm:t>
        <a:bodyPr/>
        <a:lstStyle/>
        <a:p>
          <a:r>
            <a:rPr lang="en-US" dirty="0"/>
            <a:t>Provides sufficient training for staff</a:t>
          </a:r>
        </a:p>
      </dgm:t>
    </dgm:pt>
    <dgm:pt modelId="{E72C081F-E1C7-804C-AE0D-5C984AE8B48F}" type="parTrans" cxnId="{409C34EB-1027-8646-916E-9802F013C005}">
      <dgm:prSet/>
      <dgm:spPr/>
      <dgm:t>
        <a:bodyPr/>
        <a:lstStyle/>
        <a:p>
          <a:endParaRPr lang="en-US"/>
        </a:p>
      </dgm:t>
    </dgm:pt>
    <dgm:pt modelId="{5EE5F757-C46C-5B46-8EA8-BD6813313E16}" type="sibTrans" cxnId="{409C34EB-1027-8646-916E-9802F013C005}">
      <dgm:prSet/>
      <dgm:spPr/>
      <dgm:t>
        <a:bodyPr/>
        <a:lstStyle/>
        <a:p>
          <a:endParaRPr lang="en-US"/>
        </a:p>
      </dgm:t>
    </dgm:pt>
    <dgm:pt modelId="{6AE9D18A-A61C-3041-841B-0B1AAC53AB7A}">
      <dgm:prSet phldrT="[Text]"/>
      <dgm:spPr/>
      <dgm:t>
        <a:bodyPr/>
        <a:lstStyle/>
        <a:p>
          <a:r>
            <a:rPr lang="en-US" dirty="0"/>
            <a:t>Conducts ongoing monitoring </a:t>
          </a:r>
        </a:p>
      </dgm:t>
    </dgm:pt>
    <dgm:pt modelId="{1E42DFEC-9620-7D4F-AAC7-8212E359DAA7}" type="parTrans" cxnId="{B6281821-7368-F24C-AD94-2A130EC5B5B4}">
      <dgm:prSet/>
      <dgm:spPr/>
      <dgm:t>
        <a:bodyPr/>
        <a:lstStyle/>
        <a:p>
          <a:endParaRPr lang="en-US"/>
        </a:p>
      </dgm:t>
    </dgm:pt>
    <dgm:pt modelId="{6875C9E9-FC23-4348-AE07-04CAD5FD1922}" type="sibTrans" cxnId="{B6281821-7368-F24C-AD94-2A130EC5B5B4}">
      <dgm:prSet/>
      <dgm:spPr/>
      <dgm:t>
        <a:bodyPr/>
        <a:lstStyle/>
        <a:p>
          <a:endParaRPr lang="en-US"/>
        </a:p>
      </dgm:t>
    </dgm:pt>
    <dgm:pt modelId="{6758AF3C-672A-3249-8AB9-6862FF69125F}">
      <dgm:prSet phldrT="[Text]"/>
      <dgm:spPr/>
      <dgm:t>
        <a:bodyPr/>
        <a:lstStyle/>
        <a:p>
          <a:r>
            <a:rPr lang="en-US" dirty="0"/>
            <a:t>Identifies, evaluates, and communicates deficiencies</a:t>
          </a:r>
        </a:p>
      </dgm:t>
    </dgm:pt>
    <dgm:pt modelId="{550C491E-709F-9B4B-BFF7-FD7AAE66C158}" type="parTrans" cxnId="{7C967D2C-5598-864E-8C12-F551423BC584}">
      <dgm:prSet/>
      <dgm:spPr/>
      <dgm:t>
        <a:bodyPr/>
        <a:lstStyle/>
        <a:p>
          <a:endParaRPr lang="en-US"/>
        </a:p>
      </dgm:t>
    </dgm:pt>
    <dgm:pt modelId="{359A7003-D071-4A44-A699-2A13B125067C}" type="sibTrans" cxnId="{7C967D2C-5598-864E-8C12-F551423BC584}">
      <dgm:prSet/>
      <dgm:spPr/>
      <dgm:t>
        <a:bodyPr/>
        <a:lstStyle/>
        <a:p>
          <a:endParaRPr lang="en-US"/>
        </a:p>
      </dgm:t>
    </dgm:pt>
    <dgm:pt modelId="{FDDBFDED-71D2-0D4E-9384-02342B67504E}">
      <dgm:prSet phldrT="[Text]"/>
      <dgm:spPr/>
      <dgm:t>
        <a:bodyPr/>
        <a:lstStyle/>
        <a:p>
          <a:r>
            <a:rPr lang="en-US" dirty="0"/>
            <a:t>Addresses deficiencies in a timely manner</a:t>
          </a:r>
        </a:p>
      </dgm:t>
    </dgm:pt>
    <dgm:pt modelId="{BD190E78-FAD2-6848-9E5C-B8A01C52EAA5}" type="parTrans" cxnId="{31B282DE-B710-1E4A-8A7B-EAF4DAE38F6B}">
      <dgm:prSet/>
      <dgm:spPr/>
      <dgm:t>
        <a:bodyPr/>
        <a:lstStyle/>
        <a:p>
          <a:endParaRPr lang="en-US"/>
        </a:p>
      </dgm:t>
    </dgm:pt>
    <dgm:pt modelId="{CD27DBDD-902E-5C49-916E-03E25CA6EC59}" type="sibTrans" cxnId="{31B282DE-B710-1E4A-8A7B-EAF4DAE38F6B}">
      <dgm:prSet/>
      <dgm:spPr/>
      <dgm:t>
        <a:bodyPr/>
        <a:lstStyle/>
        <a:p>
          <a:endParaRPr lang="en-US"/>
        </a:p>
      </dgm:t>
    </dgm:pt>
    <dgm:pt modelId="{3D7FA313-3454-1E4F-BDA7-999E29C51774}" type="pres">
      <dgm:prSet presAssocID="{EEEDA7B9-559C-BC49-9B82-36ABB2773275}" presName="Name0" presStyleCnt="0">
        <dgm:presLayoutVars>
          <dgm:dir/>
          <dgm:animLvl val="lvl"/>
          <dgm:resizeHandles val="exact"/>
        </dgm:presLayoutVars>
      </dgm:prSet>
      <dgm:spPr/>
    </dgm:pt>
    <dgm:pt modelId="{C9B2530D-22A1-654A-A6A4-CDF8A17335BC}" type="pres">
      <dgm:prSet presAssocID="{7A2D0338-494E-0D49-82C7-73805538CE49}" presName="compositeNode" presStyleCnt="0">
        <dgm:presLayoutVars>
          <dgm:bulletEnabled val="1"/>
        </dgm:presLayoutVars>
      </dgm:prSet>
      <dgm:spPr/>
    </dgm:pt>
    <dgm:pt modelId="{4562CB94-7DF6-9D4A-A94A-D2CF41F43FB7}" type="pres">
      <dgm:prSet presAssocID="{7A2D0338-494E-0D49-82C7-73805538CE49}" presName="bgRect" presStyleLbl="node1" presStyleIdx="0" presStyleCnt="5"/>
      <dgm:spPr/>
    </dgm:pt>
    <dgm:pt modelId="{AA4B667C-2238-934A-91BA-5D66DC5A830D}" type="pres">
      <dgm:prSet presAssocID="{7A2D0338-494E-0D49-82C7-73805538CE49}" presName="parentNode" presStyleLbl="node1" presStyleIdx="0" presStyleCnt="5">
        <dgm:presLayoutVars>
          <dgm:chMax val="0"/>
          <dgm:bulletEnabled val="1"/>
        </dgm:presLayoutVars>
      </dgm:prSet>
      <dgm:spPr/>
    </dgm:pt>
    <dgm:pt modelId="{659AD45A-AD20-384B-892A-FB330C89D7DB}" type="pres">
      <dgm:prSet presAssocID="{7A2D0338-494E-0D49-82C7-73805538CE49}" presName="childNode" presStyleLbl="node1" presStyleIdx="0" presStyleCnt="5">
        <dgm:presLayoutVars>
          <dgm:bulletEnabled val="1"/>
        </dgm:presLayoutVars>
      </dgm:prSet>
      <dgm:spPr/>
    </dgm:pt>
    <dgm:pt modelId="{8D227BF5-161A-AD47-AEC2-33A6107DEA45}" type="pres">
      <dgm:prSet presAssocID="{A3E75D22-A9C7-F248-BA8B-E1BD67D8DCC2}" presName="hSp" presStyleCnt="0"/>
      <dgm:spPr/>
    </dgm:pt>
    <dgm:pt modelId="{CDB2C551-438D-784C-8688-DA748AC5C86D}" type="pres">
      <dgm:prSet presAssocID="{A3E75D22-A9C7-F248-BA8B-E1BD67D8DCC2}" presName="vProcSp" presStyleCnt="0"/>
      <dgm:spPr/>
    </dgm:pt>
    <dgm:pt modelId="{7E2D7273-D1DD-9E4A-AF54-B5D0B6C2E418}" type="pres">
      <dgm:prSet presAssocID="{A3E75D22-A9C7-F248-BA8B-E1BD67D8DCC2}" presName="vSp1" presStyleCnt="0"/>
      <dgm:spPr/>
    </dgm:pt>
    <dgm:pt modelId="{D19D2D96-9EEE-AA4A-B141-5B001109123C}" type="pres">
      <dgm:prSet presAssocID="{A3E75D22-A9C7-F248-BA8B-E1BD67D8DCC2}" presName="simulatedConn" presStyleLbl="solidFgAcc1" presStyleIdx="0" presStyleCnt="4"/>
      <dgm:spPr/>
    </dgm:pt>
    <dgm:pt modelId="{392610DB-53B8-0F4B-98DB-D88E94ABA71F}" type="pres">
      <dgm:prSet presAssocID="{A3E75D22-A9C7-F248-BA8B-E1BD67D8DCC2}" presName="vSp2" presStyleCnt="0"/>
      <dgm:spPr/>
    </dgm:pt>
    <dgm:pt modelId="{6E257390-DBF7-FA4D-AF92-F2DA8B7A8F51}" type="pres">
      <dgm:prSet presAssocID="{A3E75D22-A9C7-F248-BA8B-E1BD67D8DCC2}" presName="sibTrans" presStyleCnt="0"/>
      <dgm:spPr/>
    </dgm:pt>
    <dgm:pt modelId="{1CFF358B-E71D-1E4D-99CD-5058A4AC8BE4}" type="pres">
      <dgm:prSet presAssocID="{E8ECF3E4-1A43-1E4B-8A43-11D691F54896}" presName="compositeNode" presStyleCnt="0">
        <dgm:presLayoutVars>
          <dgm:bulletEnabled val="1"/>
        </dgm:presLayoutVars>
      </dgm:prSet>
      <dgm:spPr/>
    </dgm:pt>
    <dgm:pt modelId="{B63FF464-5697-C247-A032-5E61ABEC5D03}" type="pres">
      <dgm:prSet presAssocID="{E8ECF3E4-1A43-1E4B-8A43-11D691F54896}" presName="bgRect" presStyleLbl="node1" presStyleIdx="1" presStyleCnt="5"/>
      <dgm:spPr/>
    </dgm:pt>
    <dgm:pt modelId="{6D67F062-9AB1-F54C-B1A1-BCF90BFE4891}" type="pres">
      <dgm:prSet presAssocID="{E8ECF3E4-1A43-1E4B-8A43-11D691F54896}" presName="parentNode" presStyleLbl="node1" presStyleIdx="1" presStyleCnt="5">
        <dgm:presLayoutVars>
          <dgm:chMax val="0"/>
          <dgm:bulletEnabled val="1"/>
        </dgm:presLayoutVars>
      </dgm:prSet>
      <dgm:spPr/>
    </dgm:pt>
    <dgm:pt modelId="{F29A0866-1E00-BB42-A471-B5DED63D2C7A}" type="pres">
      <dgm:prSet presAssocID="{E8ECF3E4-1A43-1E4B-8A43-11D691F54896}" presName="childNode" presStyleLbl="node1" presStyleIdx="1" presStyleCnt="5">
        <dgm:presLayoutVars>
          <dgm:bulletEnabled val="1"/>
        </dgm:presLayoutVars>
      </dgm:prSet>
      <dgm:spPr/>
    </dgm:pt>
    <dgm:pt modelId="{C21F8417-427F-4244-932B-4D76B65B62AF}" type="pres">
      <dgm:prSet presAssocID="{0BA3D65C-866C-0342-9F67-B5BF098B2831}" presName="hSp" presStyleCnt="0"/>
      <dgm:spPr/>
    </dgm:pt>
    <dgm:pt modelId="{0C1858DF-A861-4A4C-97ED-885A6B333F31}" type="pres">
      <dgm:prSet presAssocID="{0BA3D65C-866C-0342-9F67-B5BF098B2831}" presName="vProcSp" presStyleCnt="0"/>
      <dgm:spPr/>
    </dgm:pt>
    <dgm:pt modelId="{11601BC8-ABEA-F840-86DE-8A65CEF2789B}" type="pres">
      <dgm:prSet presAssocID="{0BA3D65C-866C-0342-9F67-B5BF098B2831}" presName="vSp1" presStyleCnt="0"/>
      <dgm:spPr/>
    </dgm:pt>
    <dgm:pt modelId="{10C29193-FF2B-C846-9CF7-699BB1D0A413}" type="pres">
      <dgm:prSet presAssocID="{0BA3D65C-866C-0342-9F67-B5BF098B2831}" presName="simulatedConn" presStyleLbl="solidFgAcc1" presStyleIdx="1" presStyleCnt="4"/>
      <dgm:spPr/>
    </dgm:pt>
    <dgm:pt modelId="{78A17FB6-F3C9-FC4D-957D-732669548468}" type="pres">
      <dgm:prSet presAssocID="{0BA3D65C-866C-0342-9F67-B5BF098B2831}" presName="vSp2" presStyleCnt="0"/>
      <dgm:spPr/>
    </dgm:pt>
    <dgm:pt modelId="{1BBF41A9-A11E-8C4B-AEA2-3CCEE1F82FD2}" type="pres">
      <dgm:prSet presAssocID="{0BA3D65C-866C-0342-9F67-B5BF098B2831}" presName="sibTrans" presStyleCnt="0"/>
      <dgm:spPr/>
    </dgm:pt>
    <dgm:pt modelId="{1657A754-F4C4-B345-B562-9416EDF3378B}" type="pres">
      <dgm:prSet presAssocID="{AE1AB6E7-6F38-1A4A-97E9-728596B70DAA}" presName="compositeNode" presStyleCnt="0">
        <dgm:presLayoutVars>
          <dgm:bulletEnabled val="1"/>
        </dgm:presLayoutVars>
      </dgm:prSet>
      <dgm:spPr/>
    </dgm:pt>
    <dgm:pt modelId="{716A91EC-DB3F-7D4A-81FE-51A161172B3B}" type="pres">
      <dgm:prSet presAssocID="{AE1AB6E7-6F38-1A4A-97E9-728596B70DAA}" presName="bgRect" presStyleLbl="node1" presStyleIdx="2" presStyleCnt="5"/>
      <dgm:spPr/>
    </dgm:pt>
    <dgm:pt modelId="{84432FAE-E8E1-E44E-ABFD-AF3850844881}" type="pres">
      <dgm:prSet presAssocID="{AE1AB6E7-6F38-1A4A-97E9-728596B70DAA}" presName="parentNode" presStyleLbl="node1" presStyleIdx="2" presStyleCnt="5">
        <dgm:presLayoutVars>
          <dgm:chMax val="0"/>
          <dgm:bulletEnabled val="1"/>
        </dgm:presLayoutVars>
      </dgm:prSet>
      <dgm:spPr/>
    </dgm:pt>
    <dgm:pt modelId="{8C916A8B-2888-A543-AA9C-5BBC2A43C0A5}" type="pres">
      <dgm:prSet presAssocID="{AE1AB6E7-6F38-1A4A-97E9-728596B70DAA}" presName="childNode" presStyleLbl="node1" presStyleIdx="2" presStyleCnt="5">
        <dgm:presLayoutVars>
          <dgm:bulletEnabled val="1"/>
        </dgm:presLayoutVars>
      </dgm:prSet>
      <dgm:spPr/>
    </dgm:pt>
    <dgm:pt modelId="{BFE475F3-D7BE-BA41-AFAC-8522BB0FBBBC}" type="pres">
      <dgm:prSet presAssocID="{1F98BA27-7A57-EC49-8636-442BFB94AC56}" presName="hSp" presStyleCnt="0"/>
      <dgm:spPr/>
    </dgm:pt>
    <dgm:pt modelId="{CC5D29A1-3809-614F-B33B-319E2637B26A}" type="pres">
      <dgm:prSet presAssocID="{1F98BA27-7A57-EC49-8636-442BFB94AC56}" presName="vProcSp" presStyleCnt="0"/>
      <dgm:spPr/>
    </dgm:pt>
    <dgm:pt modelId="{21E21453-A1F2-8F4B-9EDA-0284C4F33E3C}" type="pres">
      <dgm:prSet presAssocID="{1F98BA27-7A57-EC49-8636-442BFB94AC56}" presName="vSp1" presStyleCnt="0"/>
      <dgm:spPr/>
    </dgm:pt>
    <dgm:pt modelId="{630ED95C-089F-0947-9A8A-D83C5BE777EF}" type="pres">
      <dgm:prSet presAssocID="{1F98BA27-7A57-EC49-8636-442BFB94AC56}" presName="simulatedConn" presStyleLbl="solidFgAcc1" presStyleIdx="2" presStyleCnt="4"/>
      <dgm:spPr/>
    </dgm:pt>
    <dgm:pt modelId="{AF931591-E58E-B74E-862C-171553176351}" type="pres">
      <dgm:prSet presAssocID="{1F98BA27-7A57-EC49-8636-442BFB94AC56}" presName="vSp2" presStyleCnt="0"/>
      <dgm:spPr/>
    </dgm:pt>
    <dgm:pt modelId="{FABA86C5-879E-DB48-908D-EC18E6C8FA2D}" type="pres">
      <dgm:prSet presAssocID="{1F98BA27-7A57-EC49-8636-442BFB94AC56}" presName="sibTrans" presStyleCnt="0"/>
      <dgm:spPr/>
    </dgm:pt>
    <dgm:pt modelId="{4E682BC0-8F4C-B04B-B19E-457F545CFC91}" type="pres">
      <dgm:prSet presAssocID="{33B359AE-E305-4449-9B27-945C76A0E837}" presName="compositeNode" presStyleCnt="0">
        <dgm:presLayoutVars>
          <dgm:bulletEnabled val="1"/>
        </dgm:presLayoutVars>
      </dgm:prSet>
      <dgm:spPr/>
    </dgm:pt>
    <dgm:pt modelId="{35D2798D-72DC-3047-BE28-0C407770897E}" type="pres">
      <dgm:prSet presAssocID="{33B359AE-E305-4449-9B27-945C76A0E837}" presName="bgRect" presStyleLbl="node1" presStyleIdx="3" presStyleCnt="5"/>
      <dgm:spPr/>
    </dgm:pt>
    <dgm:pt modelId="{69B8C5E9-64EA-E442-86F7-E36F98C855C3}" type="pres">
      <dgm:prSet presAssocID="{33B359AE-E305-4449-9B27-945C76A0E837}" presName="parentNode" presStyleLbl="node1" presStyleIdx="3" presStyleCnt="5">
        <dgm:presLayoutVars>
          <dgm:chMax val="0"/>
          <dgm:bulletEnabled val="1"/>
        </dgm:presLayoutVars>
      </dgm:prSet>
      <dgm:spPr/>
    </dgm:pt>
    <dgm:pt modelId="{B5FD454D-CA6D-9043-AE10-98CA141C580D}" type="pres">
      <dgm:prSet presAssocID="{33B359AE-E305-4449-9B27-945C76A0E837}" presName="childNode" presStyleLbl="node1" presStyleIdx="3" presStyleCnt="5">
        <dgm:presLayoutVars>
          <dgm:bulletEnabled val="1"/>
        </dgm:presLayoutVars>
      </dgm:prSet>
      <dgm:spPr/>
    </dgm:pt>
    <dgm:pt modelId="{20E5E0E7-4EBC-4649-A060-15BB12A4B7FD}" type="pres">
      <dgm:prSet presAssocID="{2693BE5C-D8C9-194B-BED9-CCDD4EA271B1}" presName="hSp" presStyleCnt="0"/>
      <dgm:spPr/>
    </dgm:pt>
    <dgm:pt modelId="{B7D247ED-FBFD-7440-9A10-CCCD98A20A3B}" type="pres">
      <dgm:prSet presAssocID="{2693BE5C-D8C9-194B-BED9-CCDD4EA271B1}" presName="vProcSp" presStyleCnt="0"/>
      <dgm:spPr/>
    </dgm:pt>
    <dgm:pt modelId="{69645D6A-C9A2-4547-A81F-237355B0CDA9}" type="pres">
      <dgm:prSet presAssocID="{2693BE5C-D8C9-194B-BED9-CCDD4EA271B1}" presName="vSp1" presStyleCnt="0"/>
      <dgm:spPr/>
    </dgm:pt>
    <dgm:pt modelId="{AA0C83F6-34CB-2047-A204-735FBF8D78C1}" type="pres">
      <dgm:prSet presAssocID="{2693BE5C-D8C9-194B-BED9-CCDD4EA271B1}" presName="simulatedConn" presStyleLbl="solidFgAcc1" presStyleIdx="3" presStyleCnt="4"/>
      <dgm:spPr/>
    </dgm:pt>
    <dgm:pt modelId="{C581EB2E-D39D-A246-B86E-5E4D102EF90C}" type="pres">
      <dgm:prSet presAssocID="{2693BE5C-D8C9-194B-BED9-CCDD4EA271B1}" presName="vSp2" presStyleCnt="0"/>
      <dgm:spPr/>
    </dgm:pt>
    <dgm:pt modelId="{A9EE9A7F-0646-1849-A828-4172E89F01B5}" type="pres">
      <dgm:prSet presAssocID="{2693BE5C-D8C9-194B-BED9-CCDD4EA271B1}" presName="sibTrans" presStyleCnt="0"/>
      <dgm:spPr/>
    </dgm:pt>
    <dgm:pt modelId="{E5440C35-A47D-2544-9206-D6F902D2C2B9}" type="pres">
      <dgm:prSet presAssocID="{F8D93B27-4CD0-0841-9041-70E8E1C6EAA0}" presName="compositeNode" presStyleCnt="0">
        <dgm:presLayoutVars>
          <dgm:bulletEnabled val="1"/>
        </dgm:presLayoutVars>
      </dgm:prSet>
      <dgm:spPr/>
    </dgm:pt>
    <dgm:pt modelId="{3B472F76-A504-C64F-8AFA-9AD4681BC43A}" type="pres">
      <dgm:prSet presAssocID="{F8D93B27-4CD0-0841-9041-70E8E1C6EAA0}" presName="bgRect" presStyleLbl="node1" presStyleIdx="4" presStyleCnt="5"/>
      <dgm:spPr/>
    </dgm:pt>
    <dgm:pt modelId="{BCEB5DA6-612E-ED40-A095-8B00B998BB5F}" type="pres">
      <dgm:prSet presAssocID="{F8D93B27-4CD0-0841-9041-70E8E1C6EAA0}" presName="parentNode" presStyleLbl="node1" presStyleIdx="4" presStyleCnt="5">
        <dgm:presLayoutVars>
          <dgm:chMax val="0"/>
          <dgm:bulletEnabled val="1"/>
        </dgm:presLayoutVars>
      </dgm:prSet>
      <dgm:spPr/>
    </dgm:pt>
    <dgm:pt modelId="{E7E50F52-7AD9-BF40-90E0-DA13A0A78FFE}" type="pres">
      <dgm:prSet presAssocID="{F8D93B27-4CD0-0841-9041-70E8E1C6EAA0}" presName="childNode" presStyleLbl="node1" presStyleIdx="4" presStyleCnt="5">
        <dgm:presLayoutVars>
          <dgm:bulletEnabled val="1"/>
        </dgm:presLayoutVars>
      </dgm:prSet>
      <dgm:spPr/>
    </dgm:pt>
  </dgm:ptLst>
  <dgm:cxnLst>
    <dgm:cxn modelId="{6F6CFE01-7997-B044-8F7A-6E8E83796F5B}" type="presOf" srcId="{EEEDA7B9-559C-BC49-9B82-36ABB2773275}" destId="{3D7FA313-3454-1E4F-BDA7-999E29C51774}" srcOrd="0" destOrd="0" presId="urn:microsoft.com/office/officeart/2005/8/layout/hProcess7"/>
    <dgm:cxn modelId="{1A60370D-6B71-8048-B609-7E39ECB95150}" type="presOf" srcId="{E86D8F9F-A268-A44A-B719-CAEE3198A68C}" destId="{659AD45A-AD20-384B-892A-FB330C89D7DB}" srcOrd="0" destOrd="4" presId="urn:microsoft.com/office/officeart/2005/8/layout/hProcess7"/>
    <dgm:cxn modelId="{3A641B10-7A76-034B-A5C0-1A1D1E2AA321}" srcId="{E8ECF3E4-1A43-1E4B-8A43-11D691F54896}" destId="{7D119E17-6FF9-4141-82EB-68693475DFEF}" srcOrd="3" destOrd="0" parTransId="{D2146E17-99E2-5142-A4C8-324666D39D7C}" sibTransId="{4221FADA-4B26-C34D-9728-C8249EA7E563}"/>
    <dgm:cxn modelId="{F4C4B91E-4C82-6445-8A45-D7EAA7B8C249}" type="presOf" srcId="{3CAEC4E5-23B9-A241-B3FE-BF1242071A49}" destId="{659AD45A-AD20-384B-892A-FB330C89D7DB}" srcOrd="0" destOrd="3" presId="urn:microsoft.com/office/officeart/2005/8/layout/hProcess7"/>
    <dgm:cxn modelId="{B6281821-7368-F24C-AD94-2A130EC5B5B4}" srcId="{F8D93B27-4CD0-0841-9041-70E8E1C6EAA0}" destId="{6AE9D18A-A61C-3041-841B-0B1AAC53AB7A}" srcOrd="0" destOrd="0" parTransId="{1E42DFEC-9620-7D4F-AAC7-8212E359DAA7}" sibTransId="{6875C9E9-FC23-4348-AE07-04CAD5FD1922}"/>
    <dgm:cxn modelId="{5E379421-BEFB-8244-BCA1-474059472229}" type="presOf" srcId="{ACD271F3-3DB7-0B4F-A743-AA09912B62F3}" destId="{659AD45A-AD20-384B-892A-FB330C89D7DB}" srcOrd="0" destOrd="1" presId="urn:microsoft.com/office/officeart/2005/8/layout/hProcess7"/>
    <dgm:cxn modelId="{CF464524-87BD-A44F-BEE0-0B8F7BB9E6D6}" type="presOf" srcId="{DBA322FA-DA93-AE4C-992D-0D8B41171218}" destId="{B5FD454D-CA6D-9043-AE10-98CA141C580D}" srcOrd="0" destOrd="1" presId="urn:microsoft.com/office/officeart/2005/8/layout/hProcess7"/>
    <dgm:cxn modelId="{4F38862A-B85A-CD47-AB09-869A7B6C4457}" srcId="{EEEDA7B9-559C-BC49-9B82-36ABB2773275}" destId="{E8ECF3E4-1A43-1E4B-8A43-11D691F54896}" srcOrd="1" destOrd="0" parTransId="{2339894E-C6D6-DB4D-89C5-1350DE3436FD}" sibTransId="{0BA3D65C-866C-0342-9F67-B5BF098B2831}"/>
    <dgm:cxn modelId="{D26DAF2B-9203-CD48-80FA-2D6415416F4F}" srcId="{7A2D0338-494E-0D49-82C7-73805538CE49}" destId="{3CAEC4E5-23B9-A241-B3FE-BF1242071A49}" srcOrd="3" destOrd="0" parTransId="{46A662EE-42D0-1C49-AFCB-4F3C4E069F4D}" sibTransId="{93FCF140-4332-E542-966C-3138D667230B}"/>
    <dgm:cxn modelId="{7C967D2C-5598-864E-8C12-F551423BC584}" srcId="{F8D93B27-4CD0-0841-9041-70E8E1C6EAA0}" destId="{6758AF3C-672A-3249-8AB9-6862FF69125F}" srcOrd="1" destOrd="0" parTransId="{550C491E-709F-9B4B-BFF7-FD7AAE66C158}" sibTransId="{359A7003-D071-4A44-A699-2A13B125067C}"/>
    <dgm:cxn modelId="{4EB6F32C-ABD1-A743-9E28-517C17FF8F4E}" type="presOf" srcId="{F8D93B27-4CD0-0841-9041-70E8E1C6EAA0}" destId="{3B472F76-A504-C64F-8AFA-9AD4681BC43A}" srcOrd="0" destOrd="0" presId="urn:microsoft.com/office/officeart/2005/8/layout/hProcess7"/>
    <dgm:cxn modelId="{A31F6F32-EAC5-D048-A165-E1485E73CEDD}" type="presOf" srcId="{E8ECF3E4-1A43-1E4B-8A43-11D691F54896}" destId="{B63FF464-5697-C247-A032-5E61ABEC5D03}" srcOrd="0" destOrd="0" presId="urn:microsoft.com/office/officeart/2005/8/layout/hProcess7"/>
    <dgm:cxn modelId="{2DE4383A-85DA-8540-8C93-FA72C02AD62C}" type="presOf" srcId="{B1A6CC31-DE9A-204C-AC9C-CE24015762C6}" destId="{F29A0866-1E00-BB42-A471-B5DED63D2C7A}" srcOrd="0" destOrd="2" presId="urn:microsoft.com/office/officeart/2005/8/layout/hProcess7"/>
    <dgm:cxn modelId="{A17DED45-9DE3-A442-A580-959C0FF0C234}" srcId="{7A2D0338-494E-0D49-82C7-73805538CE49}" destId="{38057B48-5075-5C4B-816C-4806A2E38CEE}" srcOrd="0" destOrd="0" parTransId="{554D0081-FFF7-FC4C-80B2-98FB75394178}" sibTransId="{6C899F9F-2945-9749-BE0F-330E4A6FE0EA}"/>
    <dgm:cxn modelId="{590A124B-91B2-8945-8DA7-264853089F94}" srcId="{7A2D0338-494E-0D49-82C7-73805538CE49}" destId="{E86D8F9F-A268-A44A-B719-CAEE3198A68C}" srcOrd="4" destOrd="0" parTransId="{5F2D1AC9-655D-754F-8606-DE7C1DD9D47D}" sibTransId="{5D42C892-13B3-524F-8D96-F5B8CE410E41}"/>
    <dgm:cxn modelId="{5596C34F-2473-5249-A05F-E79EFCA592F9}" type="presOf" srcId="{6AE9D18A-A61C-3041-841B-0B1AAC53AB7A}" destId="{E7E50F52-7AD9-BF40-90E0-DA13A0A78FFE}" srcOrd="0" destOrd="0" presId="urn:microsoft.com/office/officeart/2005/8/layout/hProcess7"/>
    <dgm:cxn modelId="{DCC9C752-7558-6047-BBF6-44BC773E4468}" srcId="{EEEDA7B9-559C-BC49-9B82-36ABB2773275}" destId="{AE1AB6E7-6F38-1A4A-97E9-728596B70DAA}" srcOrd="2" destOrd="0" parTransId="{1E08670E-EA61-4542-9230-BBC12BFCAED6}" sibTransId="{1F98BA27-7A57-EC49-8636-442BFB94AC56}"/>
    <dgm:cxn modelId="{EF0C205A-3C7D-134F-B903-72FBD2F9BD18}" srcId="{EEEDA7B9-559C-BC49-9B82-36ABB2773275}" destId="{7A2D0338-494E-0D49-82C7-73805538CE49}" srcOrd="0" destOrd="0" parTransId="{67DAFD73-92C4-EE44-AC25-A6ED3218B89D}" sibTransId="{A3E75D22-A9C7-F248-BA8B-E1BD67D8DCC2}"/>
    <dgm:cxn modelId="{5E5E3D5C-D428-C540-93B0-0D107CC163FC}" type="presOf" srcId="{A63C109D-AC43-0E41-A927-C3CA52AC490B}" destId="{F29A0866-1E00-BB42-A471-B5DED63D2C7A}" srcOrd="0" destOrd="1" presId="urn:microsoft.com/office/officeart/2005/8/layout/hProcess7"/>
    <dgm:cxn modelId="{FA090F6D-90E6-C040-B497-15426135B114}" type="presOf" srcId="{6758AF3C-672A-3249-8AB9-6862FF69125F}" destId="{E7E50F52-7AD9-BF40-90E0-DA13A0A78FFE}" srcOrd="0" destOrd="1" presId="urn:microsoft.com/office/officeart/2005/8/layout/hProcess7"/>
    <dgm:cxn modelId="{EE709377-6520-5F41-B730-5C12881D294A}" srcId="{E8ECF3E4-1A43-1E4B-8A43-11D691F54896}" destId="{A63C109D-AC43-0E41-A927-C3CA52AC490B}" srcOrd="1" destOrd="0" parTransId="{F91BFF37-BDF4-C74B-8AC8-E2A4C0CA3BBC}" sibTransId="{F5AAE500-92C9-704B-BC54-11BB46E80E6F}"/>
    <dgm:cxn modelId="{9B9BAE81-9373-A346-9BAA-A0C28EA4ADD1}" type="presOf" srcId="{33B359AE-E305-4449-9B27-945C76A0E837}" destId="{69B8C5E9-64EA-E442-86F7-E36F98C855C3}" srcOrd="1" destOrd="0" presId="urn:microsoft.com/office/officeart/2005/8/layout/hProcess7"/>
    <dgm:cxn modelId="{8BA29387-286C-5B45-BB62-9F3E4D9D2D6E}" srcId="{33B359AE-E305-4449-9B27-945C76A0E837}" destId="{15D97290-AC14-2F48-B8A4-F4F4A7CF71F9}" srcOrd="0" destOrd="0" parTransId="{4021719F-855B-3544-88B9-04073B1BBAF4}" sibTransId="{BD25E7FD-DC86-164E-918C-A24676D29AE4}"/>
    <dgm:cxn modelId="{9AF5698A-B1A3-A045-B9B3-CF8DB7E2BD17}" srcId="{E8ECF3E4-1A43-1E4B-8A43-11D691F54896}" destId="{E6A4F4E0-6E4E-6E49-A603-D3E914B154F6}" srcOrd="0" destOrd="0" parTransId="{2A5444BD-7892-5444-BABE-8D33128937AF}" sibTransId="{39638C86-A509-E440-958D-4435D12EB378}"/>
    <dgm:cxn modelId="{7E70898A-1F69-F64D-82AC-16F3C6426391}" srcId="{7A2D0338-494E-0D49-82C7-73805538CE49}" destId="{ACD271F3-3DB7-0B4F-A743-AA09912B62F3}" srcOrd="1" destOrd="0" parTransId="{CF674362-641B-7E49-9FA7-5B56A39CAE87}" sibTransId="{37397159-FC3E-5549-B144-D5D0D7E038D6}"/>
    <dgm:cxn modelId="{2695DD91-883F-B143-BE7E-1C1EC1F31832}" type="presOf" srcId="{C447BB00-9335-6942-9DED-408E3B109EB9}" destId="{8C916A8B-2888-A543-AA9C-5BBC2A43C0A5}" srcOrd="0" destOrd="1" presId="urn:microsoft.com/office/officeart/2005/8/layout/hProcess7"/>
    <dgm:cxn modelId="{FF741892-1446-1940-8B00-7AD7342F86B4}" type="presOf" srcId="{FDDBFDED-71D2-0D4E-9384-02342B67504E}" destId="{E7E50F52-7AD9-BF40-90E0-DA13A0A78FFE}" srcOrd="0" destOrd="2" presId="urn:microsoft.com/office/officeart/2005/8/layout/hProcess7"/>
    <dgm:cxn modelId="{E0CF9697-C50C-F244-B61E-E1C81DBD3AF8}" type="presOf" srcId="{7FFFD01A-1637-5D47-B380-D601D52C94E9}" destId="{8C916A8B-2888-A543-AA9C-5BBC2A43C0A5}" srcOrd="0" destOrd="0" presId="urn:microsoft.com/office/officeart/2005/8/layout/hProcess7"/>
    <dgm:cxn modelId="{65E76E9C-9B94-084A-A5DF-01768D1FA62B}" type="presOf" srcId="{7D119E17-6FF9-4141-82EB-68693475DFEF}" destId="{F29A0866-1E00-BB42-A471-B5DED63D2C7A}" srcOrd="0" destOrd="3" presId="urn:microsoft.com/office/officeart/2005/8/layout/hProcess7"/>
    <dgm:cxn modelId="{F298FD9C-E1F9-8040-B0AE-95C6F1A5FA12}" type="presOf" srcId="{7A2D0338-494E-0D49-82C7-73805538CE49}" destId="{4562CB94-7DF6-9D4A-A94A-D2CF41F43FB7}" srcOrd="0" destOrd="0" presId="urn:microsoft.com/office/officeart/2005/8/layout/hProcess7"/>
    <dgm:cxn modelId="{99E960A5-5908-0B48-906B-30235D0A4190}" srcId="{AE1AB6E7-6F38-1A4A-97E9-728596B70DAA}" destId="{7FFFD01A-1637-5D47-B380-D601D52C94E9}" srcOrd="0" destOrd="0" parTransId="{A3D59061-7439-D840-AE3F-C4EE401B01B4}" sibTransId="{33F631E1-88C1-E54F-B18C-01010400871F}"/>
    <dgm:cxn modelId="{3BF622AD-8A72-7D47-A29F-532FF3C15BDC}" srcId="{7A2D0338-494E-0D49-82C7-73805538CE49}" destId="{0F01570B-B709-8F42-AB00-430289A028A5}" srcOrd="2" destOrd="0" parTransId="{7473A299-F076-4243-B2F4-BD164705D925}" sibTransId="{B490DCA7-97D7-FD4C-86CB-8B27C74C0980}"/>
    <dgm:cxn modelId="{2EEA04AE-7F8A-584D-A119-4F56AC11BEA3}" type="presOf" srcId="{E6A4F4E0-6E4E-6E49-A603-D3E914B154F6}" destId="{F29A0866-1E00-BB42-A471-B5DED63D2C7A}" srcOrd="0" destOrd="0" presId="urn:microsoft.com/office/officeart/2005/8/layout/hProcess7"/>
    <dgm:cxn modelId="{4F9F0EB6-AF6D-584A-A407-BBD2E3ADEC21}" srcId="{AE1AB6E7-6F38-1A4A-97E9-728596B70DAA}" destId="{BFE56B0D-CD27-7A40-A2D3-BAF41EBCEFD5}" srcOrd="2" destOrd="0" parTransId="{466EC8E7-BB44-FF49-94A4-BE47D9C2F1AC}" sibTransId="{19A75181-198D-E549-A2FB-00E87180E52C}"/>
    <dgm:cxn modelId="{5713DFB6-67F8-4B44-9ED8-387A03BC04D0}" srcId="{EEEDA7B9-559C-BC49-9B82-36ABB2773275}" destId="{33B359AE-E305-4449-9B27-945C76A0E837}" srcOrd="3" destOrd="0" parTransId="{73E7780B-0303-C04B-88F7-8212353B6D67}" sibTransId="{2693BE5C-D8C9-194B-BED9-CCDD4EA271B1}"/>
    <dgm:cxn modelId="{2631C7BC-9815-0347-9BF4-FF00D56C367C}" type="presOf" srcId="{AE1AB6E7-6F38-1A4A-97E9-728596B70DAA}" destId="{716A91EC-DB3F-7D4A-81FE-51A161172B3B}" srcOrd="0" destOrd="0" presId="urn:microsoft.com/office/officeart/2005/8/layout/hProcess7"/>
    <dgm:cxn modelId="{40D3BAC0-4B46-6B45-BDA6-D17CC1751E64}" srcId="{E8ECF3E4-1A43-1E4B-8A43-11D691F54896}" destId="{B1A6CC31-DE9A-204C-AC9C-CE24015762C6}" srcOrd="2" destOrd="0" parTransId="{254C531F-083F-C34B-8D5D-E6CDE955E835}" sibTransId="{EBA603B6-D171-E64B-8E8E-5210A13E6DFE}"/>
    <dgm:cxn modelId="{C5BE37C1-A448-904C-BFB6-071C72B09B03}" type="presOf" srcId="{15D97290-AC14-2F48-B8A4-F4F4A7CF71F9}" destId="{B5FD454D-CA6D-9043-AE10-98CA141C580D}" srcOrd="0" destOrd="0" presId="urn:microsoft.com/office/officeart/2005/8/layout/hProcess7"/>
    <dgm:cxn modelId="{D709E8CF-D6CF-AD4D-8632-01455FD4A83F}" type="presOf" srcId="{38057B48-5075-5C4B-816C-4806A2E38CEE}" destId="{659AD45A-AD20-384B-892A-FB330C89D7DB}" srcOrd="0" destOrd="0" presId="urn:microsoft.com/office/officeart/2005/8/layout/hProcess7"/>
    <dgm:cxn modelId="{212666D1-1827-6044-853F-7CCC43A3F893}" type="presOf" srcId="{E8ECF3E4-1A43-1E4B-8A43-11D691F54896}" destId="{6D67F062-9AB1-F54C-B1A1-BCF90BFE4891}" srcOrd="1" destOrd="0" presId="urn:microsoft.com/office/officeart/2005/8/layout/hProcess7"/>
    <dgm:cxn modelId="{D9FEB4D3-F32E-5447-9EB5-00C9960E3781}" type="presOf" srcId="{AE1AB6E7-6F38-1A4A-97E9-728596B70DAA}" destId="{84432FAE-E8E1-E44E-ABFD-AF3850844881}" srcOrd="1" destOrd="0" presId="urn:microsoft.com/office/officeart/2005/8/layout/hProcess7"/>
    <dgm:cxn modelId="{602199DD-3285-814F-8E16-6F3636772C96}" type="presOf" srcId="{0F01570B-B709-8F42-AB00-430289A028A5}" destId="{659AD45A-AD20-384B-892A-FB330C89D7DB}" srcOrd="0" destOrd="2" presId="urn:microsoft.com/office/officeart/2005/8/layout/hProcess7"/>
    <dgm:cxn modelId="{80B113DE-47E7-6047-B42A-DDCF93552017}" srcId="{AE1AB6E7-6F38-1A4A-97E9-728596B70DAA}" destId="{C447BB00-9335-6942-9DED-408E3B109EB9}" srcOrd="1" destOrd="0" parTransId="{4F3CA559-0A8C-8244-9A53-CC0A2EDD7D11}" sibTransId="{1B33E191-5044-0947-886D-93E9A19BAF93}"/>
    <dgm:cxn modelId="{31B282DE-B710-1E4A-8A7B-EAF4DAE38F6B}" srcId="{F8D93B27-4CD0-0841-9041-70E8E1C6EAA0}" destId="{FDDBFDED-71D2-0D4E-9384-02342B67504E}" srcOrd="2" destOrd="0" parTransId="{BD190E78-FAD2-6848-9E5C-B8A01C52EAA5}" sibTransId="{CD27DBDD-902E-5C49-916E-03E25CA6EC59}"/>
    <dgm:cxn modelId="{94C7B2E4-87BD-5940-95ED-BEC3E921EFAE}" srcId="{EEEDA7B9-559C-BC49-9B82-36ABB2773275}" destId="{F8D93B27-4CD0-0841-9041-70E8E1C6EAA0}" srcOrd="4" destOrd="0" parTransId="{6A36E745-5C68-BD47-996D-DB085571D2C2}" sibTransId="{7F3B9592-8908-C445-ADEA-2B6A70A05B31}"/>
    <dgm:cxn modelId="{45188BE6-2E5C-8B4C-9869-EB2D80774845}" type="presOf" srcId="{33B359AE-E305-4449-9B27-945C76A0E837}" destId="{35D2798D-72DC-3047-BE28-0C407770897E}" srcOrd="0" destOrd="0" presId="urn:microsoft.com/office/officeart/2005/8/layout/hProcess7"/>
    <dgm:cxn modelId="{B15059E7-51F0-404E-85C0-3270E3055D6A}" type="presOf" srcId="{7A2D0338-494E-0D49-82C7-73805538CE49}" destId="{AA4B667C-2238-934A-91BA-5D66DC5A830D}" srcOrd="1" destOrd="0" presId="urn:microsoft.com/office/officeart/2005/8/layout/hProcess7"/>
    <dgm:cxn modelId="{4C00AAE8-58EE-F94B-9559-8F7A86097E6D}" type="presOf" srcId="{BFE56B0D-CD27-7A40-A2D3-BAF41EBCEFD5}" destId="{8C916A8B-2888-A543-AA9C-5BBC2A43C0A5}" srcOrd="0" destOrd="2" presId="urn:microsoft.com/office/officeart/2005/8/layout/hProcess7"/>
    <dgm:cxn modelId="{942FD4E8-5504-7248-85AB-320146F1B3D7}" type="presOf" srcId="{F8D93B27-4CD0-0841-9041-70E8E1C6EAA0}" destId="{BCEB5DA6-612E-ED40-A095-8B00B998BB5F}" srcOrd="1" destOrd="0" presId="urn:microsoft.com/office/officeart/2005/8/layout/hProcess7"/>
    <dgm:cxn modelId="{409C34EB-1027-8646-916E-9802F013C005}" srcId="{33B359AE-E305-4449-9B27-945C76A0E837}" destId="{DBA322FA-DA93-AE4C-992D-0D8B41171218}" srcOrd="1" destOrd="0" parTransId="{E72C081F-E1C7-804C-AE0D-5C984AE8B48F}" sibTransId="{5EE5F757-C46C-5B46-8EA8-BD6813313E16}"/>
    <dgm:cxn modelId="{8100DDF8-9F8B-4A4C-862B-5B4E3CA1FFEF}" type="presParOf" srcId="{3D7FA313-3454-1E4F-BDA7-999E29C51774}" destId="{C9B2530D-22A1-654A-A6A4-CDF8A17335BC}" srcOrd="0" destOrd="0" presId="urn:microsoft.com/office/officeart/2005/8/layout/hProcess7"/>
    <dgm:cxn modelId="{DF64BDE0-733F-F04D-8F7A-3682C2999BCD}" type="presParOf" srcId="{C9B2530D-22A1-654A-A6A4-CDF8A17335BC}" destId="{4562CB94-7DF6-9D4A-A94A-D2CF41F43FB7}" srcOrd="0" destOrd="0" presId="urn:microsoft.com/office/officeart/2005/8/layout/hProcess7"/>
    <dgm:cxn modelId="{3893D1AE-B01A-C844-B69E-0D09DB62764E}" type="presParOf" srcId="{C9B2530D-22A1-654A-A6A4-CDF8A17335BC}" destId="{AA4B667C-2238-934A-91BA-5D66DC5A830D}" srcOrd="1" destOrd="0" presId="urn:microsoft.com/office/officeart/2005/8/layout/hProcess7"/>
    <dgm:cxn modelId="{D6A859FC-F246-0642-8A61-8434E1CBCCE4}" type="presParOf" srcId="{C9B2530D-22A1-654A-A6A4-CDF8A17335BC}" destId="{659AD45A-AD20-384B-892A-FB330C89D7DB}" srcOrd="2" destOrd="0" presId="urn:microsoft.com/office/officeart/2005/8/layout/hProcess7"/>
    <dgm:cxn modelId="{52F52B64-F3D1-D845-8596-D3A090AE42E4}" type="presParOf" srcId="{3D7FA313-3454-1E4F-BDA7-999E29C51774}" destId="{8D227BF5-161A-AD47-AEC2-33A6107DEA45}" srcOrd="1" destOrd="0" presId="urn:microsoft.com/office/officeart/2005/8/layout/hProcess7"/>
    <dgm:cxn modelId="{8A42C1C4-9D48-B643-85A1-A59DB8A5ADA8}" type="presParOf" srcId="{3D7FA313-3454-1E4F-BDA7-999E29C51774}" destId="{CDB2C551-438D-784C-8688-DA748AC5C86D}" srcOrd="2" destOrd="0" presId="urn:microsoft.com/office/officeart/2005/8/layout/hProcess7"/>
    <dgm:cxn modelId="{FD5AF959-B515-B14D-B20F-7AF4E79AD881}" type="presParOf" srcId="{CDB2C551-438D-784C-8688-DA748AC5C86D}" destId="{7E2D7273-D1DD-9E4A-AF54-B5D0B6C2E418}" srcOrd="0" destOrd="0" presId="urn:microsoft.com/office/officeart/2005/8/layout/hProcess7"/>
    <dgm:cxn modelId="{23EE1C1B-20C6-EA46-A3A4-663BCCC84B2A}" type="presParOf" srcId="{CDB2C551-438D-784C-8688-DA748AC5C86D}" destId="{D19D2D96-9EEE-AA4A-B141-5B001109123C}" srcOrd="1" destOrd="0" presId="urn:microsoft.com/office/officeart/2005/8/layout/hProcess7"/>
    <dgm:cxn modelId="{ABA29B52-E2E5-284D-BBC3-82F237640471}" type="presParOf" srcId="{CDB2C551-438D-784C-8688-DA748AC5C86D}" destId="{392610DB-53B8-0F4B-98DB-D88E94ABA71F}" srcOrd="2" destOrd="0" presId="urn:microsoft.com/office/officeart/2005/8/layout/hProcess7"/>
    <dgm:cxn modelId="{34FDD35B-72E5-9743-BB9D-353230A4D053}" type="presParOf" srcId="{3D7FA313-3454-1E4F-BDA7-999E29C51774}" destId="{6E257390-DBF7-FA4D-AF92-F2DA8B7A8F51}" srcOrd="3" destOrd="0" presId="urn:microsoft.com/office/officeart/2005/8/layout/hProcess7"/>
    <dgm:cxn modelId="{0048E377-59FF-3A4F-96A1-78906EAF78E3}" type="presParOf" srcId="{3D7FA313-3454-1E4F-BDA7-999E29C51774}" destId="{1CFF358B-E71D-1E4D-99CD-5058A4AC8BE4}" srcOrd="4" destOrd="0" presId="urn:microsoft.com/office/officeart/2005/8/layout/hProcess7"/>
    <dgm:cxn modelId="{747C1B1D-B554-144B-BF48-6E6B910DF0B2}" type="presParOf" srcId="{1CFF358B-E71D-1E4D-99CD-5058A4AC8BE4}" destId="{B63FF464-5697-C247-A032-5E61ABEC5D03}" srcOrd="0" destOrd="0" presId="urn:microsoft.com/office/officeart/2005/8/layout/hProcess7"/>
    <dgm:cxn modelId="{47454972-0221-A240-886E-677A527F6100}" type="presParOf" srcId="{1CFF358B-E71D-1E4D-99CD-5058A4AC8BE4}" destId="{6D67F062-9AB1-F54C-B1A1-BCF90BFE4891}" srcOrd="1" destOrd="0" presId="urn:microsoft.com/office/officeart/2005/8/layout/hProcess7"/>
    <dgm:cxn modelId="{2D9F2A67-D944-6D41-A0CD-43D1BFFDAABB}" type="presParOf" srcId="{1CFF358B-E71D-1E4D-99CD-5058A4AC8BE4}" destId="{F29A0866-1E00-BB42-A471-B5DED63D2C7A}" srcOrd="2" destOrd="0" presId="urn:microsoft.com/office/officeart/2005/8/layout/hProcess7"/>
    <dgm:cxn modelId="{916C637D-97AB-8943-8BFE-4D0B3D4F720D}" type="presParOf" srcId="{3D7FA313-3454-1E4F-BDA7-999E29C51774}" destId="{C21F8417-427F-4244-932B-4D76B65B62AF}" srcOrd="5" destOrd="0" presId="urn:microsoft.com/office/officeart/2005/8/layout/hProcess7"/>
    <dgm:cxn modelId="{DF03DE0F-9CFE-A142-AEAB-36491A086CE9}" type="presParOf" srcId="{3D7FA313-3454-1E4F-BDA7-999E29C51774}" destId="{0C1858DF-A861-4A4C-97ED-885A6B333F31}" srcOrd="6" destOrd="0" presId="urn:microsoft.com/office/officeart/2005/8/layout/hProcess7"/>
    <dgm:cxn modelId="{A2AACB3B-4A8C-2644-84D7-B4F0ABF9F3F8}" type="presParOf" srcId="{0C1858DF-A861-4A4C-97ED-885A6B333F31}" destId="{11601BC8-ABEA-F840-86DE-8A65CEF2789B}" srcOrd="0" destOrd="0" presId="urn:microsoft.com/office/officeart/2005/8/layout/hProcess7"/>
    <dgm:cxn modelId="{173C729A-9FA6-1945-817E-6CA4F990E389}" type="presParOf" srcId="{0C1858DF-A861-4A4C-97ED-885A6B333F31}" destId="{10C29193-FF2B-C846-9CF7-699BB1D0A413}" srcOrd="1" destOrd="0" presId="urn:microsoft.com/office/officeart/2005/8/layout/hProcess7"/>
    <dgm:cxn modelId="{204E9998-C56F-7049-91BD-F6507551CB45}" type="presParOf" srcId="{0C1858DF-A861-4A4C-97ED-885A6B333F31}" destId="{78A17FB6-F3C9-FC4D-957D-732669548468}" srcOrd="2" destOrd="0" presId="urn:microsoft.com/office/officeart/2005/8/layout/hProcess7"/>
    <dgm:cxn modelId="{08E05276-935A-A24B-93F1-66F30BB86DA4}" type="presParOf" srcId="{3D7FA313-3454-1E4F-BDA7-999E29C51774}" destId="{1BBF41A9-A11E-8C4B-AEA2-3CCEE1F82FD2}" srcOrd="7" destOrd="0" presId="urn:microsoft.com/office/officeart/2005/8/layout/hProcess7"/>
    <dgm:cxn modelId="{53CE10F0-00EC-1B4F-88FB-8647D9E996B7}" type="presParOf" srcId="{3D7FA313-3454-1E4F-BDA7-999E29C51774}" destId="{1657A754-F4C4-B345-B562-9416EDF3378B}" srcOrd="8" destOrd="0" presId="urn:microsoft.com/office/officeart/2005/8/layout/hProcess7"/>
    <dgm:cxn modelId="{55376B71-DDD5-2C47-A116-37108F2C2D7C}" type="presParOf" srcId="{1657A754-F4C4-B345-B562-9416EDF3378B}" destId="{716A91EC-DB3F-7D4A-81FE-51A161172B3B}" srcOrd="0" destOrd="0" presId="urn:microsoft.com/office/officeart/2005/8/layout/hProcess7"/>
    <dgm:cxn modelId="{43C77C13-3AA5-DF4C-B777-15F96A5F1040}" type="presParOf" srcId="{1657A754-F4C4-B345-B562-9416EDF3378B}" destId="{84432FAE-E8E1-E44E-ABFD-AF3850844881}" srcOrd="1" destOrd="0" presId="urn:microsoft.com/office/officeart/2005/8/layout/hProcess7"/>
    <dgm:cxn modelId="{92D252EE-5BCA-1B47-B809-1910AFBEC86C}" type="presParOf" srcId="{1657A754-F4C4-B345-B562-9416EDF3378B}" destId="{8C916A8B-2888-A543-AA9C-5BBC2A43C0A5}" srcOrd="2" destOrd="0" presId="urn:microsoft.com/office/officeart/2005/8/layout/hProcess7"/>
    <dgm:cxn modelId="{B4C162B9-07EB-4145-90D8-AD0E4FD95CEC}" type="presParOf" srcId="{3D7FA313-3454-1E4F-BDA7-999E29C51774}" destId="{BFE475F3-D7BE-BA41-AFAC-8522BB0FBBBC}" srcOrd="9" destOrd="0" presId="urn:microsoft.com/office/officeart/2005/8/layout/hProcess7"/>
    <dgm:cxn modelId="{9B5D0CB0-22EF-1942-9AA1-2A94C6CD880C}" type="presParOf" srcId="{3D7FA313-3454-1E4F-BDA7-999E29C51774}" destId="{CC5D29A1-3809-614F-B33B-319E2637B26A}" srcOrd="10" destOrd="0" presId="urn:microsoft.com/office/officeart/2005/8/layout/hProcess7"/>
    <dgm:cxn modelId="{1B363F58-B4D4-3B44-B02C-BE9C1D471220}" type="presParOf" srcId="{CC5D29A1-3809-614F-B33B-319E2637B26A}" destId="{21E21453-A1F2-8F4B-9EDA-0284C4F33E3C}" srcOrd="0" destOrd="0" presId="urn:microsoft.com/office/officeart/2005/8/layout/hProcess7"/>
    <dgm:cxn modelId="{3EC29D39-3873-A445-94B9-B1293BF29E77}" type="presParOf" srcId="{CC5D29A1-3809-614F-B33B-319E2637B26A}" destId="{630ED95C-089F-0947-9A8A-D83C5BE777EF}" srcOrd="1" destOrd="0" presId="urn:microsoft.com/office/officeart/2005/8/layout/hProcess7"/>
    <dgm:cxn modelId="{CB34011E-150C-0A4F-A415-800B0DE5B695}" type="presParOf" srcId="{CC5D29A1-3809-614F-B33B-319E2637B26A}" destId="{AF931591-E58E-B74E-862C-171553176351}" srcOrd="2" destOrd="0" presId="urn:microsoft.com/office/officeart/2005/8/layout/hProcess7"/>
    <dgm:cxn modelId="{01178523-2544-7749-9185-22ADD109352C}" type="presParOf" srcId="{3D7FA313-3454-1E4F-BDA7-999E29C51774}" destId="{FABA86C5-879E-DB48-908D-EC18E6C8FA2D}" srcOrd="11" destOrd="0" presId="urn:microsoft.com/office/officeart/2005/8/layout/hProcess7"/>
    <dgm:cxn modelId="{C3741FC8-54EA-FB4A-B180-D8981E7609EC}" type="presParOf" srcId="{3D7FA313-3454-1E4F-BDA7-999E29C51774}" destId="{4E682BC0-8F4C-B04B-B19E-457F545CFC91}" srcOrd="12" destOrd="0" presId="urn:microsoft.com/office/officeart/2005/8/layout/hProcess7"/>
    <dgm:cxn modelId="{2D983F54-12A1-A445-8E75-94DF078C2BEC}" type="presParOf" srcId="{4E682BC0-8F4C-B04B-B19E-457F545CFC91}" destId="{35D2798D-72DC-3047-BE28-0C407770897E}" srcOrd="0" destOrd="0" presId="urn:microsoft.com/office/officeart/2005/8/layout/hProcess7"/>
    <dgm:cxn modelId="{F33B63BF-FFE3-A849-A8F0-0068DEC1B8A6}" type="presParOf" srcId="{4E682BC0-8F4C-B04B-B19E-457F545CFC91}" destId="{69B8C5E9-64EA-E442-86F7-E36F98C855C3}" srcOrd="1" destOrd="0" presId="urn:microsoft.com/office/officeart/2005/8/layout/hProcess7"/>
    <dgm:cxn modelId="{4EA3D188-BD7E-7C4C-9B33-5B6729C178AC}" type="presParOf" srcId="{4E682BC0-8F4C-B04B-B19E-457F545CFC91}" destId="{B5FD454D-CA6D-9043-AE10-98CA141C580D}" srcOrd="2" destOrd="0" presId="urn:microsoft.com/office/officeart/2005/8/layout/hProcess7"/>
    <dgm:cxn modelId="{57C9BDFF-DF12-314E-8116-31D5EC767257}" type="presParOf" srcId="{3D7FA313-3454-1E4F-BDA7-999E29C51774}" destId="{20E5E0E7-4EBC-4649-A060-15BB12A4B7FD}" srcOrd="13" destOrd="0" presId="urn:microsoft.com/office/officeart/2005/8/layout/hProcess7"/>
    <dgm:cxn modelId="{DACFEB4B-248E-DF42-B41F-257C213C1D80}" type="presParOf" srcId="{3D7FA313-3454-1E4F-BDA7-999E29C51774}" destId="{B7D247ED-FBFD-7440-9A10-CCCD98A20A3B}" srcOrd="14" destOrd="0" presId="urn:microsoft.com/office/officeart/2005/8/layout/hProcess7"/>
    <dgm:cxn modelId="{8D507080-1A95-FE49-B3B3-20E177CCA059}" type="presParOf" srcId="{B7D247ED-FBFD-7440-9A10-CCCD98A20A3B}" destId="{69645D6A-C9A2-4547-A81F-237355B0CDA9}" srcOrd="0" destOrd="0" presId="urn:microsoft.com/office/officeart/2005/8/layout/hProcess7"/>
    <dgm:cxn modelId="{5C29D5EC-2F84-1644-81F6-9559B09452C4}" type="presParOf" srcId="{B7D247ED-FBFD-7440-9A10-CCCD98A20A3B}" destId="{AA0C83F6-34CB-2047-A204-735FBF8D78C1}" srcOrd="1" destOrd="0" presId="urn:microsoft.com/office/officeart/2005/8/layout/hProcess7"/>
    <dgm:cxn modelId="{CE43F6E7-A741-2F4A-A6B3-8106E38485E9}" type="presParOf" srcId="{B7D247ED-FBFD-7440-9A10-CCCD98A20A3B}" destId="{C581EB2E-D39D-A246-B86E-5E4D102EF90C}" srcOrd="2" destOrd="0" presId="urn:microsoft.com/office/officeart/2005/8/layout/hProcess7"/>
    <dgm:cxn modelId="{D5BCFB1B-A464-9D44-9BC1-6256EFCA7CD3}" type="presParOf" srcId="{3D7FA313-3454-1E4F-BDA7-999E29C51774}" destId="{A9EE9A7F-0646-1849-A828-4172E89F01B5}" srcOrd="15" destOrd="0" presId="urn:microsoft.com/office/officeart/2005/8/layout/hProcess7"/>
    <dgm:cxn modelId="{880AB1E8-B1B8-0F42-BBCF-30390F7E091A}" type="presParOf" srcId="{3D7FA313-3454-1E4F-BDA7-999E29C51774}" destId="{E5440C35-A47D-2544-9206-D6F902D2C2B9}" srcOrd="16" destOrd="0" presId="urn:microsoft.com/office/officeart/2005/8/layout/hProcess7"/>
    <dgm:cxn modelId="{1D86C7A7-52C7-B94C-8DB5-3986CAFBDBFE}" type="presParOf" srcId="{E5440C35-A47D-2544-9206-D6F902D2C2B9}" destId="{3B472F76-A504-C64F-8AFA-9AD4681BC43A}" srcOrd="0" destOrd="0" presId="urn:microsoft.com/office/officeart/2005/8/layout/hProcess7"/>
    <dgm:cxn modelId="{1B1AE8D0-D95E-CF4F-9C68-3CB30DF3BD0C}" type="presParOf" srcId="{E5440C35-A47D-2544-9206-D6F902D2C2B9}" destId="{BCEB5DA6-612E-ED40-A095-8B00B998BB5F}" srcOrd="1" destOrd="0" presId="urn:microsoft.com/office/officeart/2005/8/layout/hProcess7"/>
    <dgm:cxn modelId="{C15A6A19-2261-A84F-AF51-D20C928660B9}" type="presParOf" srcId="{E5440C35-A47D-2544-9206-D6F902D2C2B9}" destId="{E7E50F52-7AD9-BF40-90E0-DA13A0A78FF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17EE60-B9CB-424E-AF49-3A04443C8649}" type="doc">
      <dgm:prSet loTypeId="urn:microsoft.com/office/officeart/2005/8/layout/chevron2" loCatId="" qsTypeId="urn:microsoft.com/office/officeart/2005/8/quickstyle/simple1" qsCatId="simple" csTypeId="urn:microsoft.com/office/officeart/2005/8/colors/accent3_2" csCatId="accent3" phldr="1"/>
      <dgm:spPr/>
      <dgm:t>
        <a:bodyPr/>
        <a:lstStyle/>
        <a:p>
          <a:endParaRPr lang="en-US"/>
        </a:p>
      </dgm:t>
    </dgm:pt>
    <dgm:pt modelId="{6044385E-5E82-7145-AF99-142715A1ECA3}">
      <dgm:prSet phldrT="[Text]"/>
      <dgm:spPr>
        <a:effectLst>
          <a:outerShdw blurRad="50800" dist="38100" dir="8100000" algn="tr" rotWithShape="0">
            <a:prstClr val="black">
              <a:alpha val="40000"/>
            </a:prstClr>
          </a:outerShdw>
        </a:effectLst>
      </dgm:spPr>
      <dgm:t>
        <a:bodyPr/>
        <a:lstStyle/>
        <a:p>
          <a:r>
            <a:rPr lang="en-US" dirty="0"/>
            <a:t>Record Retention</a:t>
          </a:r>
        </a:p>
      </dgm:t>
    </dgm:pt>
    <dgm:pt modelId="{6835E514-F51C-AE47-A276-1A424EE6D29B}" type="parTrans" cxnId="{7DC26BDC-8C0F-9B4C-8001-D56F849D319E}">
      <dgm:prSet/>
      <dgm:spPr/>
      <dgm:t>
        <a:bodyPr/>
        <a:lstStyle/>
        <a:p>
          <a:endParaRPr lang="en-US"/>
        </a:p>
      </dgm:t>
    </dgm:pt>
    <dgm:pt modelId="{5E8CBDD8-D2D1-B646-8DC9-A2790E8F749F}" type="sibTrans" cxnId="{7DC26BDC-8C0F-9B4C-8001-D56F849D319E}">
      <dgm:prSet/>
      <dgm:spPr/>
      <dgm:t>
        <a:bodyPr/>
        <a:lstStyle/>
        <a:p>
          <a:endParaRPr lang="en-US"/>
        </a:p>
      </dgm:t>
    </dgm:pt>
    <dgm:pt modelId="{923535BB-B0CA-5445-8BFB-6F549C10BB2C}">
      <dgm:prSet phldrT="[Text]"/>
      <dgm:spPr/>
      <dgm:t>
        <a:bodyPr/>
        <a:lstStyle/>
        <a:p>
          <a:r>
            <a:rPr lang="en-US" dirty="0"/>
            <a:t>This policy supplements a local government’s regular records retention policy to establish procedures to retain all ARP/CSLFRF-related information for at least 5 years after the end of the award term (through December 31, 2031). (</a:t>
          </a:r>
          <a:r>
            <a:rPr lang="en-US" b="1" u="sng"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dirty="0"/>
            <a:t>.)</a:t>
          </a:r>
        </a:p>
      </dgm:t>
    </dgm:pt>
    <dgm:pt modelId="{20AF0D3C-C7A9-E249-89D9-F585503EB8EF}" type="parTrans" cxnId="{7A03D53E-2A7B-CC4E-99B8-4AFC467C8788}">
      <dgm:prSet/>
      <dgm:spPr/>
      <dgm:t>
        <a:bodyPr/>
        <a:lstStyle/>
        <a:p>
          <a:endParaRPr lang="en-US"/>
        </a:p>
      </dgm:t>
    </dgm:pt>
    <dgm:pt modelId="{33F13D12-9D10-804B-8A69-CA615577C6F4}" type="sibTrans" cxnId="{7A03D53E-2A7B-CC4E-99B8-4AFC467C8788}">
      <dgm:prSet/>
      <dgm:spPr/>
      <dgm:t>
        <a:bodyPr/>
        <a:lstStyle/>
        <a:p>
          <a:endParaRPr lang="en-US"/>
        </a:p>
      </dgm:t>
    </dgm:pt>
    <dgm:pt modelId="{17E7088E-37D7-E14F-8414-02FBD8E5B192}">
      <dgm:prSet phldrT="[Text]"/>
      <dgm:spPr>
        <a:effectLst>
          <a:outerShdw blurRad="50800" dist="38100" dir="8100000" algn="tr" rotWithShape="0">
            <a:prstClr val="black">
              <a:alpha val="40000"/>
            </a:prstClr>
          </a:outerShdw>
        </a:effectLst>
      </dgm:spPr>
      <dgm:t>
        <a:bodyPr/>
        <a:lstStyle/>
        <a:p>
          <a:r>
            <a:rPr lang="en-US" dirty="0"/>
            <a:t>Civil Rights Compliance</a:t>
          </a:r>
        </a:p>
      </dgm:t>
    </dgm:pt>
    <dgm:pt modelId="{5FE08347-21E9-FA47-BE87-668E4B660081}" type="parTrans" cxnId="{53ECFD2C-692B-1240-B20C-D19A0785DBDE}">
      <dgm:prSet/>
      <dgm:spPr/>
      <dgm:t>
        <a:bodyPr/>
        <a:lstStyle/>
        <a:p>
          <a:endParaRPr lang="en-US"/>
        </a:p>
      </dgm:t>
    </dgm:pt>
    <dgm:pt modelId="{6ED5864E-8416-DF47-A386-D4F994B6D5AB}" type="sibTrans" cxnId="{53ECFD2C-692B-1240-B20C-D19A0785DBDE}">
      <dgm:prSet/>
      <dgm:spPr/>
      <dgm:t>
        <a:bodyPr/>
        <a:lstStyle/>
        <a:p>
          <a:endParaRPr lang="en-US"/>
        </a:p>
      </dgm:t>
    </dgm:pt>
    <dgm:pt modelId="{BA975726-A961-E749-9ADE-3456EC347E6C}">
      <dgm:prSet phldrT="[Text]"/>
      <dgm:spPr/>
      <dgm:t>
        <a:bodyPr/>
        <a:lstStyle/>
        <a:p>
          <a:r>
            <a:rPr lang="en-US"/>
            <a:t>This policy reaffirms the local government’s commitment to compliance with federal civil rights laws and establishes processes for reporting potential violations and tracking complaints and resolutions. (</a:t>
          </a:r>
          <a:r>
            <a:rPr lang="en-US" b="1" u="sng">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a:t>.)</a:t>
          </a:r>
          <a:endParaRPr lang="en-US" dirty="0"/>
        </a:p>
      </dgm:t>
    </dgm:pt>
    <dgm:pt modelId="{A36C58FC-EC9A-6446-ABE8-E480703C4172}" type="parTrans" cxnId="{CF847DD9-2C7C-6A40-B8D4-A4FC256D9D92}">
      <dgm:prSet/>
      <dgm:spPr/>
      <dgm:t>
        <a:bodyPr/>
        <a:lstStyle/>
        <a:p>
          <a:endParaRPr lang="en-US"/>
        </a:p>
      </dgm:t>
    </dgm:pt>
    <dgm:pt modelId="{3A622814-C21C-104C-9A87-C888B75C2B24}" type="sibTrans" cxnId="{CF847DD9-2C7C-6A40-B8D4-A4FC256D9D92}">
      <dgm:prSet/>
      <dgm:spPr/>
      <dgm:t>
        <a:bodyPr/>
        <a:lstStyle/>
        <a:p>
          <a:endParaRPr lang="en-US"/>
        </a:p>
      </dgm:t>
    </dgm:pt>
    <dgm:pt modelId="{B13A47F0-5034-2A48-98E9-491D684356D1}">
      <dgm:prSet phldrT="[Text]"/>
      <dgm:spPr>
        <a:effectLst>
          <a:outerShdw blurRad="50800" dist="38100" dir="8100000" algn="tr" rotWithShape="0">
            <a:prstClr val="black">
              <a:alpha val="40000"/>
            </a:prstClr>
          </a:outerShdw>
        </a:effectLst>
      </dgm:spPr>
      <dgm:t>
        <a:bodyPr/>
        <a:lstStyle/>
        <a:p>
          <a:r>
            <a:rPr lang="en-US" dirty="0"/>
            <a:t>Eligible Use</a:t>
          </a:r>
        </a:p>
      </dgm:t>
    </dgm:pt>
    <dgm:pt modelId="{71803BE7-A488-B748-AF1C-2A91CF7382FD}" type="parTrans" cxnId="{24E57FCE-A393-2840-B04E-EF3BB1973283}">
      <dgm:prSet/>
      <dgm:spPr/>
      <dgm:t>
        <a:bodyPr/>
        <a:lstStyle/>
        <a:p>
          <a:endParaRPr lang="en-US"/>
        </a:p>
      </dgm:t>
    </dgm:pt>
    <dgm:pt modelId="{7457C47B-3857-6148-B874-10D18A8C90D8}" type="sibTrans" cxnId="{24E57FCE-A393-2840-B04E-EF3BB1973283}">
      <dgm:prSet/>
      <dgm:spPr/>
      <dgm:t>
        <a:bodyPr/>
        <a:lstStyle/>
        <a:p>
          <a:endParaRPr lang="en-US"/>
        </a:p>
      </dgm:t>
    </dgm:pt>
    <dgm:pt modelId="{D1A9ED23-E7A1-1C41-9813-FF07CE9F63B3}">
      <dgm:prSet phldrT="[Text]"/>
      <dgm:spPr/>
      <dgm:t>
        <a:bodyPr/>
        <a:lstStyle/>
        <a:p>
          <a:r>
            <a:rPr lang="en-US" dirty="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b="1" u="sng" dirty="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dirty="0"/>
            <a:t>.)</a:t>
          </a:r>
        </a:p>
      </dgm:t>
    </dgm:pt>
    <dgm:pt modelId="{1DBD3554-0D2A-624E-B9F5-6AB536D734E5}" type="parTrans" cxnId="{2EAEE1D5-BF59-F34D-8910-AA555816A170}">
      <dgm:prSet/>
      <dgm:spPr/>
      <dgm:t>
        <a:bodyPr/>
        <a:lstStyle/>
        <a:p>
          <a:endParaRPr lang="en-US"/>
        </a:p>
      </dgm:t>
    </dgm:pt>
    <dgm:pt modelId="{7D5252AE-DD3A-D94E-9759-71C1F30CD77E}" type="sibTrans" cxnId="{2EAEE1D5-BF59-F34D-8910-AA555816A170}">
      <dgm:prSet/>
      <dgm:spPr/>
      <dgm:t>
        <a:bodyPr/>
        <a:lstStyle/>
        <a:p>
          <a:endParaRPr lang="en-US"/>
        </a:p>
      </dgm:t>
    </dgm:pt>
    <dgm:pt modelId="{E17F8093-8FDA-8D4E-A068-A2AA37EDF432}">
      <dgm:prSet phldrT="[Text]"/>
      <dgm:spPr>
        <a:effectLst>
          <a:outerShdw blurRad="50800" dist="38100" dir="8100000" algn="tr" rotWithShape="0">
            <a:prstClr val="black">
              <a:alpha val="40000"/>
            </a:prstClr>
          </a:outerShdw>
        </a:effectLst>
      </dgm:spPr>
      <dgm:t>
        <a:bodyPr/>
        <a:lstStyle/>
        <a:p>
          <a:r>
            <a:rPr lang="en-US" dirty="0"/>
            <a:t>Allowable Cost</a:t>
          </a:r>
        </a:p>
      </dgm:t>
    </dgm:pt>
    <dgm:pt modelId="{4B325278-635D-404C-B5E6-B4C91A3D3C5D}" type="parTrans" cxnId="{4751A72B-2BF5-7C4F-AFDD-1F24F3AD023D}">
      <dgm:prSet/>
      <dgm:spPr/>
      <dgm:t>
        <a:bodyPr/>
        <a:lstStyle/>
        <a:p>
          <a:endParaRPr lang="en-US"/>
        </a:p>
      </dgm:t>
    </dgm:pt>
    <dgm:pt modelId="{DE16B433-FD04-1540-9081-C6C18EDA39E1}" type="sibTrans" cxnId="{4751A72B-2BF5-7C4F-AFDD-1F24F3AD023D}">
      <dgm:prSet/>
      <dgm:spPr/>
      <dgm:t>
        <a:bodyPr/>
        <a:lstStyle/>
        <a:p>
          <a:endParaRPr lang="en-US"/>
        </a:p>
      </dgm:t>
    </dgm:pt>
    <dgm:pt modelId="{D1F359FC-93B3-0C41-9C3E-A42D5C74FC1E}">
      <dgm:prSet/>
      <dgm:spPr/>
      <dgm:t>
        <a:bodyPr/>
        <a:lstStyle/>
        <a:p>
          <a:r>
            <a:rPr lang="en-US"/>
            <a:t>This is a more complex policy that requires a local government to do a detailed review of each cost item and ensure compliance with special limitations and documentation mandates for certain cost items. (</a:t>
          </a:r>
          <a:r>
            <a:rPr lang="en-US" b="1" u="sng">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a:t>.) </a:t>
          </a:r>
          <a:r>
            <a:rPr lang="en-US" i="1"/>
            <a:t>[If using Revenue Replacement ARP/CSLFRF, there will be a more limited allowable cost review.]</a:t>
          </a:r>
          <a:endParaRPr lang="en-US" i="1" dirty="0"/>
        </a:p>
      </dgm:t>
    </dgm:pt>
    <dgm:pt modelId="{344A5620-5E5E-9D48-BC6C-C11C63DF0D7A}" type="parTrans" cxnId="{0328B2A3-408C-A140-865A-3A03FC058437}">
      <dgm:prSet/>
      <dgm:spPr/>
      <dgm:t>
        <a:bodyPr/>
        <a:lstStyle/>
        <a:p>
          <a:endParaRPr lang="en-US"/>
        </a:p>
      </dgm:t>
    </dgm:pt>
    <dgm:pt modelId="{5FBCC697-2799-EB4F-8843-A3A1BC9F1CBA}" type="sibTrans" cxnId="{0328B2A3-408C-A140-865A-3A03FC058437}">
      <dgm:prSet/>
      <dgm:spPr/>
      <dgm:t>
        <a:bodyPr/>
        <a:lstStyle/>
        <a:p>
          <a:endParaRPr lang="en-US"/>
        </a:p>
      </dgm:t>
    </dgm:pt>
    <dgm:pt modelId="{8AC34032-294D-5747-AF9A-5EF4CB6FCAA5}">
      <dgm:prSet/>
      <dgm:spPr>
        <a:effectLst>
          <a:outerShdw blurRad="50800" dist="38100" dir="8100000" algn="tr" rotWithShape="0">
            <a:prstClr val="black">
              <a:alpha val="40000"/>
            </a:prstClr>
          </a:outerShdw>
        </a:effectLst>
      </dgm:spPr>
      <dgm:t>
        <a:bodyPr/>
        <a:lstStyle/>
        <a:p>
          <a:r>
            <a:rPr lang="en-US" i="0" dirty="0"/>
            <a:t>Conflict of Interest</a:t>
          </a:r>
        </a:p>
      </dgm:t>
    </dgm:pt>
    <dgm:pt modelId="{81844832-6864-3C41-8258-CCE42B086E5A}" type="parTrans" cxnId="{2A6F1DD5-7ED7-8F4C-9B38-603020F29F0F}">
      <dgm:prSet/>
      <dgm:spPr/>
      <dgm:t>
        <a:bodyPr/>
        <a:lstStyle/>
        <a:p>
          <a:endParaRPr lang="en-US"/>
        </a:p>
      </dgm:t>
    </dgm:pt>
    <dgm:pt modelId="{F01A16AB-CE34-AF45-8615-123D5BC446D3}" type="sibTrans" cxnId="{2A6F1DD5-7ED7-8F4C-9B38-603020F29F0F}">
      <dgm:prSet/>
      <dgm:spPr/>
      <dgm:t>
        <a:bodyPr/>
        <a:lstStyle/>
        <a:p>
          <a:endParaRPr lang="en-US"/>
        </a:p>
      </dgm:t>
    </dgm:pt>
    <dgm:pt modelId="{AF745F84-E082-864D-BBFA-55DA82404ADB}">
      <dgm:prSet/>
      <dgm:spPr/>
      <dgm:t>
        <a:bodyPr/>
        <a:lstStyle/>
        <a:p>
          <a:r>
            <a:rPr lang="en-US"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b="1" u="sng"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dirty="0"/>
            <a:t>.)</a:t>
          </a:r>
        </a:p>
      </dgm:t>
    </dgm:pt>
    <dgm:pt modelId="{D50FD268-CF8B-E249-98DA-84AB70A5192C}" type="parTrans" cxnId="{2F45A17B-E03A-4C49-8086-264E1B414E09}">
      <dgm:prSet/>
      <dgm:spPr/>
      <dgm:t>
        <a:bodyPr/>
        <a:lstStyle/>
        <a:p>
          <a:endParaRPr lang="en-US"/>
        </a:p>
      </dgm:t>
    </dgm:pt>
    <dgm:pt modelId="{DAC55C2F-5ECA-8D4C-A3B9-0CE9A6B21D6A}" type="sibTrans" cxnId="{2F45A17B-E03A-4C49-8086-264E1B414E09}">
      <dgm:prSet/>
      <dgm:spPr/>
      <dgm:t>
        <a:bodyPr/>
        <a:lstStyle/>
        <a:p>
          <a:endParaRPr lang="en-US"/>
        </a:p>
      </dgm:t>
    </dgm:pt>
    <dgm:pt modelId="{D8511F46-B64A-C640-8B89-1EB86548C3BC}" type="pres">
      <dgm:prSet presAssocID="{F117EE60-B9CB-424E-AF49-3A04443C8649}" presName="linearFlow" presStyleCnt="0">
        <dgm:presLayoutVars>
          <dgm:dir/>
          <dgm:animLvl val="lvl"/>
          <dgm:resizeHandles val="exact"/>
        </dgm:presLayoutVars>
      </dgm:prSet>
      <dgm:spPr/>
    </dgm:pt>
    <dgm:pt modelId="{9168AAF2-A0A3-0341-8A2C-F17386A0C92C}" type="pres">
      <dgm:prSet presAssocID="{6044385E-5E82-7145-AF99-142715A1ECA3}" presName="composite" presStyleCnt="0"/>
      <dgm:spPr/>
    </dgm:pt>
    <dgm:pt modelId="{A68B0F2E-5BD5-EB43-AA5A-B67BDA866B63}" type="pres">
      <dgm:prSet presAssocID="{6044385E-5E82-7145-AF99-142715A1ECA3}" presName="parentText" presStyleLbl="alignNode1" presStyleIdx="0" presStyleCnt="5">
        <dgm:presLayoutVars>
          <dgm:chMax val="1"/>
          <dgm:bulletEnabled val="1"/>
        </dgm:presLayoutVars>
      </dgm:prSet>
      <dgm:spPr/>
    </dgm:pt>
    <dgm:pt modelId="{1DF808AB-3D64-B145-B52D-0CE08C53F47A}" type="pres">
      <dgm:prSet presAssocID="{6044385E-5E82-7145-AF99-142715A1ECA3}" presName="descendantText" presStyleLbl="alignAcc1" presStyleIdx="0" presStyleCnt="5">
        <dgm:presLayoutVars>
          <dgm:bulletEnabled val="1"/>
        </dgm:presLayoutVars>
      </dgm:prSet>
      <dgm:spPr/>
    </dgm:pt>
    <dgm:pt modelId="{DE0CA77E-ECA4-E54E-A5C0-C6B9D26BCBFE}" type="pres">
      <dgm:prSet presAssocID="{5E8CBDD8-D2D1-B646-8DC9-A2790E8F749F}" presName="sp" presStyleCnt="0"/>
      <dgm:spPr/>
    </dgm:pt>
    <dgm:pt modelId="{4FF6E6D0-D563-AD41-8B4E-F268FF63133F}" type="pres">
      <dgm:prSet presAssocID="{17E7088E-37D7-E14F-8414-02FBD8E5B192}" presName="composite" presStyleCnt="0"/>
      <dgm:spPr/>
    </dgm:pt>
    <dgm:pt modelId="{F14040D4-44BF-D34E-97E0-69A566AB554B}" type="pres">
      <dgm:prSet presAssocID="{17E7088E-37D7-E14F-8414-02FBD8E5B192}" presName="parentText" presStyleLbl="alignNode1" presStyleIdx="1" presStyleCnt="5">
        <dgm:presLayoutVars>
          <dgm:chMax val="1"/>
          <dgm:bulletEnabled val="1"/>
        </dgm:presLayoutVars>
      </dgm:prSet>
      <dgm:spPr/>
    </dgm:pt>
    <dgm:pt modelId="{FE8D2E72-4480-484A-94D7-19A83A7C203C}" type="pres">
      <dgm:prSet presAssocID="{17E7088E-37D7-E14F-8414-02FBD8E5B192}" presName="descendantText" presStyleLbl="alignAcc1" presStyleIdx="1" presStyleCnt="5">
        <dgm:presLayoutVars>
          <dgm:bulletEnabled val="1"/>
        </dgm:presLayoutVars>
      </dgm:prSet>
      <dgm:spPr/>
    </dgm:pt>
    <dgm:pt modelId="{04A9C165-C041-AA48-978D-9C0C95BFF62C}" type="pres">
      <dgm:prSet presAssocID="{6ED5864E-8416-DF47-A386-D4F994B6D5AB}" presName="sp" presStyleCnt="0"/>
      <dgm:spPr/>
    </dgm:pt>
    <dgm:pt modelId="{32396594-1AA8-BB49-BAE8-957A4A25DE5F}" type="pres">
      <dgm:prSet presAssocID="{B13A47F0-5034-2A48-98E9-491D684356D1}" presName="composite" presStyleCnt="0"/>
      <dgm:spPr/>
    </dgm:pt>
    <dgm:pt modelId="{98CE0172-6EE1-6749-A6C8-F2BBFBC45159}" type="pres">
      <dgm:prSet presAssocID="{B13A47F0-5034-2A48-98E9-491D684356D1}" presName="parentText" presStyleLbl="alignNode1" presStyleIdx="2" presStyleCnt="5">
        <dgm:presLayoutVars>
          <dgm:chMax val="1"/>
          <dgm:bulletEnabled val="1"/>
        </dgm:presLayoutVars>
      </dgm:prSet>
      <dgm:spPr/>
    </dgm:pt>
    <dgm:pt modelId="{40012342-DE9C-034B-B28F-E5E6EC8B6014}" type="pres">
      <dgm:prSet presAssocID="{B13A47F0-5034-2A48-98E9-491D684356D1}" presName="descendantText" presStyleLbl="alignAcc1" presStyleIdx="2" presStyleCnt="5">
        <dgm:presLayoutVars>
          <dgm:bulletEnabled val="1"/>
        </dgm:presLayoutVars>
      </dgm:prSet>
      <dgm:spPr/>
    </dgm:pt>
    <dgm:pt modelId="{3DD6CB46-C957-A34D-8A43-A5EB0DD77BDA}" type="pres">
      <dgm:prSet presAssocID="{7457C47B-3857-6148-B874-10D18A8C90D8}" presName="sp" presStyleCnt="0"/>
      <dgm:spPr/>
    </dgm:pt>
    <dgm:pt modelId="{78949D3B-849B-D046-9678-E2CDCDD96CFD}" type="pres">
      <dgm:prSet presAssocID="{E17F8093-8FDA-8D4E-A068-A2AA37EDF432}" presName="composite" presStyleCnt="0"/>
      <dgm:spPr/>
    </dgm:pt>
    <dgm:pt modelId="{5CA5B7DE-DB9A-4A46-A82B-1EECEF8A0E55}" type="pres">
      <dgm:prSet presAssocID="{E17F8093-8FDA-8D4E-A068-A2AA37EDF432}" presName="parentText" presStyleLbl="alignNode1" presStyleIdx="3" presStyleCnt="5">
        <dgm:presLayoutVars>
          <dgm:chMax val="1"/>
          <dgm:bulletEnabled val="1"/>
        </dgm:presLayoutVars>
      </dgm:prSet>
      <dgm:spPr/>
    </dgm:pt>
    <dgm:pt modelId="{59C8FA81-C9BC-774F-8DA2-13A9F617B561}" type="pres">
      <dgm:prSet presAssocID="{E17F8093-8FDA-8D4E-A068-A2AA37EDF432}" presName="descendantText" presStyleLbl="alignAcc1" presStyleIdx="3" presStyleCnt="5">
        <dgm:presLayoutVars>
          <dgm:bulletEnabled val="1"/>
        </dgm:presLayoutVars>
      </dgm:prSet>
      <dgm:spPr/>
    </dgm:pt>
    <dgm:pt modelId="{E074A357-08DB-B14C-9465-444431385FD1}" type="pres">
      <dgm:prSet presAssocID="{DE16B433-FD04-1540-9081-C6C18EDA39E1}" presName="sp" presStyleCnt="0"/>
      <dgm:spPr/>
    </dgm:pt>
    <dgm:pt modelId="{6E3841E0-C38A-3A45-8F51-B7EB9FC2ADB2}" type="pres">
      <dgm:prSet presAssocID="{8AC34032-294D-5747-AF9A-5EF4CB6FCAA5}" presName="composite" presStyleCnt="0"/>
      <dgm:spPr/>
    </dgm:pt>
    <dgm:pt modelId="{3BABBCC3-2585-9145-9378-0861DE8AAB7D}" type="pres">
      <dgm:prSet presAssocID="{8AC34032-294D-5747-AF9A-5EF4CB6FCAA5}" presName="parentText" presStyleLbl="alignNode1" presStyleIdx="4" presStyleCnt="5">
        <dgm:presLayoutVars>
          <dgm:chMax val="1"/>
          <dgm:bulletEnabled val="1"/>
        </dgm:presLayoutVars>
      </dgm:prSet>
      <dgm:spPr/>
    </dgm:pt>
    <dgm:pt modelId="{5E6BC373-316E-D241-ABC1-871F32CF8412}" type="pres">
      <dgm:prSet presAssocID="{8AC34032-294D-5747-AF9A-5EF4CB6FCAA5}" presName="descendantText" presStyleLbl="alignAcc1" presStyleIdx="4" presStyleCnt="5">
        <dgm:presLayoutVars>
          <dgm:bulletEnabled val="1"/>
        </dgm:presLayoutVars>
      </dgm:prSet>
      <dgm:spPr/>
    </dgm:pt>
  </dgm:ptLst>
  <dgm:cxnLst>
    <dgm:cxn modelId="{2C660422-CE2D-4F44-82AD-B20DD60E474C}" type="presOf" srcId="{17E7088E-37D7-E14F-8414-02FBD8E5B192}" destId="{F14040D4-44BF-D34E-97E0-69A566AB554B}" srcOrd="0" destOrd="0" presId="urn:microsoft.com/office/officeart/2005/8/layout/chevron2"/>
    <dgm:cxn modelId="{ECDF7B26-F9AA-494B-B85F-B5B271F3C7CD}" type="presOf" srcId="{D1F359FC-93B3-0C41-9C3E-A42D5C74FC1E}" destId="{59C8FA81-C9BC-774F-8DA2-13A9F617B561}" srcOrd="0" destOrd="0" presId="urn:microsoft.com/office/officeart/2005/8/layout/chevron2"/>
    <dgm:cxn modelId="{D83B2E2A-4390-614D-A708-578AB979CF19}" type="presOf" srcId="{D1A9ED23-E7A1-1C41-9813-FF07CE9F63B3}" destId="{40012342-DE9C-034B-B28F-E5E6EC8B6014}" srcOrd="0" destOrd="0" presId="urn:microsoft.com/office/officeart/2005/8/layout/chevron2"/>
    <dgm:cxn modelId="{4751A72B-2BF5-7C4F-AFDD-1F24F3AD023D}" srcId="{F117EE60-B9CB-424E-AF49-3A04443C8649}" destId="{E17F8093-8FDA-8D4E-A068-A2AA37EDF432}" srcOrd="3" destOrd="0" parTransId="{4B325278-635D-404C-B5E6-B4C91A3D3C5D}" sibTransId="{DE16B433-FD04-1540-9081-C6C18EDA39E1}"/>
    <dgm:cxn modelId="{53ECFD2C-692B-1240-B20C-D19A0785DBDE}" srcId="{F117EE60-B9CB-424E-AF49-3A04443C8649}" destId="{17E7088E-37D7-E14F-8414-02FBD8E5B192}" srcOrd="1" destOrd="0" parTransId="{5FE08347-21E9-FA47-BE87-668E4B660081}" sibTransId="{6ED5864E-8416-DF47-A386-D4F994B6D5AB}"/>
    <dgm:cxn modelId="{BD81E030-E00C-064F-BFF1-471FBBEE9A78}" type="presOf" srcId="{BA975726-A961-E749-9ADE-3456EC347E6C}" destId="{FE8D2E72-4480-484A-94D7-19A83A7C203C}" srcOrd="0" destOrd="0" presId="urn:microsoft.com/office/officeart/2005/8/layout/chevron2"/>
    <dgm:cxn modelId="{90CBAC3A-1C0C-A945-92CA-6A70F3361DCB}" type="presOf" srcId="{8AC34032-294D-5747-AF9A-5EF4CB6FCAA5}" destId="{3BABBCC3-2585-9145-9378-0861DE8AAB7D}" srcOrd="0" destOrd="0" presId="urn:microsoft.com/office/officeart/2005/8/layout/chevron2"/>
    <dgm:cxn modelId="{7BFC143C-038A-A642-8036-DB1E2969972D}" type="presOf" srcId="{AF745F84-E082-864D-BBFA-55DA82404ADB}" destId="{5E6BC373-316E-D241-ABC1-871F32CF8412}" srcOrd="0" destOrd="0" presId="urn:microsoft.com/office/officeart/2005/8/layout/chevron2"/>
    <dgm:cxn modelId="{7A03D53E-2A7B-CC4E-99B8-4AFC467C8788}" srcId="{6044385E-5E82-7145-AF99-142715A1ECA3}" destId="{923535BB-B0CA-5445-8BFB-6F549C10BB2C}" srcOrd="0" destOrd="0" parTransId="{20AF0D3C-C7A9-E249-89D9-F585503EB8EF}" sibTransId="{33F13D12-9D10-804B-8A69-CA615577C6F4}"/>
    <dgm:cxn modelId="{D396D95E-DBB0-BF48-90D6-81714C63720F}" type="presOf" srcId="{923535BB-B0CA-5445-8BFB-6F549C10BB2C}" destId="{1DF808AB-3D64-B145-B52D-0CE08C53F47A}" srcOrd="0" destOrd="0" presId="urn:microsoft.com/office/officeart/2005/8/layout/chevron2"/>
    <dgm:cxn modelId="{2F45A17B-E03A-4C49-8086-264E1B414E09}" srcId="{8AC34032-294D-5747-AF9A-5EF4CB6FCAA5}" destId="{AF745F84-E082-864D-BBFA-55DA82404ADB}" srcOrd="0" destOrd="0" parTransId="{D50FD268-CF8B-E249-98DA-84AB70A5192C}" sibTransId="{DAC55C2F-5ECA-8D4C-A3B9-0CE9A6B21D6A}"/>
    <dgm:cxn modelId="{D2D2359A-394C-3F49-AC0B-FA59F7F21AF2}" type="presOf" srcId="{F117EE60-B9CB-424E-AF49-3A04443C8649}" destId="{D8511F46-B64A-C640-8B89-1EB86548C3BC}" srcOrd="0" destOrd="0" presId="urn:microsoft.com/office/officeart/2005/8/layout/chevron2"/>
    <dgm:cxn modelId="{0328B2A3-408C-A140-865A-3A03FC058437}" srcId="{E17F8093-8FDA-8D4E-A068-A2AA37EDF432}" destId="{D1F359FC-93B3-0C41-9C3E-A42D5C74FC1E}" srcOrd="0" destOrd="0" parTransId="{344A5620-5E5E-9D48-BC6C-C11C63DF0D7A}" sibTransId="{5FBCC697-2799-EB4F-8843-A3A1BC9F1CBA}"/>
    <dgm:cxn modelId="{979276BA-4A17-6B4B-B846-08EC61E13393}" type="presOf" srcId="{6044385E-5E82-7145-AF99-142715A1ECA3}" destId="{A68B0F2E-5BD5-EB43-AA5A-B67BDA866B63}" srcOrd="0" destOrd="0" presId="urn:microsoft.com/office/officeart/2005/8/layout/chevron2"/>
    <dgm:cxn modelId="{24E57FCE-A393-2840-B04E-EF3BB1973283}" srcId="{F117EE60-B9CB-424E-AF49-3A04443C8649}" destId="{B13A47F0-5034-2A48-98E9-491D684356D1}" srcOrd="2" destOrd="0" parTransId="{71803BE7-A488-B748-AF1C-2A91CF7382FD}" sibTransId="{7457C47B-3857-6148-B874-10D18A8C90D8}"/>
    <dgm:cxn modelId="{2A6F1DD5-7ED7-8F4C-9B38-603020F29F0F}" srcId="{F117EE60-B9CB-424E-AF49-3A04443C8649}" destId="{8AC34032-294D-5747-AF9A-5EF4CB6FCAA5}" srcOrd="4" destOrd="0" parTransId="{81844832-6864-3C41-8258-CCE42B086E5A}" sibTransId="{F01A16AB-CE34-AF45-8615-123D5BC446D3}"/>
    <dgm:cxn modelId="{2EAEE1D5-BF59-F34D-8910-AA555816A170}" srcId="{B13A47F0-5034-2A48-98E9-491D684356D1}" destId="{D1A9ED23-E7A1-1C41-9813-FF07CE9F63B3}" srcOrd="0" destOrd="0" parTransId="{1DBD3554-0D2A-624E-B9F5-6AB536D734E5}" sibTransId="{7D5252AE-DD3A-D94E-9759-71C1F30CD77E}"/>
    <dgm:cxn modelId="{CF847DD9-2C7C-6A40-B8D4-A4FC256D9D92}" srcId="{17E7088E-37D7-E14F-8414-02FBD8E5B192}" destId="{BA975726-A961-E749-9ADE-3456EC347E6C}" srcOrd="0" destOrd="0" parTransId="{A36C58FC-EC9A-6446-ABE8-E480703C4172}" sibTransId="{3A622814-C21C-104C-9A87-C888B75C2B24}"/>
    <dgm:cxn modelId="{7DC26BDC-8C0F-9B4C-8001-D56F849D319E}" srcId="{F117EE60-B9CB-424E-AF49-3A04443C8649}" destId="{6044385E-5E82-7145-AF99-142715A1ECA3}" srcOrd="0" destOrd="0" parTransId="{6835E514-F51C-AE47-A276-1A424EE6D29B}" sibTransId="{5E8CBDD8-D2D1-B646-8DC9-A2790E8F749F}"/>
    <dgm:cxn modelId="{52A94EEC-D387-FC43-9841-0363573CCD11}" type="presOf" srcId="{E17F8093-8FDA-8D4E-A068-A2AA37EDF432}" destId="{5CA5B7DE-DB9A-4A46-A82B-1EECEF8A0E55}" srcOrd="0" destOrd="0" presId="urn:microsoft.com/office/officeart/2005/8/layout/chevron2"/>
    <dgm:cxn modelId="{CE5AAFEF-E434-2F45-8DBD-B100EFF33202}" type="presOf" srcId="{B13A47F0-5034-2A48-98E9-491D684356D1}" destId="{98CE0172-6EE1-6749-A6C8-F2BBFBC45159}" srcOrd="0" destOrd="0" presId="urn:microsoft.com/office/officeart/2005/8/layout/chevron2"/>
    <dgm:cxn modelId="{8FA1CC7C-A0A0-F942-9F49-044E5AFE081E}" type="presParOf" srcId="{D8511F46-B64A-C640-8B89-1EB86548C3BC}" destId="{9168AAF2-A0A3-0341-8A2C-F17386A0C92C}" srcOrd="0" destOrd="0" presId="urn:microsoft.com/office/officeart/2005/8/layout/chevron2"/>
    <dgm:cxn modelId="{5F6C711C-1EFF-F049-B408-4D6116CB47BD}" type="presParOf" srcId="{9168AAF2-A0A3-0341-8A2C-F17386A0C92C}" destId="{A68B0F2E-5BD5-EB43-AA5A-B67BDA866B63}" srcOrd="0" destOrd="0" presId="urn:microsoft.com/office/officeart/2005/8/layout/chevron2"/>
    <dgm:cxn modelId="{53647D40-0F99-6F4C-8FA7-04C2B707159B}" type="presParOf" srcId="{9168AAF2-A0A3-0341-8A2C-F17386A0C92C}" destId="{1DF808AB-3D64-B145-B52D-0CE08C53F47A}" srcOrd="1" destOrd="0" presId="urn:microsoft.com/office/officeart/2005/8/layout/chevron2"/>
    <dgm:cxn modelId="{74A5E4A9-40F9-AA47-B66E-C05CC9214336}" type="presParOf" srcId="{D8511F46-B64A-C640-8B89-1EB86548C3BC}" destId="{DE0CA77E-ECA4-E54E-A5C0-C6B9D26BCBFE}" srcOrd="1" destOrd="0" presId="urn:microsoft.com/office/officeart/2005/8/layout/chevron2"/>
    <dgm:cxn modelId="{EA7B82CC-2E8D-184F-ACEC-4E656E53FB10}" type="presParOf" srcId="{D8511F46-B64A-C640-8B89-1EB86548C3BC}" destId="{4FF6E6D0-D563-AD41-8B4E-F268FF63133F}" srcOrd="2" destOrd="0" presId="urn:microsoft.com/office/officeart/2005/8/layout/chevron2"/>
    <dgm:cxn modelId="{B6908F7B-BDA2-2441-A9AC-56736A3DDEA6}" type="presParOf" srcId="{4FF6E6D0-D563-AD41-8B4E-F268FF63133F}" destId="{F14040D4-44BF-D34E-97E0-69A566AB554B}" srcOrd="0" destOrd="0" presId="urn:microsoft.com/office/officeart/2005/8/layout/chevron2"/>
    <dgm:cxn modelId="{9E662041-3367-474C-B721-664807EC7B6B}" type="presParOf" srcId="{4FF6E6D0-D563-AD41-8B4E-F268FF63133F}" destId="{FE8D2E72-4480-484A-94D7-19A83A7C203C}" srcOrd="1" destOrd="0" presId="urn:microsoft.com/office/officeart/2005/8/layout/chevron2"/>
    <dgm:cxn modelId="{C5AC995F-7386-DE4D-B9CC-EB6C7E4DF070}" type="presParOf" srcId="{D8511F46-B64A-C640-8B89-1EB86548C3BC}" destId="{04A9C165-C041-AA48-978D-9C0C95BFF62C}" srcOrd="3" destOrd="0" presId="urn:microsoft.com/office/officeart/2005/8/layout/chevron2"/>
    <dgm:cxn modelId="{50078331-30FA-8849-8AE9-D91D3D89B02E}" type="presParOf" srcId="{D8511F46-B64A-C640-8B89-1EB86548C3BC}" destId="{32396594-1AA8-BB49-BAE8-957A4A25DE5F}" srcOrd="4" destOrd="0" presId="urn:microsoft.com/office/officeart/2005/8/layout/chevron2"/>
    <dgm:cxn modelId="{1922BF1B-1122-E244-B57B-3AA95EA7C8BC}" type="presParOf" srcId="{32396594-1AA8-BB49-BAE8-957A4A25DE5F}" destId="{98CE0172-6EE1-6749-A6C8-F2BBFBC45159}" srcOrd="0" destOrd="0" presId="urn:microsoft.com/office/officeart/2005/8/layout/chevron2"/>
    <dgm:cxn modelId="{11C73EE9-7543-B74E-8F7D-F1D6CC5A8B41}" type="presParOf" srcId="{32396594-1AA8-BB49-BAE8-957A4A25DE5F}" destId="{40012342-DE9C-034B-B28F-E5E6EC8B6014}" srcOrd="1" destOrd="0" presId="urn:microsoft.com/office/officeart/2005/8/layout/chevron2"/>
    <dgm:cxn modelId="{C1828AE3-BEB8-9845-8BB5-5B5968B1BDE0}" type="presParOf" srcId="{D8511F46-B64A-C640-8B89-1EB86548C3BC}" destId="{3DD6CB46-C957-A34D-8A43-A5EB0DD77BDA}" srcOrd="5" destOrd="0" presId="urn:microsoft.com/office/officeart/2005/8/layout/chevron2"/>
    <dgm:cxn modelId="{EAE83E14-52D4-C54B-941A-84673798923C}" type="presParOf" srcId="{D8511F46-B64A-C640-8B89-1EB86548C3BC}" destId="{78949D3B-849B-D046-9678-E2CDCDD96CFD}" srcOrd="6" destOrd="0" presId="urn:microsoft.com/office/officeart/2005/8/layout/chevron2"/>
    <dgm:cxn modelId="{9CDBB019-C587-6649-BEEB-C012B77EFB6D}" type="presParOf" srcId="{78949D3B-849B-D046-9678-E2CDCDD96CFD}" destId="{5CA5B7DE-DB9A-4A46-A82B-1EECEF8A0E55}" srcOrd="0" destOrd="0" presId="urn:microsoft.com/office/officeart/2005/8/layout/chevron2"/>
    <dgm:cxn modelId="{0E988B3B-D7F5-C84F-9878-739BE5E21DD5}" type="presParOf" srcId="{78949D3B-849B-D046-9678-E2CDCDD96CFD}" destId="{59C8FA81-C9BC-774F-8DA2-13A9F617B561}" srcOrd="1" destOrd="0" presId="urn:microsoft.com/office/officeart/2005/8/layout/chevron2"/>
    <dgm:cxn modelId="{F9006D6A-066A-824A-8051-BC9B6F0FEFC0}" type="presParOf" srcId="{D8511F46-B64A-C640-8B89-1EB86548C3BC}" destId="{E074A357-08DB-B14C-9465-444431385FD1}" srcOrd="7" destOrd="0" presId="urn:microsoft.com/office/officeart/2005/8/layout/chevron2"/>
    <dgm:cxn modelId="{44F1A63B-3B05-8848-B5D8-C6617759402D}" type="presParOf" srcId="{D8511F46-B64A-C640-8B89-1EB86548C3BC}" destId="{6E3841E0-C38A-3A45-8F51-B7EB9FC2ADB2}" srcOrd="8" destOrd="0" presId="urn:microsoft.com/office/officeart/2005/8/layout/chevron2"/>
    <dgm:cxn modelId="{72455B97-49DF-B044-B88C-4697B50BE36F}" type="presParOf" srcId="{6E3841E0-C38A-3A45-8F51-B7EB9FC2ADB2}" destId="{3BABBCC3-2585-9145-9378-0861DE8AAB7D}" srcOrd="0" destOrd="0" presId="urn:microsoft.com/office/officeart/2005/8/layout/chevron2"/>
    <dgm:cxn modelId="{4776A8E3-2DF5-C545-9EFD-BD9D82B936DB}" type="presParOf" srcId="{6E3841E0-C38A-3A45-8F51-B7EB9FC2ADB2}" destId="{5E6BC373-316E-D241-ABC1-871F32CF8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817628-9041-4E02-AF46-791EE055AFAC}"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D3CC428A-C6B5-45A2-8ADB-1DA13FAFBF0B}">
      <dgm:prSet/>
      <dgm:spPr/>
      <dgm:t>
        <a:bodyPr/>
        <a:lstStyle/>
        <a:p>
          <a:r>
            <a:rPr lang="en-US" b="0" i="0">
              <a:hlinkClick xmlns:r="http://schemas.openxmlformats.org/officeDocument/2006/relationships" r:id="rId1"/>
            </a:rPr>
            <a:t>Roadmap for Revenue Replacement</a:t>
          </a:r>
          <a:endParaRPr lang="en-US"/>
        </a:p>
      </dgm:t>
    </dgm:pt>
    <dgm:pt modelId="{B353FFAB-1D19-49D3-B248-9DC15183E473}" type="parTrans" cxnId="{F7A9F4F0-EE98-4938-8771-FCB4DDE75BC4}">
      <dgm:prSet/>
      <dgm:spPr/>
      <dgm:t>
        <a:bodyPr/>
        <a:lstStyle/>
        <a:p>
          <a:endParaRPr lang="en-US"/>
        </a:p>
      </dgm:t>
    </dgm:pt>
    <dgm:pt modelId="{B429806A-219A-488C-97DF-F8A112185922}" type="sibTrans" cxnId="{F7A9F4F0-EE98-4938-8771-FCB4DDE75BC4}">
      <dgm:prSet/>
      <dgm:spPr/>
      <dgm:t>
        <a:bodyPr/>
        <a:lstStyle/>
        <a:p>
          <a:endParaRPr lang="en-US"/>
        </a:p>
      </dgm:t>
    </dgm:pt>
    <dgm:pt modelId="{F66CC2BC-AA30-4AC3-A206-14F00A9981C8}">
      <dgm:prSet/>
      <dgm:spPr/>
      <dgm:t>
        <a:bodyPr/>
        <a:lstStyle/>
        <a:p>
          <a:r>
            <a:rPr lang="en-US" b="0" i="0">
              <a:hlinkClick xmlns:r="http://schemas.openxmlformats.org/officeDocument/2006/relationships" r:id="rId2"/>
            </a:rPr>
            <a:t>Revenue Replacement: Eligible Use and Allowable Cost Documentation Template</a:t>
          </a:r>
          <a:endParaRPr lang="en-US"/>
        </a:p>
      </dgm:t>
    </dgm:pt>
    <dgm:pt modelId="{7197AD74-C5D3-4B32-8FB7-CAA3E65A2D65}" type="parTrans" cxnId="{669375F0-8724-4034-BFC4-757695238AA4}">
      <dgm:prSet/>
      <dgm:spPr/>
      <dgm:t>
        <a:bodyPr/>
        <a:lstStyle/>
        <a:p>
          <a:endParaRPr lang="en-US"/>
        </a:p>
      </dgm:t>
    </dgm:pt>
    <dgm:pt modelId="{B123909C-2848-4D99-9C5A-BA6297F8011B}" type="sibTrans" cxnId="{669375F0-8724-4034-BFC4-757695238AA4}">
      <dgm:prSet/>
      <dgm:spPr/>
      <dgm:t>
        <a:bodyPr/>
        <a:lstStyle/>
        <a:p>
          <a:endParaRPr lang="en-US"/>
        </a:p>
      </dgm:t>
    </dgm:pt>
    <dgm:pt modelId="{235CCDB3-CCF6-4C87-85C1-DC5188329BBF}">
      <dgm:prSet/>
      <dgm:spPr/>
      <dgm:t>
        <a:bodyPr/>
        <a:lstStyle/>
        <a:p>
          <a:r>
            <a:rPr lang="en-US" b="0" i="0">
              <a:hlinkClick xmlns:r="http://schemas.openxmlformats.org/officeDocument/2006/relationships" r:id="rId3"/>
            </a:rPr>
            <a:t>Revenue Replacement: Tracking Obligations and Expenditures by Project Template</a:t>
          </a:r>
          <a:endParaRPr lang="en-US"/>
        </a:p>
      </dgm:t>
    </dgm:pt>
    <dgm:pt modelId="{59C1E3FE-1133-4118-B84F-C879AEBFE356}" type="parTrans" cxnId="{4B3A8C62-D473-42EF-A743-688DBE1CD7C4}">
      <dgm:prSet/>
      <dgm:spPr/>
      <dgm:t>
        <a:bodyPr/>
        <a:lstStyle/>
        <a:p>
          <a:endParaRPr lang="en-US"/>
        </a:p>
      </dgm:t>
    </dgm:pt>
    <dgm:pt modelId="{8314EBBE-4982-43EA-9467-F112EBC9927A}" type="sibTrans" cxnId="{4B3A8C62-D473-42EF-A743-688DBE1CD7C4}">
      <dgm:prSet/>
      <dgm:spPr/>
      <dgm:t>
        <a:bodyPr/>
        <a:lstStyle/>
        <a:p>
          <a:endParaRPr lang="en-US"/>
        </a:p>
      </dgm:t>
    </dgm:pt>
    <dgm:pt modelId="{BF73D3BE-2F2D-A746-872C-F95F6E45D511}" type="pres">
      <dgm:prSet presAssocID="{70817628-9041-4E02-AF46-791EE055AFAC}" presName="vert0" presStyleCnt="0">
        <dgm:presLayoutVars>
          <dgm:dir/>
          <dgm:animOne val="branch"/>
          <dgm:animLvl val="lvl"/>
        </dgm:presLayoutVars>
      </dgm:prSet>
      <dgm:spPr/>
    </dgm:pt>
    <dgm:pt modelId="{EEA392F6-2DB9-FD4D-B387-FA2BBF4EF808}" type="pres">
      <dgm:prSet presAssocID="{D3CC428A-C6B5-45A2-8ADB-1DA13FAFBF0B}" presName="thickLine" presStyleLbl="alignNode1" presStyleIdx="0" presStyleCnt="3"/>
      <dgm:spPr/>
    </dgm:pt>
    <dgm:pt modelId="{2FD13F8A-AD16-DF48-925B-5AD06324D9DF}" type="pres">
      <dgm:prSet presAssocID="{D3CC428A-C6B5-45A2-8ADB-1DA13FAFBF0B}" presName="horz1" presStyleCnt="0"/>
      <dgm:spPr/>
    </dgm:pt>
    <dgm:pt modelId="{6E8941C8-F451-9844-A2B6-212F51A1C07F}" type="pres">
      <dgm:prSet presAssocID="{D3CC428A-C6B5-45A2-8ADB-1DA13FAFBF0B}" presName="tx1" presStyleLbl="revTx" presStyleIdx="0" presStyleCnt="3"/>
      <dgm:spPr/>
    </dgm:pt>
    <dgm:pt modelId="{5A9B5DC4-02F8-FD4C-AD2E-A221B2CEE7CA}" type="pres">
      <dgm:prSet presAssocID="{D3CC428A-C6B5-45A2-8ADB-1DA13FAFBF0B}" presName="vert1" presStyleCnt="0"/>
      <dgm:spPr/>
    </dgm:pt>
    <dgm:pt modelId="{7ABCD4BD-022F-484F-9FCF-6C194BE1F193}" type="pres">
      <dgm:prSet presAssocID="{F66CC2BC-AA30-4AC3-A206-14F00A9981C8}" presName="thickLine" presStyleLbl="alignNode1" presStyleIdx="1" presStyleCnt="3"/>
      <dgm:spPr/>
    </dgm:pt>
    <dgm:pt modelId="{88F39BA1-7ED6-CA4C-8B5A-468869A5E4BF}" type="pres">
      <dgm:prSet presAssocID="{F66CC2BC-AA30-4AC3-A206-14F00A9981C8}" presName="horz1" presStyleCnt="0"/>
      <dgm:spPr/>
    </dgm:pt>
    <dgm:pt modelId="{541F32F1-F9FD-7243-AD15-59D7C9F768D2}" type="pres">
      <dgm:prSet presAssocID="{F66CC2BC-AA30-4AC3-A206-14F00A9981C8}" presName="tx1" presStyleLbl="revTx" presStyleIdx="1" presStyleCnt="3"/>
      <dgm:spPr/>
    </dgm:pt>
    <dgm:pt modelId="{C9244A44-EA30-5F4B-A1C9-B210E72B7A4E}" type="pres">
      <dgm:prSet presAssocID="{F66CC2BC-AA30-4AC3-A206-14F00A9981C8}" presName="vert1" presStyleCnt="0"/>
      <dgm:spPr/>
    </dgm:pt>
    <dgm:pt modelId="{6722176B-CC9B-984D-B793-688D97DE4D49}" type="pres">
      <dgm:prSet presAssocID="{235CCDB3-CCF6-4C87-85C1-DC5188329BBF}" presName="thickLine" presStyleLbl="alignNode1" presStyleIdx="2" presStyleCnt="3"/>
      <dgm:spPr/>
    </dgm:pt>
    <dgm:pt modelId="{6179CA7B-3274-6847-982A-D835D3535799}" type="pres">
      <dgm:prSet presAssocID="{235CCDB3-CCF6-4C87-85C1-DC5188329BBF}" presName="horz1" presStyleCnt="0"/>
      <dgm:spPr/>
    </dgm:pt>
    <dgm:pt modelId="{2EDACEBA-A85D-D044-87E9-F0A294CA3AEA}" type="pres">
      <dgm:prSet presAssocID="{235CCDB3-CCF6-4C87-85C1-DC5188329BBF}" presName="tx1" presStyleLbl="revTx" presStyleIdx="2" presStyleCnt="3"/>
      <dgm:spPr/>
    </dgm:pt>
    <dgm:pt modelId="{D9CCC5B9-2F05-0F4A-93CD-B0BCCDBC4E66}" type="pres">
      <dgm:prSet presAssocID="{235CCDB3-CCF6-4C87-85C1-DC5188329BBF}" presName="vert1" presStyleCnt="0"/>
      <dgm:spPr/>
    </dgm:pt>
  </dgm:ptLst>
  <dgm:cxnLst>
    <dgm:cxn modelId="{9DE24120-6FCF-7541-8DBB-4B4F2A4AAB9D}" type="presOf" srcId="{70817628-9041-4E02-AF46-791EE055AFAC}" destId="{BF73D3BE-2F2D-A746-872C-F95F6E45D511}" srcOrd="0" destOrd="0" presId="urn:microsoft.com/office/officeart/2008/layout/LinedList"/>
    <dgm:cxn modelId="{4B3A8C62-D473-42EF-A743-688DBE1CD7C4}" srcId="{70817628-9041-4E02-AF46-791EE055AFAC}" destId="{235CCDB3-CCF6-4C87-85C1-DC5188329BBF}" srcOrd="2" destOrd="0" parTransId="{59C1E3FE-1133-4118-B84F-C879AEBFE356}" sibTransId="{8314EBBE-4982-43EA-9467-F112EBC9927A}"/>
    <dgm:cxn modelId="{CCB44C9B-3BF2-194E-BCC8-4C2057386942}" type="presOf" srcId="{235CCDB3-CCF6-4C87-85C1-DC5188329BBF}" destId="{2EDACEBA-A85D-D044-87E9-F0A294CA3AEA}" srcOrd="0" destOrd="0" presId="urn:microsoft.com/office/officeart/2008/layout/LinedList"/>
    <dgm:cxn modelId="{B95951AD-4054-9748-A160-B24E375D3E36}" type="presOf" srcId="{F66CC2BC-AA30-4AC3-A206-14F00A9981C8}" destId="{541F32F1-F9FD-7243-AD15-59D7C9F768D2}" srcOrd="0" destOrd="0" presId="urn:microsoft.com/office/officeart/2008/layout/LinedList"/>
    <dgm:cxn modelId="{669375F0-8724-4034-BFC4-757695238AA4}" srcId="{70817628-9041-4E02-AF46-791EE055AFAC}" destId="{F66CC2BC-AA30-4AC3-A206-14F00A9981C8}" srcOrd="1" destOrd="0" parTransId="{7197AD74-C5D3-4B32-8FB7-CAA3E65A2D65}" sibTransId="{B123909C-2848-4D99-9C5A-BA6297F8011B}"/>
    <dgm:cxn modelId="{F7A9F4F0-EE98-4938-8771-FCB4DDE75BC4}" srcId="{70817628-9041-4E02-AF46-791EE055AFAC}" destId="{D3CC428A-C6B5-45A2-8ADB-1DA13FAFBF0B}" srcOrd="0" destOrd="0" parTransId="{B353FFAB-1D19-49D3-B248-9DC15183E473}" sibTransId="{B429806A-219A-488C-97DF-F8A112185922}"/>
    <dgm:cxn modelId="{F278F6F9-42FB-0A4C-979B-716595449495}" type="presOf" srcId="{D3CC428A-C6B5-45A2-8ADB-1DA13FAFBF0B}" destId="{6E8941C8-F451-9844-A2B6-212F51A1C07F}" srcOrd="0" destOrd="0" presId="urn:microsoft.com/office/officeart/2008/layout/LinedList"/>
    <dgm:cxn modelId="{C2A3CDD8-222D-6941-8F32-48ACC324A576}" type="presParOf" srcId="{BF73D3BE-2F2D-A746-872C-F95F6E45D511}" destId="{EEA392F6-2DB9-FD4D-B387-FA2BBF4EF808}" srcOrd="0" destOrd="0" presId="urn:microsoft.com/office/officeart/2008/layout/LinedList"/>
    <dgm:cxn modelId="{BB3331C1-6281-534D-B67C-2C5FD9071E8A}" type="presParOf" srcId="{BF73D3BE-2F2D-A746-872C-F95F6E45D511}" destId="{2FD13F8A-AD16-DF48-925B-5AD06324D9DF}" srcOrd="1" destOrd="0" presId="urn:microsoft.com/office/officeart/2008/layout/LinedList"/>
    <dgm:cxn modelId="{FB4D8919-A0FA-124B-A3EF-F8999CECAC94}" type="presParOf" srcId="{2FD13F8A-AD16-DF48-925B-5AD06324D9DF}" destId="{6E8941C8-F451-9844-A2B6-212F51A1C07F}" srcOrd="0" destOrd="0" presId="urn:microsoft.com/office/officeart/2008/layout/LinedList"/>
    <dgm:cxn modelId="{2184AD9A-A645-F847-B1D2-24B9C9558049}" type="presParOf" srcId="{2FD13F8A-AD16-DF48-925B-5AD06324D9DF}" destId="{5A9B5DC4-02F8-FD4C-AD2E-A221B2CEE7CA}" srcOrd="1" destOrd="0" presId="urn:microsoft.com/office/officeart/2008/layout/LinedList"/>
    <dgm:cxn modelId="{75E3B104-1EEF-634E-86D8-F39BC2E67C2A}" type="presParOf" srcId="{BF73D3BE-2F2D-A746-872C-F95F6E45D511}" destId="{7ABCD4BD-022F-484F-9FCF-6C194BE1F193}" srcOrd="2" destOrd="0" presId="urn:microsoft.com/office/officeart/2008/layout/LinedList"/>
    <dgm:cxn modelId="{0327DCA3-7ED1-C94A-8B26-A95DE9F0F364}" type="presParOf" srcId="{BF73D3BE-2F2D-A746-872C-F95F6E45D511}" destId="{88F39BA1-7ED6-CA4C-8B5A-468869A5E4BF}" srcOrd="3" destOrd="0" presId="urn:microsoft.com/office/officeart/2008/layout/LinedList"/>
    <dgm:cxn modelId="{1A945E6A-D98A-304F-A4A7-289EFDBCCE18}" type="presParOf" srcId="{88F39BA1-7ED6-CA4C-8B5A-468869A5E4BF}" destId="{541F32F1-F9FD-7243-AD15-59D7C9F768D2}" srcOrd="0" destOrd="0" presId="urn:microsoft.com/office/officeart/2008/layout/LinedList"/>
    <dgm:cxn modelId="{18A994BA-6DE2-2845-A521-9ACEC6F83FA0}" type="presParOf" srcId="{88F39BA1-7ED6-CA4C-8B5A-468869A5E4BF}" destId="{C9244A44-EA30-5F4B-A1C9-B210E72B7A4E}" srcOrd="1" destOrd="0" presId="urn:microsoft.com/office/officeart/2008/layout/LinedList"/>
    <dgm:cxn modelId="{4BEA93FD-678C-8740-98A6-C981E1755134}" type="presParOf" srcId="{BF73D3BE-2F2D-A746-872C-F95F6E45D511}" destId="{6722176B-CC9B-984D-B793-688D97DE4D49}" srcOrd="4" destOrd="0" presId="urn:microsoft.com/office/officeart/2008/layout/LinedList"/>
    <dgm:cxn modelId="{05212C8D-D292-5F4D-8B4D-A962B563294F}" type="presParOf" srcId="{BF73D3BE-2F2D-A746-872C-F95F6E45D511}" destId="{6179CA7B-3274-6847-982A-D835D3535799}" srcOrd="5" destOrd="0" presId="urn:microsoft.com/office/officeart/2008/layout/LinedList"/>
    <dgm:cxn modelId="{BC50DABE-1D65-E248-A858-6FE762A18632}" type="presParOf" srcId="{6179CA7B-3274-6847-982A-D835D3535799}" destId="{2EDACEBA-A85D-D044-87E9-F0A294CA3AEA}" srcOrd="0" destOrd="0" presId="urn:microsoft.com/office/officeart/2008/layout/LinedList"/>
    <dgm:cxn modelId="{78D4B0FE-C569-634E-AE78-D3EF82A0E106}" type="presParOf" srcId="{6179CA7B-3274-6847-982A-D835D3535799}" destId="{D9CCC5B9-2F05-0F4A-93CD-B0BCCDBC4E6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116037-205D-4A1B-A743-BE560B096904}" type="doc">
      <dgm:prSet loTypeId="urn:microsoft.com/office/officeart/2016/7/layout/VerticalDownArrowProcess" loCatId="process" qsTypeId="urn:microsoft.com/office/officeart/2005/8/quickstyle/simple1" qsCatId="simple" csTypeId="urn:microsoft.com/office/officeart/2005/8/colors/colorful1" csCatId="colorful"/>
      <dgm:spPr/>
      <dgm:t>
        <a:bodyPr/>
        <a:lstStyle/>
        <a:p>
          <a:endParaRPr lang="en-US"/>
        </a:p>
      </dgm:t>
    </dgm:pt>
    <dgm:pt modelId="{54337076-ECF2-49EA-8411-360C0BC04F4B}">
      <dgm:prSet custT="1"/>
      <dgm:spPr/>
      <dgm:t>
        <a:bodyPr/>
        <a:lstStyle/>
        <a:p>
          <a:r>
            <a:rPr lang="en-US" sz="1800" dirty="0"/>
            <a:t>Check</a:t>
          </a:r>
        </a:p>
      </dgm:t>
    </dgm:pt>
    <dgm:pt modelId="{2F1C9B93-CC39-45DC-BF70-B9C7C66AC59B}" type="parTrans" cxnId="{AC80896D-5A86-4AAB-A475-AFDE50692E6E}">
      <dgm:prSet/>
      <dgm:spPr/>
      <dgm:t>
        <a:bodyPr/>
        <a:lstStyle/>
        <a:p>
          <a:endParaRPr lang="en-US"/>
        </a:p>
      </dgm:t>
    </dgm:pt>
    <dgm:pt modelId="{D6D00796-787B-47BA-8DDE-73ECFE5043D8}" type="sibTrans" cxnId="{AC80896D-5A86-4AAB-A475-AFDE50692E6E}">
      <dgm:prSet/>
      <dgm:spPr/>
      <dgm:t>
        <a:bodyPr/>
        <a:lstStyle/>
        <a:p>
          <a:endParaRPr lang="en-US"/>
        </a:p>
      </dgm:t>
    </dgm:pt>
    <dgm:pt modelId="{2735D871-3BDC-4E4E-A769-BA215999C0ED}">
      <dgm:prSet custT="1"/>
      <dgm:spPr/>
      <dgm:t>
        <a:bodyPr/>
        <a:lstStyle/>
        <a:p>
          <a:r>
            <a:rPr lang="en-US" sz="1800" dirty="0"/>
            <a:t>Check that </a:t>
          </a:r>
          <a:r>
            <a:rPr lang="en-US" sz="1800" dirty="0" err="1"/>
            <a:t>Sam.gov</a:t>
          </a:r>
          <a:r>
            <a:rPr lang="en-US" sz="1800" dirty="0"/>
            <a:t> registration is current</a:t>
          </a:r>
        </a:p>
      </dgm:t>
    </dgm:pt>
    <dgm:pt modelId="{BBF2BDD3-37F5-491B-BE47-DE24E45017B0}" type="parTrans" cxnId="{1B59BBED-0BE2-41B8-A51C-86B95ECE5A53}">
      <dgm:prSet/>
      <dgm:spPr/>
      <dgm:t>
        <a:bodyPr/>
        <a:lstStyle/>
        <a:p>
          <a:endParaRPr lang="en-US"/>
        </a:p>
      </dgm:t>
    </dgm:pt>
    <dgm:pt modelId="{72F72E08-0189-4EB4-A66D-A6F06232EAFA}" type="sibTrans" cxnId="{1B59BBED-0BE2-41B8-A51C-86B95ECE5A53}">
      <dgm:prSet/>
      <dgm:spPr/>
      <dgm:t>
        <a:bodyPr/>
        <a:lstStyle/>
        <a:p>
          <a:endParaRPr lang="en-US"/>
        </a:p>
      </dgm:t>
    </dgm:pt>
    <dgm:pt modelId="{C0C8C5A8-D2EB-487A-AEF7-400567E6FEB7}">
      <dgm:prSet custT="1"/>
      <dgm:spPr/>
      <dgm:t>
        <a:bodyPr/>
        <a:lstStyle/>
        <a:p>
          <a:r>
            <a:rPr lang="en-US" sz="1800" dirty="0"/>
            <a:t>Review or adopt</a:t>
          </a:r>
        </a:p>
      </dgm:t>
    </dgm:pt>
    <dgm:pt modelId="{C3016F60-48CF-49B0-A2AB-1DD178256591}" type="parTrans" cxnId="{869DA189-11B6-488F-BD8E-29FEFC9CD66B}">
      <dgm:prSet/>
      <dgm:spPr/>
      <dgm:t>
        <a:bodyPr/>
        <a:lstStyle/>
        <a:p>
          <a:endParaRPr lang="en-US"/>
        </a:p>
      </dgm:t>
    </dgm:pt>
    <dgm:pt modelId="{0A5DBAA3-FADB-4823-A892-19BAE7C1D8A8}" type="sibTrans" cxnId="{869DA189-11B6-488F-BD8E-29FEFC9CD66B}">
      <dgm:prSet/>
      <dgm:spPr/>
      <dgm:t>
        <a:bodyPr/>
        <a:lstStyle/>
        <a:p>
          <a:endParaRPr lang="en-US"/>
        </a:p>
      </dgm:t>
    </dgm:pt>
    <dgm:pt modelId="{115DFD09-A19C-4394-BF0F-5F17E87BE98C}">
      <dgm:prSet custT="1"/>
      <dgm:spPr/>
      <dgm:t>
        <a:bodyPr/>
        <a:lstStyle/>
        <a:p>
          <a:r>
            <a:rPr lang="en-US" sz="1800" dirty="0"/>
            <a:t>Review or adopt and implement required policies</a:t>
          </a:r>
        </a:p>
      </dgm:t>
    </dgm:pt>
    <dgm:pt modelId="{10F6E7F9-DAA2-45FD-9758-398E800683D7}" type="parTrans" cxnId="{7930B26D-A929-46B7-8442-3CFB839F15E2}">
      <dgm:prSet/>
      <dgm:spPr/>
      <dgm:t>
        <a:bodyPr/>
        <a:lstStyle/>
        <a:p>
          <a:endParaRPr lang="en-US"/>
        </a:p>
      </dgm:t>
    </dgm:pt>
    <dgm:pt modelId="{B3964F87-38CF-4513-B388-1BFBCF4D86D5}" type="sibTrans" cxnId="{7930B26D-A929-46B7-8442-3CFB839F15E2}">
      <dgm:prSet/>
      <dgm:spPr/>
      <dgm:t>
        <a:bodyPr/>
        <a:lstStyle/>
        <a:p>
          <a:endParaRPr lang="en-US"/>
        </a:p>
      </dgm:t>
    </dgm:pt>
    <dgm:pt modelId="{01F2FF84-4BE4-4DE4-B874-9CAECC63A0FE}">
      <dgm:prSet custT="1"/>
      <dgm:spPr/>
      <dgm:t>
        <a:bodyPr/>
        <a:lstStyle/>
        <a:p>
          <a:r>
            <a:rPr lang="en-US" sz="1800"/>
            <a:t>Review or adopt</a:t>
          </a:r>
        </a:p>
      </dgm:t>
    </dgm:pt>
    <dgm:pt modelId="{39B3E24A-2A3A-47A5-A0ED-22CCA803EEC1}" type="parTrans" cxnId="{BF09EA09-7108-461B-9F3C-3CA0FA515049}">
      <dgm:prSet/>
      <dgm:spPr/>
      <dgm:t>
        <a:bodyPr/>
        <a:lstStyle/>
        <a:p>
          <a:endParaRPr lang="en-US"/>
        </a:p>
      </dgm:t>
    </dgm:pt>
    <dgm:pt modelId="{B7B1721B-6F8A-4172-8685-9FBC478B4BCD}" type="sibTrans" cxnId="{BF09EA09-7108-461B-9F3C-3CA0FA515049}">
      <dgm:prSet/>
      <dgm:spPr/>
      <dgm:t>
        <a:bodyPr/>
        <a:lstStyle/>
        <a:p>
          <a:endParaRPr lang="en-US"/>
        </a:p>
      </dgm:t>
    </dgm:pt>
    <dgm:pt modelId="{83D3FEC1-3509-4840-B5D9-FB9B7567E3C3}">
      <dgm:prSet custT="1"/>
      <dgm:spPr/>
      <dgm:t>
        <a:bodyPr/>
        <a:lstStyle/>
        <a:p>
          <a:r>
            <a:rPr lang="en-US" sz="1800"/>
            <a:t>Review or adopt written internal controls</a:t>
          </a:r>
        </a:p>
      </dgm:t>
    </dgm:pt>
    <dgm:pt modelId="{F82B2817-4B82-4C3E-BCC5-E357FA9BD190}" type="parTrans" cxnId="{F433333A-3C87-4C2F-B126-6676F4AB6717}">
      <dgm:prSet/>
      <dgm:spPr/>
      <dgm:t>
        <a:bodyPr/>
        <a:lstStyle/>
        <a:p>
          <a:endParaRPr lang="en-US"/>
        </a:p>
      </dgm:t>
    </dgm:pt>
    <dgm:pt modelId="{5E6BE7B6-A108-466C-B803-011C09173A81}" type="sibTrans" cxnId="{F433333A-3C87-4C2F-B126-6676F4AB6717}">
      <dgm:prSet/>
      <dgm:spPr/>
      <dgm:t>
        <a:bodyPr/>
        <a:lstStyle/>
        <a:p>
          <a:endParaRPr lang="en-US"/>
        </a:p>
      </dgm:t>
    </dgm:pt>
    <dgm:pt modelId="{E10B573A-C9CA-488C-AB42-C008C39DB281}">
      <dgm:prSet custT="1"/>
      <dgm:spPr/>
      <dgm:t>
        <a:bodyPr/>
        <a:lstStyle/>
        <a:p>
          <a:r>
            <a:rPr lang="en-US" sz="1800" dirty="0"/>
            <a:t>Verify</a:t>
          </a:r>
        </a:p>
      </dgm:t>
    </dgm:pt>
    <dgm:pt modelId="{9F1B8AF7-6E1F-4EFD-883B-82D99C26B11C}" type="parTrans" cxnId="{758E0310-204A-4A07-AECD-071ADAAD871D}">
      <dgm:prSet/>
      <dgm:spPr/>
      <dgm:t>
        <a:bodyPr/>
        <a:lstStyle/>
        <a:p>
          <a:endParaRPr lang="en-US"/>
        </a:p>
      </dgm:t>
    </dgm:pt>
    <dgm:pt modelId="{57CF100E-ED71-4AF1-B38A-6FD3FBAC3E06}" type="sibTrans" cxnId="{758E0310-204A-4A07-AECD-071ADAAD871D}">
      <dgm:prSet/>
      <dgm:spPr/>
      <dgm:t>
        <a:bodyPr/>
        <a:lstStyle/>
        <a:p>
          <a:endParaRPr lang="en-US"/>
        </a:p>
      </dgm:t>
    </dgm:pt>
    <dgm:pt modelId="{B676CF94-DE6B-49C6-8A5A-1C0272AFDD09}">
      <dgm:prSet custT="1"/>
      <dgm:spPr/>
      <dgm:t>
        <a:bodyPr/>
        <a:lstStyle/>
        <a:p>
          <a:r>
            <a:rPr lang="en-US" sz="1800"/>
            <a:t>Verify financial management system or set up Excel spreadsheet</a:t>
          </a:r>
        </a:p>
      </dgm:t>
    </dgm:pt>
    <dgm:pt modelId="{FD66F94E-CE55-4FA2-A9C8-D1825538FDEC}" type="parTrans" cxnId="{E1FE8B90-5FDA-46B0-A0F2-8E1DA6389C9A}">
      <dgm:prSet/>
      <dgm:spPr/>
      <dgm:t>
        <a:bodyPr/>
        <a:lstStyle/>
        <a:p>
          <a:endParaRPr lang="en-US"/>
        </a:p>
      </dgm:t>
    </dgm:pt>
    <dgm:pt modelId="{69D81D4D-FDA9-4CC3-8F9F-03D7429FFEDE}" type="sibTrans" cxnId="{E1FE8B90-5FDA-46B0-A0F2-8E1DA6389C9A}">
      <dgm:prSet/>
      <dgm:spPr/>
      <dgm:t>
        <a:bodyPr/>
        <a:lstStyle/>
        <a:p>
          <a:endParaRPr lang="en-US"/>
        </a:p>
      </dgm:t>
    </dgm:pt>
    <dgm:pt modelId="{37454DC8-C382-486C-A03F-15B35D53BC2D}">
      <dgm:prSet custT="1"/>
      <dgm:spPr/>
      <dgm:t>
        <a:bodyPr/>
        <a:lstStyle/>
        <a:p>
          <a:r>
            <a:rPr lang="en-US" sz="1800"/>
            <a:t>Determine</a:t>
          </a:r>
        </a:p>
      </dgm:t>
    </dgm:pt>
    <dgm:pt modelId="{12DD9256-B79F-4A6C-82D4-F2B02FDA3BA5}" type="parTrans" cxnId="{8CA7AC46-EE62-4AC6-81AC-D669E3CDD899}">
      <dgm:prSet/>
      <dgm:spPr/>
      <dgm:t>
        <a:bodyPr/>
        <a:lstStyle/>
        <a:p>
          <a:endParaRPr lang="en-US"/>
        </a:p>
      </dgm:t>
    </dgm:pt>
    <dgm:pt modelId="{7D08AF63-17CF-419A-9B0B-BC0804680090}" type="sibTrans" cxnId="{8CA7AC46-EE62-4AC6-81AC-D669E3CDD899}">
      <dgm:prSet/>
      <dgm:spPr/>
      <dgm:t>
        <a:bodyPr/>
        <a:lstStyle/>
        <a:p>
          <a:endParaRPr lang="en-US"/>
        </a:p>
      </dgm:t>
    </dgm:pt>
    <dgm:pt modelId="{235BD0E7-8DFB-4FE9-BE08-9E8E7E0EBC7A}">
      <dgm:prSet custT="1"/>
      <dgm:spPr/>
      <dgm:t>
        <a:bodyPr/>
        <a:lstStyle/>
        <a:p>
          <a:r>
            <a:rPr lang="en-US" sz="1800" dirty="0"/>
            <a:t>Determine best expenditure items (remember reimbursements back to March 3, 2021 allowed)</a:t>
          </a:r>
        </a:p>
      </dgm:t>
    </dgm:pt>
    <dgm:pt modelId="{5EED1092-B97C-49C8-B747-A11DF0C3930D}" type="parTrans" cxnId="{DF16E724-5325-41B7-8B2E-851142F08B1D}">
      <dgm:prSet/>
      <dgm:spPr/>
      <dgm:t>
        <a:bodyPr/>
        <a:lstStyle/>
        <a:p>
          <a:endParaRPr lang="en-US"/>
        </a:p>
      </dgm:t>
    </dgm:pt>
    <dgm:pt modelId="{CFEC5B53-9361-4A35-8CED-9181E8962931}" type="sibTrans" cxnId="{DF16E724-5325-41B7-8B2E-851142F08B1D}">
      <dgm:prSet/>
      <dgm:spPr/>
      <dgm:t>
        <a:bodyPr/>
        <a:lstStyle/>
        <a:p>
          <a:endParaRPr lang="en-US"/>
        </a:p>
      </dgm:t>
    </dgm:pt>
    <dgm:pt modelId="{AB9CC9D8-8C7F-4F35-9B79-76825E0B711E}">
      <dgm:prSet custT="1"/>
      <dgm:spPr/>
      <dgm:t>
        <a:bodyPr/>
        <a:lstStyle/>
        <a:p>
          <a:r>
            <a:rPr lang="en-US" sz="1800"/>
            <a:t>Review or prepare</a:t>
          </a:r>
        </a:p>
      </dgm:t>
    </dgm:pt>
    <dgm:pt modelId="{B545382D-B6D8-4A70-862B-D9CE6E792AE5}" type="parTrans" cxnId="{EB2CC586-DEC9-44C2-B2BE-5B360ED7FC10}">
      <dgm:prSet/>
      <dgm:spPr/>
      <dgm:t>
        <a:bodyPr/>
        <a:lstStyle/>
        <a:p>
          <a:endParaRPr lang="en-US"/>
        </a:p>
      </dgm:t>
    </dgm:pt>
    <dgm:pt modelId="{B2B53274-F426-47CC-A9BC-30FBF81EB8FB}" type="sibTrans" cxnId="{EB2CC586-DEC9-44C2-B2BE-5B360ED7FC10}">
      <dgm:prSet/>
      <dgm:spPr/>
      <dgm:t>
        <a:bodyPr/>
        <a:lstStyle/>
        <a:p>
          <a:endParaRPr lang="en-US"/>
        </a:p>
      </dgm:t>
    </dgm:pt>
    <dgm:pt modelId="{E613C8D5-43B2-44BC-8AE1-7A285E1779CA}">
      <dgm:prSet custT="1"/>
      <dgm:spPr/>
      <dgm:t>
        <a:bodyPr/>
        <a:lstStyle/>
        <a:p>
          <a:r>
            <a:rPr lang="en-US" sz="1800"/>
            <a:t>Review or prepare Grant Project Ordinance for board to adopt (or amend)</a:t>
          </a:r>
        </a:p>
      </dgm:t>
    </dgm:pt>
    <dgm:pt modelId="{38A8D453-9D72-4D1F-839B-2FB2F96C8D0D}" type="parTrans" cxnId="{C6B6AA5B-9893-453E-A0BB-8AE6CD9CA878}">
      <dgm:prSet/>
      <dgm:spPr/>
      <dgm:t>
        <a:bodyPr/>
        <a:lstStyle/>
        <a:p>
          <a:endParaRPr lang="en-US"/>
        </a:p>
      </dgm:t>
    </dgm:pt>
    <dgm:pt modelId="{76ADA30C-A403-4627-99CB-35893CE75546}" type="sibTrans" cxnId="{C6B6AA5B-9893-453E-A0BB-8AE6CD9CA878}">
      <dgm:prSet/>
      <dgm:spPr/>
      <dgm:t>
        <a:bodyPr/>
        <a:lstStyle/>
        <a:p>
          <a:endParaRPr lang="en-US"/>
        </a:p>
      </dgm:t>
    </dgm:pt>
    <dgm:pt modelId="{851B51AF-5594-489F-942B-A78AD25038A0}">
      <dgm:prSet custT="1"/>
      <dgm:spPr/>
      <dgm:t>
        <a:bodyPr/>
        <a:lstStyle/>
        <a:p>
          <a:r>
            <a:rPr lang="en-US" sz="1800" dirty="0"/>
            <a:t>Collect</a:t>
          </a:r>
        </a:p>
      </dgm:t>
    </dgm:pt>
    <dgm:pt modelId="{F628ACE8-12C2-4A6D-9EB2-70A5667A8F78}" type="parTrans" cxnId="{19E07147-E41E-4EFF-ADA7-75E726D2D814}">
      <dgm:prSet/>
      <dgm:spPr/>
      <dgm:t>
        <a:bodyPr/>
        <a:lstStyle/>
        <a:p>
          <a:endParaRPr lang="en-US"/>
        </a:p>
      </dgm:t>
    </dgm:pt>
    <dgm:pt modelId="{BB45C1BD-E998-4CF5-82CA-04C7CBC4FE2E}" type="sibTrans" cxnId="{19E07147-E41E-4EFF-ADA7-75E726D2D814}">
      <dgm:prSet/>
      <dgm:spPr/>
      <dgm:t>
        <a:bodyPr/>
        <a:lstStyle/>
        <a:p>
          <a:endParaRPr lang="en-US"/>
        </a:p>
      </dgm:t>
    </dgm:pt>
    <dgm:pt modelId="{3D18AC30-118A-46F6-87F6-7D17B60D847D}">
      <dgm:prSet custT="1"/>
      <dgm:spPr/>
      <dgm:t>
        <a:bodyPr/>
        <a:lstStyle/>
        <a:p>
          <a:r>
            <a:rPr lang="en-US" sz="1800" dirty="0"/>
            <a:t>Collect proper documentation and establish system to retain for required period</a:t>
          </a:r>
        </a:p>
      </dgm:t>
    </dgm:pt>
    <dgm:pt modelId="{BC66FD57-392D-4A81-8400-CDF81AAAB7E0}" type="parTrans" cxnId="{C31415AC-6601-4EF0-8193-F17C24B6F5C7}">
      <dgm:prSet/>
      <dgm:spPr/>
      <dgm:t>
        <a:bodyPr/>
        <a:lstStyle/>
        <a:p>
          <a:endParaRPr lang="en-US"/>
        </a:p>
      </dgm:t>
    </dgm:pt>
    <dgm:pt modelId="{BCBDD5CF-8BD5-4078-A74A-7D6DE5204D30}" type="sibTrans" cxnId="{C31415AC-6601-4EF0-8193-F17C24B6F5C7}">
      <dgm:prSet/>
      <dgm:spPr/>
      <dgm:t>
        <a:bodyPr/>
        <a:lstStyle/>
        <a:p>
          <a:endParaRPr lang="en-US"/>
        </a:p>
      </dgm:t>
    </dgm:pt>
    <dgm:pt modelId="{58E63C1D-312E-B342-B7F5-1FD0768924FA}" type="pres">
      <dgm:prSet presAssocID="{43116037-205D-4A1B-A743-BE560B096904}" presName="Name0" presStyleCnt="0">
        <dgm:presLayoutVars>
          <dgm:dir/>
          <dgm:animLvl val="lvl"/>
          <dgm:resizeHandles val="exact"/>
        </dgm:presLayoutVars>
      </dgm:prSet>
      <dgm:spPr/>
    </dgm:pt>
    <dgm:pt modelId="{59EE1F02-13F7-3A4C-A264-19AE4CA50B73}" type="pres">
      <dgm:prSet presAssocID="{851B51AF-5594-489F-942B-A78AD25038A0}" presName="boxAndChildren" presStyleCnt="0"/>
      <dgm:spPr/>
    </dgm:pt>
    <dgm:pt modelId="{982134A5-646A-3940-A4B1-5944AF7BC281}" type="pres">
      <dgm:prSet presAssocID="{851B51AF-5594-489F-942B-A78AD25038A0}" presName="parentTextBox" presStyleLbl="alignNode1" presStyleIdx="0" presStyleCnt="7"/>
      <dgm:spPr/>
    </dgm:pt>
    <dgm:pt modelId="{E78D6376-D2AC-6641-88E1-B23E596D9DF9}" type="pres">
      <dgm:prSet presAssocID="{851B51AF-5594-489F-942B-A78AD25038A0}" presName="descendantBox" presStyleLbl="bgAccFollowNode1" presStyleIdx="0" presStyleCnt="7"/>
      <dgm:spPr/>
    </dgm:pt>
    <dgm:pt modelId="{2A79946A-184D-AD40-9133-384F7C723584}" type="pres">
      <dgm:prSet presAssocID="{B2B53274-F426-47CC-A9BC-30FBF81EB8FB}" presName="sp" presStyleCnt="0"/>
      <dgm:spPr/>
    </dgm:pt>
    <dgm:pt modelId="{559ECA82-3197-C64F-86FC-88454F4B68E0}" type="pres">
      <dgm:prSet presAssocID="{AB9CC9D8-8C7F-4F35-9B79-76825E0B711E}" presName="arrowAndChildren" presStyleCnt="0"/>
      <dgm:spPr/>
    </dgm:pt>
    <dgm:pt modelId="{015D5F49-0C8C-2445-BF24-905B55BEF622}" type="pres">
      <dgm:prSet presAssocID="{AB9CC9D8-8C7F-4F35-9B79-76825E0B711E}" presName="parentTextArrow" presStyleLbl="node1" presStyleIdx="0" presStyleCnt="0"/>
      <dgm:spPr/>
    </dgm:pt>
    <dgm:pt modelId="{FE295A10-4AD5-4B4D-9044-D0E270478074}" type="pres">
      <dgm:prSet presAssocID="{AB9CC9D8-8C7F-4F35-9B79-76825E0B711E}" presName="arrow" presStyleLbl="alignNode1" presStyleIdx="1" presStyleCnt="7"/>
      <dgm:spPr/>
    </dgm:pt>
    <dgm:pt modelId="{B6C53304-F5B1-A841-B543-01E213517932}" type="pres">
      <dgm:prSet presAssocID="{AB9CC9D8-8C7F-4F35-9B79-76825E0B711E}" presName="descendantArrow" presStyleLbl="bgAccFollowNode1" presStyleIdx="1" presStyleCnt="7"/>
      <dgm:spPr/>
    </dgm:pt>
    <dgm:pt modelId="{3CECE739-B134-8248-9C9B-397CFB3D015E}" type="pres">
      <dgm:prSet presAssocID="{7D08AF63-17CF-419A-9B0B-BC0804680090}" presName="sp" presStyleCnt="0"/>
      <dgm:spPr/>
    </dgm:pt>
    <dgm:pt modelId="{8AA1811D-DED8-664F-91FD-834CF6514521}" type="pres">
      <dgm:prSet presAssocID="{37454DC8-C382-486C-A03F-15B35D53BC2D}" presName="arrowAndChildren" presStyleCnt="0"/>
      <dgm:spPr/>
    </dgm:pt>
    <dgm:pt modelId="{236957D7-522B-3846-BBF2-C81B3C28D48F}" type="pres">
      <dgm:prSet presAssocID="{37454DC8-C382-486C-A03F-15B35D53BC2D}" presName="parentTextArrow" presStyleLbl="node1" presStyleIdx="0" presStyleCnt="0"/>
      <dgm:spPr/>
    </dgm:pt>
    <dgm:pt modelId="{53041017-CA3D-4441-8D10-5724F9E225D7}" type="pres">
      <dgm:prSet presAssocID="{37454DC8-C382-486C-A03F-15B35D53BC2D}" presName="arrow" presStyleLbl="alignNode1" presStyleIdx="2" presStyleCnt="7"/>
      <dgm:spPr/>
    </dgm:pt>
    <dgm:pt modelId="{FBF60807-339E-8445-999D-CB2D0261F337}" type="pres">
      <dgm:prSet presAssocID="{37454DC8-C382-486C-A03F-15B35D53BC2D}" presName="descendantArrow" presStyleLbl="bgAccFollowNode1" presStyleIdx="2" presStyleCnt="7"/>
      <dgm:spPr/>
    </dgm:pt>
    <dgm:pt modelId="{023106AC-F60E-1243-AF7C-02001805DE4B}" type="pres">
      <dgm:prSet presAssocID="{57CF100E-ED71-4AF1-B38A-6FD3FBAC3E06}" presName="sp" presStyleCnt="0"/>
      <dgm:spPr/>
    </dgm:pt>
    <dgm:pt modelId="{F4B780A7-3450-2145-8F93-73391EC06670}" type="pres">
      <dgm:prSet presAssocID="{E10B573A-C9CA-488C-AB42-C008C39DB281}" presName="arrowAndChildren" presStyleCnt="0"/>
      <dgm:spPr/>
    </dgm:pt>
    <dgm:pt modelId="{C8EFDC64-1CCD-744D-90D7-32CFD64A4F40}" type="pres">
      <dgm:prSet presAssocID="{E10B573A-C9CA-488C-AB42-C008C39DB281}" presName="parentTextArrow" presStyleLbl="node1" presStyleIdx="0" presStyleCnt="0"/>
      <dgm:spPr/>
    </dgm:pt>
    <dgm:pt modelId="{FDECB788-7C00-9249-8FE7-51B1466A1113}" type="pres">
      <dgm:prSet presAssocID="{E10B573A-C9CA-488C-AB42-C008C39DB281}" presName="arrow" presStyleLbl="alignNode1" presStyleIdx="3" presStyleCnt="7"/>
      <dgm:spPr/>
    </dgm:pt>
    <dgm:pt modelId="{48F66F15-A1F0-7040-BE8F-4ED3507F6752}" type="pres">
      <dgm:prSet presAssocID="{E10B573A-C9CA-488C-AB42-C008C39DB281}" presName="descendantArrow" presStyleLbl="bgAccFollowNode1" presStyleIdx="3" presStyleCnt="7"/>
      <dgm:spPr/>
    </dgm:pt>
    <dgm:pt modelId="{E0F7AAF1-EE87-0442-8ABA-083AEC8662AA}" type="pres">
      <dgm:prSet presAssocID="{B7B1721B-6F8A-4172-8685-9FBC478B4BCD}" presName="sp" presStyleCnt="0"/>
      <dgm:spPr/>
    </dgm:pt>
    <dgm:pt modelId="{722543FC-582F-0749-BB53-B0A0AE0A761A}" type="pres">
      <dgm:prSet presAssocID="{01F2FF84-4BE4-4DE4-B874-9CAECC63A0FE}" presName="arrowAndChildren" presStyleCnt="0"/>
      <dgm:spPr/>
    </dgm:pt>
    <dgm:pt modelId="{CCF6AB9B-4663-FD4D-B40A-5267E9666F8E}" type="pres">
      <dgm:prSet presAssocID="{01F2FF84-4BE4-4DE4-B874-9CAECC63A0FE}" presName="parentTextArrow" presStyleLbl="node1" presStyleIdx="0" presStyleCnt="0"/>
      <dgm:spPr/>
    </dgm:pt>
    <dgm:pt modelId="{B61E2024-A097-E04B-9D88-6791B152BE66}" type="pres">
      <dgm:prSet presAssocID="{01F2FF84-4BE4-4DE4-B874-9CAECC63A0FE}" presName="arrow" presStyleLbl="alignNode1" presStyleIdx="4" presStyleCnt="7"/>
      <dgm:spPr/>
    </dgm:pt>
    <dgm:pt modelId="{5085BBC0-522D-484F-A4BC-40755C6D968D}" type="pres">
      <dgm:prSet presAssocID="{01F2FF84-4BE4-4DE4-B874-9CAECC63A0FE}" presName="descendantArrow" presStyleLbl="bgAccFollowNode1" presStyleIdx="4" presStyleCnt="7"/>
      <dgm:spPr/>
    </dgm:pt>
    <dgm:pt modelId="{7B0C57A8-C5C3-AB4F-9214-F31ADD2E1221}" type="pres">
      <dgm:prSet presAssocID="{0A5DBAA3-FADB-4823-A892-19BAE7C1D8A8}" presName="sp" presStyleCnt="0"/>
      <dgm:spPr/>
    </dgm:pt>
    <dgm:pt modelId="{F0CA5E4B-91E3-1B4C-B612-5E189C91B0C0}" type="pres">
      <dgm:prSet presAssocID="{C0C8C5A8-D2EB-487A-AEF7-400567E6FEB7}" presName="arrowAndChildren" presStyleCnt="0"/>
      <dgm:spPr/>
    </dgm:pt>
    <dgm:pt modelId="{4BE04AD9-A8D6-414A-A8BB-379ECB1CF0D7}" type="pres">
      <dgm:prSet presAssocID="{C0C8C5A8-D2EB-487A-AEF7-400567E6FEB7}" presName="parentTextArrow" presStyleLbl="node1" presStyleIdx="0" presStyleCnt="0"/>
      <dgm:spPr/>
    </dgm:pt>
    <dgm:pt modelId="{4D510D30-4B4C-C742-90F3-0BD914C1A85A}" type="pres">
      <dgm:prSet presAssocID="{C0C8C5A8-D2EB-487A-AEF7-400567E6FEB7}" presName="arrow" presStyleLbl="alignNode1" presStyleIdx="5" presStyleCnt="7"/>
      <dgm:spPr/>
    </dgm:pt>
    <dgm:pt modelId="{A5989C6F-87F3-AC4F-9AAF-7F5F0242D8FB}" type="pres">
      <dgm:prSet presAssocID="{C0C8C5A8-D2EB-487A-AEF7-400567E6FEB7}" presName="descendantArrow" presStyleLbl="bgAccFollowNode1" presStyleIdx="5" presStyleCnt="7"/>
      <dgm:spPr/>
    </dgm:pt>
    <dgm:pt modelId="{257ECCB7-E914-C848-9938-7E746300DF99}" type="pres">
      <dgm:prSet presAssocID="{D6D00796-787B-47BA-8DDE-73ECFE5043D8}" presName="sp" presStyleCnt="0"/>
      <dgm:spPr/>
    </dgm:pt>
    <dgm:pt modelId="{481860F4-60A8-044E-B3FD-0A0738F65BDC}" type="pres">
      <dgm:prSet presAssocID="{54337076-ECF2-49EA-8411-360C0BC04F4B}" presName="arrowAndChildren" presStyleCnt="0"/>
      <dgm:spPr/>
    </dgm:pt>
    <dgm:pt modelId="{FB531107-8E9E-0346-9AB2-A9B95011DDAA}" type="pres">
      <dgm:prSet presAssocID="{54337076-ECF2-49EA-8411-360C0BC04F4B}" presName="parentTextArrow" presStyleLbl="node1" presStyleIdx="0" presStyleCnt="0"/>
      <dgm:spPr/>
    </dgm:pt>
    <dgm:pt modelId="{C360C44B-A524-0140-AFCB-0A52A94869AE}" type="pres">
      <dgm:prSet presAssocID="{54337076-ECF2-49EA-8411-360C0BC04F4B}" presName="arrow" presStyleLbl="alignNode1" presStyleIdx="6" presStyleCnt="7"/>
      <dgm:spPr/>
    </dgm:pt>
    <dgm:pt modelId="{1EDD279E-074E-E340-98E4-C0171F6437E6}" type="pres">
      <dgm:prSet presAssocID="{54337076-ECF2-49EA-8411-360C0BC04F4B}" presName="descendantArrow" presStyleLbl="bgAccFollowNode1" presStyleIdx="6" presStyleCnt="7"/>
      <dgm:spPr/>
    </dgm:pt>
  </dgm:ptLst>
  <dgm:cxnLst>
    <dgm:cxn modelId="{334F7D07-D3CA-674E-B3AE-5AFFAE89A716}" type="presOf" srcId="{2735D871-3BDC-4E4E-A769-BA215999C0ED}" destId="{1EDD279E-074E-E340-98E4-C0171F6437E6}" srcOrd="0" destOrd="0" presId="urn:microsoft.com/office/officeart/2016/7/layout/VerticalDownArrowProcess"/>
    <dgm:cxn modelId="{BF09EA09-7108-461B-9F3C-3CA0FA515049}" srcId="{43116037-205D-4A1B-A743-BE560B096904}" destId="{01F2FF84-4BE4-4DE4-B874-9CAECC63A0FE}" srcOrd="2" destOrd="0" parTransId="{39B3E24A-2A3A-47A5-A0ED-22CCA803EEC1}" sibTransId="{B7B1721B-6F8A-4172-8685-9FBC478B4BCD}"/>
    <dgm:cxn modelId="{D8EBDE0C-389B-C04A-ACDE-93AF0C1FAC27}" type="presOf" srcId="{54337076-ECF2-49EA-8411-360C0BC04F4B}" destId="{C360C44B-A524-0140-AFCB-0A52A94869AE}" srcOrd="1" destOrd="0" presId="urn:microsoft.com/office/officeart/2016/7/layout/VerticalDownArrowProcess"/>
    <dgm:cxn modelId="{758E0310-204A-4A07-AECD-071ADAAD871D}" srcId="{43116037-205D-4A1B-A743-BE560B096904}" destId="{E10B573A-C9CA-488C-AB42-C008C39DB281}" srcOrd="3" destOrd="0" parTransId="{9F1B8AF7-6E1F-4EFD-883B-82D99C26B11C}" sibTransId="{57CF100E-ED71-4AF1-B38A-6FD3FBAC3E06}"/>
    <dgm:cxn modelId="{F4A34911-0163-9B47-B9FD-FAE18B461B47}" type="presOf" srcId="{115DFD09-A19C-4394-BF0F-5F17E87BE98C}" destId="{A5989C6F-87F3-AC4F-9AAF-7F5F0242D8FB}" srcOrd="0" destOrd="0" presId="urn:microsoft.com/office/officeart/2016/7/layout/VerticalDownArrowProcess"/>
    <dgm:cxn modelId="{1C34261E-3888-104C-A64E-89A35F7B3337}" type="presOf" srcId="{AB9CC9D8-8C7F-4F35-9B79-76825E0B711E}" destId="{FE295A10-4AD5-4B4D-9044-D0E270478074}" srcOrd="1" destOrd="0" presId="urn:microsoft.com/office/officeart/2016/7/layout/VerticalDownArrowProcess"/>
    <dgm:cxn modelId="{DF16E724-5325-41B7-8B2E-851142F08B1D}" srcId="{37454DC8-C382-486C-A03F-15B35D53BC2D}" destId="{235BD0E7-8DFB-4FE9-BE08-9E8E7E0EBC7A}" srcOrd="0" destOrd="0" parTransId="{5EED1092-B97C-49C8-B747-A11DF0C3930D}" sibTransId="{CFEC5B53-9361-4A35-8CED-9181E8962931}"/>
    <dgm:cxn modelId="{AF426328-AAE0-4145-A280-F75F6CC861F1}" type="presOf" srcId="{851B51AF-5594-489F-942B-A78AD25038A0}" destId="{982134A5-646A-3940-A4B1-5944AF7BC281}" srcOrd="0" destOrd="0" presId="urn:microsoft.com/office/officeart/2016/7/layout/VerticalDownArrowProcess"/>
    <dgm:cxn modelId="{F433333A-3C87-4C2F-B126-6676F4AB6717}" srcId="{01F2FF84-4BE4-4DE4-B874-9CAECC63A0FE}" destId="{83D3FEC1-3509-4840-B5D9-FB9B7567E3C3}" srcOrd="0" destOrd="0" parTransId="{F82B2817-4B82-4C3E-BCC5-E357FA9BD190}" sibTransId="{5E6BE7B6-A108-466C-B803-011C09173A81}"/>
    <dgm:cxn modelId="{8CA7AC46-EE62-4AC6-81AC-D669E3CDD899}" srcId="{43116037-205D-4A1B-A743-BE560B096904}" destId="{37454DC8-C382-486C-A03F-15B35D53BC2D}" srcOrd="4" destOrd="0" parTransId="{12DD9256-B79F-4A6C-82D4-F2B02FDA3BA5}" sibTransId="{7D08AF63-17CF-419A-9B0B-BC0804680090}"/>
    <dgm:cxn modelId="{19E07147-E41E-4EFF-ADA7-75E726D2D814}" srcId="{43116037-205D-4A1B-A743-BE560B096904}" destId="{851B51AF-5594-489F-942B-A78AD25038A0}" srcOrd="6" destOrd="0" parTransId="{F628ACE8-12C2-4A6D-9EB2-70A5667A8F78}" sibTransId="{BB45C1BD-E998-4CF5-82CA-04C7CBC4FE2E}"/>
    <dgm:cxn modelId="{DB989B48-74D0-9740-89AA-D2EA7E77803E}" type="presOf" srcId="{54337076-ECF2-49EA-8411-360C0BC04F4B}" destId="{FB531107-8E9E-0346-9AB2-A9B95011DDAA}" srcOrd="0" destOrd="0" presId="urn:microsoft.com/office/officeart/2016/7/layout/VerticalDownArrowProcess"/>
    <dgm:cxn modelId="{C9310C4B-FEF0-8144-9793-C0CC6B9BC532}" type="presOf" srcId="{43116037-205D-4A1B-A743-BE560B096904}" destId="{58E63C1D-312E-B342-B7F5-1FD0768924FA}" srcOrd="0" destOrd="0" presId="urn:microsoft.com/office/officeart/2016/7/layout/VerticalDownArrowProcess"/>
    <dgm:cxn modelId="{5BAD274B-EE26-6348-A63E-941C188AE1E2}" type="presOf" srcId="{37454DC8-C382-486C-A03F-15B35D53BC2D}" destId="{53041017-CA3D-4441-8D10-5724F9E225D7}" srcOrd="1" destOrd="0" presId="urn:microsoft.com/office/officeart/2016/7/layout/VerticalDownArrowProcess"/>
    <dgm:cxn modelId="{4E87984B-2514-1B46-B875-7654E2BD0308}" type="presOf" srcId="{3D18AC30-118A-46F6-87F6-7D17B60D847D}" destId="{E78D6376-D2AC-6641-88E1-B23E596D9DF9}" srcOrd="0" destOrd="0" presId="urn:microsoft.com/office/officeart/2016/7/layout/VerticalDownArrowProcess"/>
    <dgm:cxn modelId="{CA6BEB4C-553E-4147-A5A9-3A3B28D99C77}" type="presOf" srcId="{83D3FEC1-3509-4840-B5D9-FB9B7567E3C3}" destId="{5085BBC0-522D-484F-A4BC-40755C6D968D}" srcOrd="0" destOrd="0" presId="urn:microsoft.com/office/officeart/2016/7/layout/VerticalDownArrowProcess"/>
    <dgm:cxn modelId="{C6B6AA5B-9893-453E-A0BB-8AE6CD9CA878}" srcId="{AB9CC9D8-8C7F-4F35-9B79-76825E0B711E}" destId="{E613C8D5-43B2-44BC-8AE1-7A285E1779CA}" srcOrd="0" destOrd="0" parTransId="{38A8D453-9D72-4D1F-839B-2FB2F96C8D0D}" sibTransId="{76ADA30C-A403-4627-99CB-35893CE75546}"/>
    <dgm:cxn modelId="{5471825F-4560-3E4B-AF0B-7630665C9F92}" type="presOf" srcId="{E10B573A-C9CA-488C-AB42-C008C39DB281}" destId="{C8EFDC64-1CCD-744D-90D7-32CFD64A4F40}" srcOrd="0" destOrd="0" presId="urn:microsoft.com/office/officeart/2016/7/layout/VerticalDownArrowProcess"/>
    <dgm:cxn modelId="{AC80896D-5A86-4AAB-A475-AFDE50692E6E}" srcId="{43116037-205D-4A1B-A743-BE560B096904}" destId="{54337076-ECF2-49EA-8411-360C0BC04F4B}" srcOrd="0" destOrd="0" parTransId="{2F1C9B93-CC39-45DC-BF70-B9C7C66AC59B}" sibTransId="{D6D00796-787B-47BA-8DDE-73ECFE5043D8}"/>
    <dgm:cxn modelId="{7930B26D-A929-46B7-8442-3CFB839F15E2}" srcId="{C0C8C5A8-D2EB-487A-AEF7-400567E6FEB7}" destId="{115DFD09-A19C-4394-BF0F-5F17E87BE98C}" srcOrd="0" destOrd="0" parTransId="{10F6E7F9-DAA2-45FD-9758-398E800683D7}" sibTransId="{B3964F87-38CF-4513-B388-1BFBCF4D86D5}"/>
    <dgm:cxn modelId="{EFB54371-66E8-7245-95D1-C79A552B0BF4}" type="presOf" srcId="{E613C8D5-43B2-44BC-8AE1-7A285E1779CA}" destId="{B6C53304-F5B1-A841-B543-01E213517932}" srcOrd="0" destOrd="0" presId="urn:microsoft.com/office/officeart/2016/7/layout/VerticalDownArrowProcess"/>
    <dgm:cxn modelId="{EB2CC586-DEC9-44C2-B2BE-5B360ED7FC10}" srcId="{43116037-205D-4A1B-A743-BE560B096904}" destId="{AB9CC9D8-8C7F-4F35-9B79-76825E0B711E}" srcOrd="5" destOrd="0" parTransId="{B545382D-B6D8-4A70-862B-D9CE6E792AE5}" sibTransId="{B2B53274-F426-47CC-A9BC-30FBF81EB8FB}"/>
    <dgm:cxn modelId="{869DA189-11B6-488F-BD8E-29FEFC9CD66B}" srcId="{43116037-205D-4A1B-A743-BE560B096904}" destId="{C0C8C5A8-D2EB-487A-AEF7-400567E6FEB7}" srcOrd="1" destOrd="0" parTransId="{C3016F60-48CF-49B0-A2AB-1DD178256591}" sibTransId="{0A5DBAA3-FADB-4823-A892-19BAE7C1D8A8}"/>
    <dgm:cxn modelId="{E1FE8B90-5FDA-46B0-A0F2-8E1DA6389C9A}" srcId="{E10B573A-C9CA-488C-AB42-C008C39DB281}" destId="{B676CF94-DE6B-49C6-8A5A-1C0272AFDD09}" srcOrd="0" destOrd="0" parTransId="{FD66F94E-CE55-4FA2-A9C8-D1825538FDEC}" sibTransId="{69D81D4D-FDA9-4CC3-8F9F-03D7429FFEDE}"/>
    <dgm:cxn modelId="{70CAEF9A-B182-6743-9F70-06F8CAD4D221}" type="presOf" srcId="{235BD0E7-8DFB-4FE9-BE08-9E8E7E0EBC7A}" destId="{FBF60807-339E-8445-999D-CB2D0261F337}" srcOrd="0" destOrd="0" presId="urn:microsoft.com/office/officeart/2016/7/layout/VerticalDownArrowProcess"/>
    <dgm:cxn modelId="{D31E7A9D-4D87-2B4B-964E-81F7693F87E4}" type="presOf" srcId="{01F2FF84-4BE4-4DE4-B874-9CAECC63A0FE}" destId="{CCF6AB9B-4663-FD4D-B40A-5267E9666F8E}" srcOrd="0" destOrd="0" presId="urn:microsoft.com/office/officeart/2016/7/layout/VerticalDownArrowProcess"/>
    <dgm:cxn modelId="{C31415AC-6601-4EF0-8193-F17C24B6F5C7}" srcId="{851B51AF-5594-489F-942B-A78AD25038A0}" destId="{3D18AC30-118A-46F6-87F6-7D17B60D847D}" srcOrd="0" destOrd="0" parTransId="{BC66FD57-392D-4A81-8400-CDF81AAAB7E0}" sibTransId="{BCBDD5CF-8BD5-4078-A74A-7D6DE5204D30}"/>
    <dgm:cxn modelId="{EF0E0EB3-51C1-DA4F-A31F-F68F22B12FB1}" type="presOf" srcId="{E10B573A-C9CA-488C-AB42-C008C39DB281}" destId="{FDECB788-7C00-9249-8FE7-51B1466A1113}" srcOrd="1" destOrd="0" presId="urn:microsoft.com/office/officeart/2016/7/layout/VerticalDownArrowProcess"/>
    <dgm:cxn modelId="{DBEDD7B5-C7EF-314F-BD56-A37AA41A360E}" type="presOf" srcId="{C0C8C5A8-D2EB-487A-AEF7-400567E6FEB7}" destId="{4BE04AD9-A8D6-414A-A8BB-379ECB1CF0D7}" srcOrd="0" destOrd="0" presId="urn:microsoft.com/office/officeart/2016/7/layout/VerticalDownArrowProcess"/>
    <dgm:cxn modelId="{785529EB-1961-3845-908C-B447628C739A}" type="presOf" srcId="{37454DC8-C382-486C-A03F-15B35D53BC2D}" destId="{236957D7-522B-3846-BBF2-C81B3C28D48F}" srcOrd="0" destOrd="0" presId="urn:microsoft.com/office/officeart/2016/7/layout/VerticalDownArrowProcess"/>
    <dgm:cxn modelId="{1B59BBED-0BE2-41B8-A51C-86B95ECE5A53}" srcId="{54337076-ECF2-49EA-8411-360C0BC04F4B}" destId="{2735D871-3BDC-4E4E-A769-BA215999C0ED}" srcOrd="0" destOrd="0" parTransId="{BBF2BDD3-37F5-491B-BE47-DE24E45017B0}" sibTransId="{72F72E08-0189-4EB4-A66D-A6F06232EAFA}"/>
    <dgm:cxn modelId="{846383F1-C660-0144-8A57-CADA00395A62}" type="presOf" srcId="{AB9CC9D8-8C7F-4F35-9B79-76825E0B711E}" destId="{015D5F49-0C8C-2445-BF24-905B55BEF622}" srcOrd="0" destOrd="0" presId="urn:microsoft.com/office/officeart/2016/7/layout/VerticalDownArrowProcess"/>
    <dgm:cxn modelId="{41A6B6F4-CB96-F944-A015-5E04EEE8D4ED}" type="presOf" srcId="{01F2FF84-4BE4-4DE4-B874-9CAECC63A0FE}" destId="{B61E2024-A097-E04B-9D88-6791B152BE66}" srcOrd="1" destOrd="0" presId="urn:microsoft.com/office/officeart/2016/7/layout/VerticalDownArrowProcess"/>
    <dgm:cxn modelId="{B2209CFB-F83F-5642-9FE4-E4CC4DBE96EA}" type="presOf" srcId="{C0C8C5A8-D2EB-487A-AEF7-400567E6FEB7}" destId="{4D510D30-4B4C-C742-90F3-0BD914C1A85A}" srcOrd="1" destOrd="0" presId="urn:microsoft.com/office/officeart/2016/7/layout/VerticalDownArrowProcess"/>
    <dgm:cxn modelId="{73ECEFFD-A943-324E-B463-9FD2F5B8F954}" type="presOf" srcId="{B676CF94-DE6B-49C6-8A5A-1C0272AFDD09}" destId="{48F66F15-A1F0-7040-BE8F-4ED3507F6752}" srcOrd="0" destOrd="0" presId="urn:microsoft.com/office/officeart/2016/7/layout/VerticalDownArrowProcess"/>
    <dgm:cxn modelId="{B31981DA-8855-EB45-960D-B91689A34FAB}" type="presParOf" srcId="{58E63C1D-312E-B342-B7F5-1FD0768924FA}" destId="{59EE1F02-13F7-3A4C-A264-19AE4CA50B73}" srcOrd="0" destOrd="0" presId="urn:microsoft.com/office/officeart/2016/7/layout/VerticalDownArrowProcess"/>
    <dgm:cxn modelId="{979CE80E-A93E-AE42-AED0-AD760890B90F}" type="presParOf" srcId="{59EE1F02-13F7-3A4C-A264-19AE4CA50B73}" destId="{982134A5-646A-3940-A4B1-5944AF7BC281}" srcOrd="0" destOrd="0" presId="urn:microsoft.com/office/officeart/2016/7/layout/VerticalDownArrowProcess"/>
    <dgm:cxn modelId="{87E09C01-6026-2B41-9D21-988C4A0F26A6}" type="presParOf" srcId="{59EE1F02-13F7-3A4C-A264-19AE4CA50B73}" destId="{E78D6376-D2AC-6641-88E1-B23E596D9DF9}" srcOrd="1" destOrd="0" presId="urn:microsoft.com/office/officeart/2016/7/layout/VerticalDownArrowProcess"/>
    <dgm:cxn modelId="{B78DBDEA-AE26-DB42-A9BE-4260ABD8FD98}" type="presParOf" srcId="{58E63C1D-312E-B342-B7F5-1FD0768924FA}" destId="{2A79946A-184D-AD40-9133-384F7C723584}" srcOrd="1" destOrd="0" presId="urn:microsoft.com/office/officeart/2016/7/layout/VerticalDownArrowProcess"/>
    <dgm:cxn modelId="{D747D7F3-DC7A-5E46-831A-7294F4B3FFA5}" type="presParOf" srcId="{58E63C1D-312E-B342-B7F5-1FD0768924FA}" destId="{559ECA82-3197-C64F-86FC-88454F4B68E0}" srcOrd="2" destOrd="0" presId="urn:microsoft.com/office/officeart/2016/7/layout/VerticalDownArrowProcess"/>
    <dgm:cxn modelId="{8EF3193B-1E60-6242-92C1-0BB5232FCE55}" type="presParOf" srcId="{559ECA82-3197-C64F-86FC-88454F4B68E0}" destId="{015D5F49-0C8C-2445-BF24-905B55BEF622}" srcOrd="0" destOrd="0" presId="urn:microsoft.com/office/officeart/2016/7/layout/VerticalDownArrowProcess"/>
    <dgm:cxn modelId="{9344DC51-E6C6-B845-A484-B3B0BF93A714}" type="presParOf" srcId="{559ECA82-3197-C64F-86FC-88454F4B68E0}" destId="{FE295A10-4AD5-4B4D-9044-D0E270478074}" srcOrd="1" destOrd="0" presId="urn:microsoft.com/office/officeart/2016/7/layout/VerticalDownArrowProcess"/>
    <dgm:cxn modelId="{70496B57-59E4-6C41-B4C1-197996A330B3}" type="presParOf" srcId="{559ECA82-3197-C64F-86FC-88454F4B68E0}" destId="{B6C53304-F5B1-A841-B543-01E213517932}" srcOrd="2" destOrd="0" presId="urn:microsoft.com/office/officeart/2016/7/layout/VerticalDownArrowProcess"/>
    <dgm:cxn modelId="{EC082022-2567-F849-9604-AA2AB684AA85}" type="presParOf" srcId="{58E63C1D-312E-B342-B7F5-1FD0768924FA}" destId="{3CECE739-B134-8248-9C9B-397CFB3D015E}" srcOrd="3" destOrd="0" presId="urn:microsoft.com/office/officeart/2016/7/layout/VerticalDownArrowProcess"/>
    <dgm:cxn modelId="{68B3E5D3-02F5-8B41-B003-E8B38A81C537}" type="presParOf" srcId="{58E63C1D-312E-B342-B7F5-1FD0768924FA}" destId="{8AA1811D-DED8-664F-91FD-834CF6514521}" srcOrd="4" destOrd="0" presId="urn:microsoft.com/office/officeart/2016/7/layout/VerticalDownArrowProcess"/>
    <dgm:cxn modelId="{2D2358B1-D150-7940-B72A-AE09E314B883}" type="presParOf" srcId="{8AA1811D-DED8-664F-91FD-834CF6514521}" destId="{236957D7-522B-3846-BBF2-C81B3C28D48F}" srcOrd="0" destOrd="0" presId="urn:microsoft.com/office/officeart/2016/7/layout/VerticalDownArrowProcess"/>
    <dgm:cxn modelId="{09F2F136-387A-824A-A2DE-3503ED8B5CB8}" type="presParOf" srcId="{8AA1811D-DED8-664F-91FD-834CF6514521}" destId="{53041017-CA3D-4441-8D10-5724F9E225D7}" srcOrd="1" destOrd="0" presId="urn:microsoft.com/office/officeart/2016/7/layout/VerticalDownArrowProcess"/>
    <dgm:cxn modelId="{FCEC0356-A7C5-0F4C-BFAB-6983ABCD071F}" type="presParOf" srcId="{8AA1811D-DED8-664F-91FD-834CF6514521}" destId="{FBF60807-339E-8445-999D-CB2D0261F337}" srcOrd="2" destOrd="0" presId="urn:microsoft.com/office/officeart/2016/7/layout/VerticalDownArrowProcess"/>
    <dgm:cxn modelId="{40ECEB1B-B86C-834A-816F-9DBDB77CEBDF}" type="presParOf" srcId="{58E63C1D-312E-B342-B7F5-1FD0768924FA}" destId="{023106AC-F60E-1243-AF7C-02001805DE4B}" srcOrd="5" destOrd="0" presId="urn:microsoft.com/office/officeart/2016/7/layout/VerticalDownArrowProcess"/>
    <dgm:cxn modelId="{120656DE-59D6-9645-8840-61683754AB55}" type="presParOf" srcId="{58E63C1D-312E-B342-B7F5-1FD0768924FA}" destId="{F4B780A7-3450-2145-8F93-73391EC06670}" srcOrd="6" destOrd="0" presId="urn:microsoft.com/office/officeart/2016/7/layout/VerticalDownArrowProcess"/>
    <dgm:cxn modelId="{A2E1731C-8554-244C-BE89-E5CFE47F1707}" type="presParOf" srcId="{F4B780A7-3450-2145-8F93-73391EC06670}" destId="{C8EFDC64-1CCD-744D-90D7-32CFD64A4F40}" srcOrd="0" destOrd="0" presId="urn:microsoft.com/office/officeart/2016/7/layout/VerticalDownArrowProcess"/>
    <dgm:cxn modelId="{2001258F-8AFD-4C4A-B81B-0C86659AC694}" type="presParOf" srcId="{F4B780A7-3450-2145-8F93-73391EC06670}" destId="{FDECB788-7C00-9249-8FE7-51B1466A1113}" srcOrd="1" destOrd="0" presId="urn:microsoft.com/office/officeart/2016/7/layout/VerticalDownArrowProcess"/>
    <dgm:cxn modelId="{9504D8A2-67E4-8243-B9B6-D8F24DE37A94}" type="presParOf" srcId="{F4B780A7-3450-2145-8F93-73391EC06670}" destId="{48F66F15-A1F0-7040-BE8F-4ED3507F6752}" srcOrd="2" destOrd="0" presId="urn:microsoft.com/office/officeart/2016/7/layout/VerticalDownArrowProcess"/>
    <dgm:cxn modelId="{BBBADE15-9941-B245-B7F6-73F45A15F676}" type="presParOf" srcId="{58E63C1D-312E-B342-B7F5-1FD0768924FA}" destId="{E0F7AAF1-EE87-0442-8ABA-083AEC8662AA}" srcOrd="7" destOrd="0" presId="urn:microsoft.com/office/officeart/2016/7/layout/VerticalDownArrowProcess"/>
    <dgm:cxn modelId="{730674EA-F220-664F-8829-17390F8674A0}" type="presParOf" srcId="{58E63C1D-312E-B342-B7F5-1FD0768924FA}" destId="{722543FC-582F-0749-BB53-B0A0AE0A761A}" srcOrd="8" destOrd="0" presId="urn:microsoft.com/office/officeart/2016/7/layout/VerticalDownArrowProcess"/>
    <dgm:cxn modelId="{4F83CAEE-B92E-FF41-9D8C-618C14185486}" type="presParOf" srcId="{722543FC-582F-0749-BB53-B0A0AE0A761A}" destId="{CCF6AB9B-4663-FD4D-B40A-5267E9666F8E}" srcOrd="0" destOrd="0" presId="urn:microsoft.com/office/officeart/2016/7/layout/VerticalDownArrowProcess"/>
    <dgm:cxn modelId="{05FFA3B4-9AF5-8F44-BD83-6CABA5CC5CC1}" type="presParOf" srcId="{722543FC-582F-0749-BB53-B0A0AE0A761A}" destId="{B61E2024-A097-E04B-9D88-6791B152BE66}" srcOrd="1" destOrd="0" presId="urn:microsoft.com/office/officeart/2016/7/layout/VerticalDownArrowProcess"/>
    <dgm:cxn modelId="{59C65450-5877-394B-BE8A-0C02588B3637}" type="presParOf" srcId="{722543FC-582F-0749-BB53-B0A0AE0A761A}" destId="{5085BBC0-522D-484F-A4BC-40755C6D968D}" srcOrd="2" destOrd="0" presId="urn:microsoft.com/office/officeart/2016/7/layout/VerticalDownArrowProcess"/>
    <dgm:cxn modelId="{220D1F5F-5C4D-FB42-AC3A-A0E4E9EABDAF}" type="presParOf" srcId="{58E63C1D-312E-B342-B7F5-1FD0768924FA}" destId="{7B0C57A8-C5C3-AB4F-9214-F31ADD2E1221}" srcOrd="9" destOrd="0" presId="urn:microsoft.com/office/officeart/2016/7/layout/VerticalDownArrowProcess"/>
    <dgm:cxn modelId="{FECC2EA4-9CC5-6B4D-9FCA-2F0A95B9C158}" type="presParOf" srcId="{58E63C1D-312E-B342-B7F5-1FD0768924FA}" destId="{F0CA5E4B-91E3-1B4C-B612-5E189C91B0C0}" srcOrd="10" destOrd="0" presId="urn:microsoft.com/office/officeart/2016/7/layout/VerticalDownArrowProcess"/>
    <dgm:cxn modelId="{D84B074A-287C-0D4F-91D7-5CFE325E232B}" type="presParOf" srcId="{F0CA5E4B-91E3-1B4C-B612-5E189C91B0C0}" destId="{4BE04AD9-A8D6-414A-A8BB-379ECB1CF0D7}" srcOrd="0" destOrd="0" presId="urn:microsoft.com/office/officeart/2016/7/layout/VerticalDownArrowProcess"/>
    <dgm:cxn modelId="{B9FE6C53-ADB4-644B-995D-EB8653EC2CF3}" type="presParOf" srcId="{F0CA5E4B-91E3-1B4C-B612-5E189C91B0C0}" destId="{4D510D30-4B4C-C742-90F3-0BD914C1A85A}" srcOrd="1" destOrd="0" presId="urn:microsoft.com/office/officeart/2016/7/layout/VerticalDownArrowProcess"/>
    <dgm:cxn modelId="{174E7609-75BE-F048-A346-9908D76FBB73}" type="presParOf" srcId="{F0CA5E4B-91E3-1B4C-B612-5E189C91B0C0}" destId="{A5989C6F-87F3-AC4F-9AAF-7F5F0242D8FB}" srcOrd="2" destOrd="0" presId="urn:microsoft.com/office/officeart/2016/7/layout/VerticalDownArrowProcess"/>
    <dgm:cxn modelId="{FFC9454A-1F48-6D4F-A3BD-DA6519051441}" type="presParOf" srcId="{58E63C1D-312E-B342-B7F5-1FD0768924FA}" destId="{257ECCB7-E914-C848-9938-7E746300DF99}" srcOrd="11" destOrd="0" presId="urn:microsoft.com/office/officeart/2016/7/layout/VerticalDownArrowProcess"/>
    <dgm:cxn modelId="{18EAD78B-9E62-C843-B7D3-CEFA957CCE43}" type="presParOf" srcId="{58E63C1D-312E-B342-B7F5-1FD0768924FA}" destId="{481860F4-60A8-044E-B3FD-0A0738F65BDC}" srcOrd="12" destOrd="0" presId="urn:microsoft.com/office/officeart/2016/7/layout/VerticalDownArrowProcess"/>
    <dgm:cxn modelId="{3A1B3C53-6040-A544-8DB3-219DCAC00627}" type="presParOf" srcId="{481860F4-60A8-044E-B3FD-0A0738F65BDC}" destId="{FB531107-8E9E-0346-9AB2-A9B95011DDAA}" srcOrd="0" destOrd="0" presId="urn:microsoft.com/office/officeart/2016/7/layout/VerticalDownArrowProcess"/>
    <dgm:cxn modelId="{14403628-4075-9448-9116-F48DA511491D}" type="presParOf" srcId="{481860F4-60A8-044E-B3FD-0A0738F65BDC}" destId="{C360C44B-A524-0140-AFCB-0A52A94869AE}" srcOrd="1" destOrd="0" presId="urn:microsoft.com/office/officeart/2016/7/layout/VerticalDownArrowProcess"/>
    <dgm:cxn modelId="{C681615F-68EE-F844-B3AD-54E9E15147D7}" type="presParOf" srcId="{481860F4-60A8-044E-B3FD-0A0738F65BDC}" destId="{1EDD279E-074E-E340-98E4-C0171F6437E6}"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1800"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DEBEED55-D659-4075-976E-278CB2D976CF}">
      <dgm:prSet/>
      <dgm:spPr>
        <a:solidFill>
          <a:srgbClr val="ECCAFA">
            <a:alpha val="89804"/>
          </a:srgbClr>
        </a:solidFill>
        <a:ln>
          <a:noFill/>
        </a:ln>
        <a:effectLst>
          <a:outerShdw blurRad="50800" dist="38100" dir="8100000" algn="tr" rotWithShape="0">
            <a:prstClr val="black">
              <a:alpha val="40000"/>
            </a:prstClr>
          </a:outerShdw>
        </a:effectLst>
      </dgm:spPr>
      <dgm:t>
        <a:bodyPr/>
        <a:lstStyle/>
        <a:p>
          <a:r>
            <a:rPr lang="en-US" dirty="0"/>
            <a:t>Support public health expenditures, by funding COVID-19 mitigation efforts, medical expenses, behavioral healthcare, and certain public health and safety staff;</a:t>
          </a:r>
        </a:p>
        <a:p>
          <a:r>
            <a:rPr lang="en-US" dirty="0"/>
            <a:t>Address negative economic impacts caused by the public health emergency, including economic harms to workers, households, small businesses, impacted industries, and the public sector;</a:t>
          </a:r>
        </a:p>
        <a:p>
          <a:r>
            <a:rPr lang="en-US" dirty="0"/>
            <a:t>Support disproportionately impacted communities</a:t>
          </a:r>
        </a:p>
      </dgm:t>
    </dgm:pt>
    <dgm:pt modelId="{8A46C02A-C502-463D-9AB7-2783AA60F35B}" type="parTrans" cxnId="{8494FC29-505A-4298-9B15-103674366B4B}">
      <dgm:prSet/>
      <dgm:spPr/>
      <dgm:t>
        <a:bodyPr/>
        <a:lstStyle/>
        <a:p>
          <a:endParaRPr lang="en-US"/>
        </a:p>
      </dgm:t>
    </dgm:pt>
    <dgm:pt modelId="{9BBC1EAC-F4F8-4863-A103-1ABCADC15FA1}" type="sibTrans" cxnId="{8494FC29-505A-4298-9B15-103674366B4B}">
      <dgm:prSet/>
      <dgm:spPr/>
      <dgm:t>
        <a:bodyPr/>
        <a:lstStyle/>
        <a:p>
          <a:endParaRPr lang="en-US"/>
        </a:p>
      </dgm:t>
    </dgm:pt>
    <dgm:pt modelId="{80B743FD-DAC1-452E-963F-2A44621436EB}">
      <dgm:prSet custT="1"/>
      <dgm:spPr>
        <a:solidFill>
          <a:schemeClr val="accent6"/>
        </a:solidFill>
        <a:ln>
          <a:noFill/>
        </a:ln>
        <a:effectLst>
          <a:outerShdw blurRad="50800" dist="38100" dir="8100000" algn="tr" rotWithShape="0">
            <a:prstClr val="black">
              <a:alpha val="40000"/>
            </a:prstClr>
          </a:outerShdw>
        </a:effectLst>
      </dgm:spPr>
      <dgm:t>
        <a:bodyPr/>
        <a:lstStyle/>
        <a:p>
          <a:r>
            <a:rPr lang="en-US" sz="1800" dirty="0"/>
            <a:t>PREMIUM PAY</a:t>
          </a:r>
        </a:p>
      </dgm:t>
    </dgm:pt>
    <dgm:pt modelId="{C95EA138-7D3D-4398-90E4-ED8EA99520D1}" type="parTrans" cxnId="{06E6CE12-292A-4495-8E89-F6BA76EFBCF5}">
      <dgm:prSet/>
      <dgm:spPr/>
      <dgm:t>
        <a:bodyPr/>
        <a:lstStyle/>
        <a:p>
          <a:endParaRPr lang="en-US"/>
        </a:p>
      </dgm:t>
    </dgm:pt>
    <dgm:pt modelId="{5368303A-7426-4F4B-B353-3C94FCACD0F0}" type="sibTrans" cxnId="{06E6CE12-292A-4495-8E89-F6BA76EFBCF5}">
      <dgm:prSet/>
      <dgm:spPr/>
      <dgm:t>
        <a:bodyPr/>
        <a:lstStyle/>
        <a:p>
          <a:endParaRPr lang="en-US"/>
        </a:p>
      </dgm:t>
    </dgm:pt>
    <dgm:pt modelId="{121BCF8A-FEA0-46FF-B3D4-EC9CC393A6BF}">
      <dgm:prSet/>
      <dgm:spPr>
        <a:solidFill>
          <a:schemeClr val="accent6">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dirty="0"/>
            <a:t>Provide premium pay for essential workers, offering additional support to those who have borne and will bear the greatest health risks because of their service in critical infrastructure sectors; </a:t>
          </a:r>
        </a:p>
        <a:p>
          <a:endParaRPr lang="en-US" dirty="0"/>
        </a:p>
        <a:p>
          <a:r>
            <a:rPr lang="en-US" dirty="0"/>
            <a:t>Target low-and moderate- income employees or employees who face(d) added risks during pandemic</a:t>
          </a:r>
        </a:p>
      </dgm:t>
    </dgm:pt>
    <dgm:pt modelId="{4823108B-8FF0-40EF-B192-A9D98DE79E8E}" type="parTrans" cxnId="{7CF5E787-DC18-4EF0-AC33-7B925D6FDF86}">
      <dgm:prSet/>
      <dgm:spPr/>
      <dgm:t>
        <a:bodyPr/>
        <a:lstStyle/>
        <a:p>
          <a:endParaRPr lang="en-US"/>
        </a:p>
      </dgm:t>
    </dgm:pt>
    <dgm:pt modelId="{E2FC2231-6878-49E2-A4CC-8354BA517553}" type="sibTrans" cxnId="{7CF5E787-DC18-4EF0-AC33-7B925D6FDF86}">
      <dgm:prSet/>
      <dgm:spPr/>
      <dgm:t>
        <a:bodyPr/>
        <a:lstStyle/>
        <a:p>
          <a:endParaRPr lang="en-US"/>
        </a:p>
      </dgm:t>
    </dgm:pt>
    <dgm:pt modelId="{75E48C5C-D110-498D-81F0-08810ACF36C2}">
      <dgm:prSet custT="1"/>
      <dgm:spPr>
        <a:solidFill>
          <a:schemeClr val="accent5"/>
        </a:solidFill>
        <a:ln>
          <a:noFill/>
        </a:ln>
        <a:effectLst>
          <a:outerShdw blurRad="50800" dist="38100" dir="8100000" algn="tr" rotWithShape="0">
            <a:prstClr val="black">
              <a:alpha val="40000"/>
            </a:prstClr>
          </a:outerShdw>
        </a:effectLst>
      </dgm:spPr>
      <dgm:t>
        <a:bodyPr/>
        <a:lstStyle/>
        <a:p>
          <a:r>
            <a:rPr lang="en-US" sz="1800" dirty="0"/>
            <a:t>INFRASTRUCTURE INVESTMENTS</a:t>
          </a:r>
        </a:p>
      </dgm:t>
    </dgm:pt>
    <dgm:pt modelId="{EF799CDC-34BA-4957-946F-E468A8127E69}" type="parTrans" cxnId="{1A1A68A3-9A13-4D6C-9407-D750B592BE08}">
      <dgm:prSet/>
      <dgm:spPr/>
      <dgm:t>
        <a:bodyPr/>
        <a:lstStyle/>
        <a:p>
          <a:endParaRPr lang="en-US"/>
        </a:p>
      </dgm:t>
    </dgm:pt>
    <dgm:pt modelId="{F1F18BCF-E765-4CAC-9D9F-1C10B1D89AC2}" type="sibTrans" cxnId="{1A1A68A3-9A13-4D6C-9407-D750B592BE08}">
      <dgm:prSet/>
      <dgm:spPr/>
      <dgm:t>
        <a:bodyPr/>
        <a:lstStyle/>
        <a:p>
          <a:endParaRPr lang="en-US"/>
        </a:p>
      </dgm:t>
    </dgm:pt>
    <dgm:pt modelId="{A477AE83-EFB2-43F8-84F7-B49327322B3F}">
      <dgm:prSet/>
      <dgm:spPr>
        <a:solidFill>
          <a:schemeClr val="accent5">
            <a:lumMod val="40000"/>
            <a:lumOff val="60000"/>
            <a:alpha val="90000"/>
          </a:schemeClr>
        </a:solidFill>
        <a:ln>
          <a:noFill/>
        </a:ln>
        <a:effectLst>
          <a:outerShdw blurRad="50800" dist="38100" dir="8100000" algn="tr" rotWithShape="0">
            <a:prstClr val="black">
              <a:alpha val="40000"/>
            </a:prstClr>
          </a:outerShdw>
        </a:effectLst>
      </dgm:spPr>
      <dgm:t>
        <a:bodyPr/>
        <a:lstStyle/>
        <a:p>
          <a:r>
            <a:rPr lang="en-US"/>
            <a:t>Invest in water, sewer, and broadband infrastructure, making necessary investments to improve access to clean drinking water, support vital wastewater and stormwater infrastructure, and to expand access to broadband internet.</a:t>
          </a:r>
        </a:p>
      </dgm:t>
    </dgm:pt>
    <dgm:pt modelId="{2D7F5BD0-809F-430B-BD36-4DF19A83EA5F}" type="parTrans" cxnId="{2D030579-1721-4E04-8223-C31234917585}">
      <dgm:prSet/>
      <dgm:spPr/>
      <dgm:t>
        <a:bodyPr/>
        <a:lstStyle/>
        <a:p>
          <a:endParaRPr lang="en-US"/>
        </a:p>
      </dgm:t>
    </dgm:pt>
    <dgm:pt modelId="{B39B8BBB-35B1-4646-BB44-5D54BE7A1444}" type="sibTrans" cxnId="{2D030579-1721-4E04-8223-C31234917585}">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3"/>
      <dgm:spPr/>
    </dgm:pt>
    <dgm:pt modelId="{C691E6FA-4D08-9E4E-BDBC-957F11482571}" type="pres">
      <dgm:prSet presAssocID="{C306291E-71A2-4B4C-BBB4-F598471C92A6}" presName="parentText" presStyleLbl="node1" presStyleIdx="0" presStyleCnt="3">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3">
        <dgm:presLayoutVars>
          <dgm:bulletEnabled val="1"/>
        </dgm:presLayoutVars>
      </dgm:prSet>
      <dgm:spPr/>
    </dgm:pt>
    <dgm:pt modelId="{7ADED5EB-711A-4542-97CA-3E8989069723}" type="pres">
      <dgm:prSet presAssocID="{469B1202-E77C-49C4-8520-1042A0AB48EC}" presName="spaceBetweenRectangles" presStyleCnt="0"/>
      <dgm:spPr/>
    </dgm:pt>
    <dgm:pt modelId="{20C2F04E-AAEF-914B-8857-06B07549F129}" type="pres">
      <dgm:prSet presAssocID="{80B743FD-DAC1-452E-963F-2A44621436EB}" presName="parentLin" presStyleCnt="0"/>
      <dgm:spPr/>
    </dgm:pt>
    <dgm:pt modelId="{1E1D686F-5D37-CC4C-985C-5C50D1F51C2A}" type="pres">
      <dgm:prSet presAssocID="{80B743FD-DAC1-452E-963F-2A44621436EB}" presName="parentLeftMargin" presStyleLbl="node1" presStyleIdx="0" presStyleCnt="3"/>
      <dgm:spPr/>
    </dgm:pt>
    <dgm:pt modelId="{F22C1007-0C0D-1F47-94BD-237CDBAB37D7}" type="pres">
      <dgm:prSet presAssocID="{80B743FD-DAC1-452E-963F-2A44621436EB}" presName="parentText" presStyleLbl="node1" presStyleIdx="1" presStyleCnt="3">
        <dgm:presLayoutVars>
          <dgm:chMax val="0"/>
          <dgm:bulletEnabled val="1"/>
        </dgm:presLayoutVars>
      </dgm:prSet>
      <dgm:spPr/>
    </dgm:pt>
    <dgm:pt modelId="{0C957E82-0C6E-DD41-96B6-F9F7CB4A63DE}" type="pres">
      <dgm:prSet presAssocID="{80B743FD-DAC1-452E-963F-2A44621436EB}" presName="negativeSpace" presStyleCnt="0"/>
      <dgm:spPr/>
    </dgm:pt>
    <dgm:pt modelId="{0791827A-05BB-7B44-AC76-4CD3FB179CC4}" type="pres">
      <dgm:prSet presAssocID="{80B743FD-DAC1-452E-963F-2A44621436EB}" presName="childText" presStyleLbl="conFgAcc1" presStyleIdx="1" presStyleCnt="3">
        <dgm:presLayoutVars>
          <dgm:bulletEnabled val="1"/>
        </dgm:presLayoutVars>
      </dgm:prSet>
      <dgm:spPr/>
    </dgm:pt>
    <dgm:pt modelId="{B1AE9230-EB4C-7645-8384-D341780B6247}" type="pres">
      <dgm:prSet presAssocID="{5368303A-7426-4F4B-B353-3C94FCACD0F0}" presName="spaceBetweenRectangles" presStyleCnt="0"/>
      <dgm:spPr/>
    </dgm:pt>
    <dgm:pt modelId="{34908ECA-983E-1644-94CC-60DCE21DCC0D}" type="pres">
      <dgm:prSet presAssocID="{75E48C5C-D110-498D-81F0-08810ACF36C2}" presName="parentLin" presStyleCnt="0"/>
      <dgm:spPr/>
    </dgm:pt>
    <dgm:pt modelId="{A088BC41-DAF1-014E-8F44-121FB1CFD03C}" type="pres">
      <dgm:prSet presAssocID="{75E48C5C-D110-498D-81F0-08810ACF36C2}" presName="parentLeftMargin" presStyleLbl="node1" presStyleIdx="1" presStyleCnt="3"/>
      <dgm:spPr/>
    </dgm:pt>
    <dgm:pt modelId="{723B57E3-C6C4-5A44-9B39-A3466BAA4F62}" type="pres">
      <dgm:prSet presAssocID="{75E48C5C-D110-498D-81F0-08810ACF36C2}" presName="parentText" presStyleLbl="node1" presStyleIdx="2" presStyleCnt="3">
        <dgm:presLayoutVars>
          <dgm:chMax val="0"/>
          <dgm:bulletEnabled val="1"/>
        </dgm:presLayoutVars>
      </dgm:prSet>
      <dgm:spPr/>
    </dgm:pt>
    <dgm:pt modelId="{6FBC9D9E-0351-8843-9D67-175ADF842791}" type="pres">
      <dgm:prSet presAssocID="{75E48C5C-D110-498D-81F0-08810ACF36C2}" presName="negativeSpace" presStyleCnt="0"/>
      <dgm:spPr/>
    </dgm:pt>
    <dgm:pt modelId="{53EA373B-ACF6-6F4C-91BF-4D0764F77D47}" type="pres">
      <dgm:prSet presAssocID="{75E48C5C-D110-498D-81F0-08810ACF36C2}" presName="childText" presStyleLbl="conFgAcc1" presStyleIdx="2" presStyleCnt="3">
        <dgm:presLayoutVars>
          <dgm:bulletEnabled val="1"/>
        </dgm:presLayoutVars>
      </dgm:prSet>
      <dgm:spPr/>
    </dgm:pt>
  </dgm:ptLst>
  <dgm:cxnLst>
    <dgm:cxn modelId="{06E6CE12-292A-4495-8E89-F6BA76EFBCF5}" srcId="{B9F2B6A0-B3B3-48F7-82CE-14209EFE2073}" destId="{80B743FD-DAC1-452E-963F-2A44621436EB}" srcOrd="1" destOrd="0" parTransId="{C95EA138-7D3D-4398-90E4-ED8EA99520D1}" sibTransId="{5368303A-7426-4F4B-B353-3C94FCACD0F0}"/>
    <dgm:cxn modelId="{D7E92917-783F-C048-885F-E0D6E9DA0BEA}" type="presOf" srcId="{C306291E-71A2-4B4C-BBB4-F598471C92A6}" destId="{ADB30FCC-B60A-4D46-96F4-966737FC2CBC}" srcOrd="0" destOrd="0" presId="urn:microsoft.com/office/officeart/2005/8/layout/list1"/>
    <dgm:cxn modelId="{8494FC29-505A-4298-9B15-103674366B4B}" srcId="{C306291E-71A2-4B4C-BBB4-F598471C92A6}" destId="{DEBEED55-D659-4075-976E-278CB2D976CF}" srcOrd="0" destOrd="0" parTransId="{8A46C02A-C502-463D-9AB7-2783AA60F35B}" sibTransId="{9BBC1EAC-F4F8-4863-A103-1ABCADC15FA1}"/>
    <dgm:cxn modelId="{C37B3B32-AD25-A741-A017-476F036676D1}" type="presOf" srcId="{75E48C5C-D110-498D-81F0-08810ACF36C2}" destId="{A088BC41-DAF1-014E-8F44-121FB1CFD03C}" srcOrd="0" destOrd="0" presId="urn:microsoft.com/office/officeart/2005/8/layout/list1"/>
    <dgm:cxn modelId="{DD278A3C-DC49-834E-919A-35D6E69A49EE}" type="presOf" srcId="{80B743FD-DAC1-452E-963F-2A44621436EB}" destId="{F22C1007-0C0D-1F47-94BD-237CDBAB37D7}" srcOrd="1" destOrd="0" presId="urn:microsoft.com/office/officeart/2005/8/layout/list1"/>
    <dgm:cxn modelId="{DA491945-1F1C-794A-9CDE-66019EAB9F4F}" type="presOf" srcId="{A477AE83-EFB2-43F8-84F7-B49327322B3F}" destId="{53EA373B-ACF6-6F4C-91BF-4D0764F77D47}" srcOrd="0" destOrd="0" presId="urn:microsoft.com/office/officeart/2005/8/layout/list1"/>
    <dgm:cxn modelId="{2D030579-1721-4E04-8223-C31234917585}" srcId="{75E48C5C-D110-498D-81F0-08810ACF36C2}" destId="{A477AE83-EFB2-43F8-84F7-B49327322B3F}" srcOrd="0" destOrd="0" parTransId="{2D7F5BD0-809F-430B-BD36-4DF19A83EA5F}" sibTransId="{B39B8BBB-35B1-4646-BB44-5D54BE7A1444}"/>
    <dgm:cxn modelId="{1075BD7C-BB89-ED49-928E-0F552D765B80}" type="presOf" srcId="{121BCF8A-FEA0-46FF-B3D4-EC9CC393A6BF}" destId="{0791827A-05BB-7B44-AC76-4CD3FB179CC4}" srcOrd="0" destOrd="0" presId="urn:microsoft.com/office/officeart/2005/8/layout/list1"/>
    <dgm:cxn modelId="{7CF5E787-DC18-4EF0-AC33-7B925D6FDF86}" srcId="{80B743FD-DAC1-452E-963F-2A44621436EB}" destId="{121BCF8A-FEA0-46FF-B3D4-EC9CC393A6BF}" srcOrd="0" destOrd="0" parTransId="{4823108B-8FF0-40EF-B192-A9D98DE79E8E}" sibTransId="{E2FC2231-6878-49E2-A4CC-8354BA517553}"/>
    <dgm:cxn modelId="{1A1A68A3-9A13-4D6C-9407-D750B592BE08}" srcId="{B9F2B6A0-B3B3-48F7-82CE-14209EFE2073}" destId="{75E48C5C-D110-498D-81F0-08810ACF36C2}" srcOrd="2" destOrd="0" parTransId="{EF799CDC-34BA-4957-946F-E468A8127E69}" sibTransId="{F1F18BCF-E765-4CAC-9D9F-1C10B1D89AC2}"/>
    <dgm:cxn modelId="{93B517A6-C6CE-264D-85CD-2E5DD70F9912}" type="presOf" srcId="{C306291E-71A2-4B4C-BBB4-F598471C92A6}" destId="{C691E6FA-4D08-9E4E-BDBC-957F11482571}" srcOrd="1" destOrd="0" presId="urn:microsoft.com/office/officeart/2005/8/layout/list1"/>
    <dgm:cxn modelId="{5DA163A7-4CDD-1D47-9EE3-765339916D65}" type="presOf" srcId="{DEBEED55-D659-4075-976E-278CB2D976CF}" destId="{94AA1F4C-05C4-AB48-AD56-8C79EFA4DAF9}" srcOrd="0"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DB9A3AD4-BB59-B14F-8A0B-A9AC45ECB4BF}" type="presOf" srcId="{75E48C5C-D110-498D-81F0-08810ACF36C2}" destId="{723B57E3-C6C4-5A44-9B39-A3466BAA4F62}" srcOrd="1" destOrd="0" presId="urn:microsoft.com/office/officeart/2005/8/layout/list1"/>
    <dgm:cxn modelId="{C259A4F7-75F5-4F42-A0A0-735A8555CE8E}" type="presOf" srcId="{80B743FD-DAC1-452E-963F-2A44621436EB}" destId="{1E1D686F-5D37-CC4C-985C-5C50D1F51C2A}"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 modelId="{5D11F538-9B66-4C45-96CD-9C7DE449B2A5}" type="presParOf" srcId="{C8CE1D56-9571-074D-ABF0-E1CA8124ECA5}" destId="{7ADED5EB-711A-4542-97CA-3E8989069723}" srcOrd="3" destOrd="0" presId="urn:microsoft.com/office/officeart/2005/8/layout/list1"/>
    <dgm:cxn modelId="{FD91141F-BE31-5540-9541-56A095A62941}" type="presParOf" srcId="{C8CE1D56-9571-074D-ABF0-E1CA8124ECA5}" destId="{20C2F04E-AAEF-914B-8857-06B07549F129}" srcOrd="4" destOrd="0" presId="urn:microsoft.com/office/officeart/2005/8/layout/list1"/>
    <dgm:cxn modelId="{70D3AE88-3285-FB4A-80BC-B78E7701FE0A}" type="presParOf" srcId="{20C2F04E-AAEF-914B-8857-06B07549F129}" destId="{1E1D686F-5D37-CC4C-985C-5C50D1F51C2A}" srcOrd="0" destOrd="0" presId="urn:microsoft.com/office/officeart/2005/8/layout/list1"/>
    <dgm:cxn modelId="{23C9198E-80C5-974A-9C6A-5330E24BED60}" type="presParOf" srcId="{20C2F04E-AAEF-914B-8857-06B07549F129}" destId="{F22C1007-0C0D-1F47-94BD-237CDBAB37D7}" srcOrd="1" destOrd="0" presId="urn:microsoft.com/office/officeart/2005/8/layout/list1"/>
    <dgm:cxn modelId="{CBA4D668-D755-C247-8FE7-B68E8EC6855F}" type="presParOf" srcId="{C8CE1D56-9571-074D-ABF0-E1CA8124ECA5}" destId="{0C957E82-0C6E-DD41-96B6-F9F7CB4A63DE}" srcOrd="5" destOrd="0" presId="urn:microsoft.com/office/officeart/2005/8/layout/list1"/>
    <dgm:cxn modelId="{474CDA4C-E55C-784B-A253-AC29DCC3D135}" type="presParOf" srcId="{C8CE1D56-9571-074D-ABF0-E1CA8124ECA5}" destId="{0791827A-05BB-7B44-AC76-4CD3FB179CC4}" srcOrd="6" destOrd="0" presId="urn:microsoft.com/office/officeart/2005/8/layout/list1"/>
    <dgm:cxn modelId="{4F100DB7-0FA3-C449-AB54-C324D0728FB6}" type="presParOf" srcId="{C8CE1D56-9571-074D-ABF0-E1CA8124ECA5}" destId="{B1AE9230-EB4C-7645-8384-D341780B6247}" srcOrd="7" destOrd="0" presId="urn:microsoft.com/office/officeart/2005/8/layout/list1"/>
    <dgm:cxn modelId="{295B65D0-78B4-2A4B-A754-AF40C89FCB66}" type="presParOf" srcId="{C8CE1D56-9571-074D-ABF0-E1CA8124ECA5}" destId="{34908ECA-983E-1644-94CC-60DCE21DCC0D}" srcOrd="8" destOrd="0" presId="urn:microsoft.com/office/officeart/2005/8/layout/list1"/>
    <dgm:cxn modelId="{DF1C8410-7A79-424C-85BF-4EC452C80172}" type="presParOf" srcId="{34908ECA-983E-1644-94CC-60DCE21DCC0D}" destId="{A088BC41-DAF1-014E-8F44-121FB1CFD03C}" srcOrd="0" destOrd="0" presId="urn:microsoft.com/office/officeart/2005/8/layout/list1"/>
    <dgm:cxn modelId="{80D2372A-F2E0-2041-B894-E3F1B7B25C84}" type="presParOf" srcId="{34908ECA-983E-1644-94CC-60DCE21DCC0D}" destId="{723B57E3-C6C4-5A44-9B39-A3466BAA4F62}" srcOrd="1" destOrd="0" presId="urn:microsoft.com/office/officeart/2005/8/layout/list1"/>
    <dgm:cxn modelId="{BB88464D-8353-9048-99D3-4D1D2926E8A0}" type="presParOf" srcId="{C8CE1D56-9571-074D-ABF0-E1CA8124ECA5}" destId="{6FBC9D9E-0351-8843-9D67-175ADF842791}" srcOrd="9" destOrd="0" presId="urn:microsoft.com/office/officeart/2005/8/layout/list1"/>
    <dgm:cxn modelId="{90D6FA44-61E9-C146-8809-FC180F1D834B}" type="presParOf" srcId="{C8CE1D56-9571-074D-ABF0-E1CA8124ECA5}" destId="{53EA373B-ACF6-6F4C-91BF-4D0764F77D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9F2B6A0-B3B3-48F7-82CE-14209EFE2073}" type="doc">
      <dgm:prSet loTypeId="urn:microsoft.com/office/officeart/2005/8/layout/list1" loCatId="process" qsTypeId="urn:microsoft.com/office/officeart/2005/8/quickstyle/simple1" qsCatId="simple" csTypeId="urn:microsoft.com/office/officeart/2005/8/colors/colorful1" csCatId="colorful" phldr="1"/>
      <dgm:spPr/>
      <dgm:t>
        <a:bodyPr/>
        <a:lstStyle/>
        <a:p>
          <a:endParaRPr lang="en-US"/>
        </a:p>
      </dgm:t>
    </dgm:pt>
    <dgm:pt modelId="{C306291E-71A2-4B4C-BBB4-F598471C92A6}">
      <dgm:prSet custT="1"/>
      <dgm:spPr>
        <a:solidFill>
          <a:srgbClr val="7030A0"/>
        </a:solidFill>
        <a:ln>
          <a:noFill/>
        </a:ln>
        <a:effectLst>
          <a:outerShdw blurRad="50800" dist="38100" dir="8100000" algn="tr" rotWithShape="0">
            <a:prstClr val="black">
              <a:alpha val="40000"/>
            </a:prstClr>
          </a:outerShdw>
        </a:effectLst>
      </dgm:spPr>
      <dgm:t>
        <a:bodyPr/>
        <a:lstStyle/>
        <a:p>
          <a:r>
            <a:rPr lang="en-US" sz="2800" b="1" dirty="0"/>
            <a:t>ADDRESS COVID PUBLIC HEALTH &amp; NEGATIVE ECONOMIC IMPACT</a:t>
          </a:r>
        </a:p>
      </dgm:t>
    </dgm:pt>
    <dgm:pt modelId="{5CA835AD-3105-4645-BEF9-CA19C464D394}" type="parTrans" cxnId="{61E7F9FF-88D6-440C-AD36-D692798322A4}">
      <dgm:prSet/>
      <dgm:spPr/>
      <dgm:t>
        <a:bodyPr/>
        <a:lstStyle/>
        <a:p>
          <a:endParaRPr lang="en-US"/>
        </a:p>
      </dgm:t>
    </dgm:pt>
    <dgm:pt modelId="{469B1202-E77C-49C4-8520-1042A0AB48EC}" type="sibTrans" cxnId="{61E7F9FF-88D6-440C-AD36-D692798322A4}">
      <dgm:prSet/>
      <dgm:spPr/>
      <dgm:t>
        <a:bodyPr/>
        <a:lstStyle/>
        <a:p>
          <a:endParaRPr lang="en-US"/>
        </a:p>
      </dgm:t>
    </dgm:pt>
    <dgm:pt modelId="{C8CE1D56-9571-074D-ABF0-E1CA8124ECA5}" type="pres">
      <dgm:prSet presAssocID="{B9F2B6A0-B3B3-48F7-82CE-14209EFE2073}" presName="linear" presStyleCnt="0">
        <dgm:presLayoutVars>
          <dgm:dir/>
          <dgm:animLvl val="lvl"/>
          <dgm:resizeHandles val="exact"/>
        </dgm:presLayoutVars>
      </dgm:prSet>
      <dgm:spPr/>
    </dgm:pt>
    <dgm:pt modelId="{884508F3-E1A5-084C-B926-7679B054D95E}" type="pres">
      <dgm:prSet presAssocID="{C306291E-71A2-4B4C-BBB4-F598471C92A6}" presName="parentLin" presStyleCnt="0"/>
      <dgm:spPr/>
    </dgm:pt>
    <dgm:pt modelId="{ADB30FCC-B60A-4D46-96F4-966737FC2CBC}" type="pres">
      <dgm:prSet presAssocID="{C306291E-71A2-4B4C-BBB4-F598471C92A6}" presName="parentLeftMargin" presStyleLbl="node1" presStyleIdx="0" presStyleCnt="1"/>
      <dgm:spPr/>
    </dgm:pt>
    <dgm:pt modelId="{C691E6FA-4D08-9E4E-BDBC-957F11482571}" type="pres">
      <dgm:prSet presAssocID="{C306291E-71A2-4B4C-BBB4-F598471C92A6}" presName="parentText" presStyleLbl="node1" presStyleIdx="0" presStyleCnt="1">
        <dgm:presLayoutVars>
          <dgm:chMax val="0"/>
          <dgm:bulletEnabled val="1"/>
        </dgm:presLayoutVars>
      </dgm:prSet>
      <dgm:spPr/>
    </dgm:pt>
    <dgm:pt modelId="{53136B5C-EA64-2D44-A297-37012668DF4B}" type="pres">
      <dgm:prSet presAssocID="{C306291E-71A2-4B4C-BBB4-F598471C92A6}" presName="negativeSpace" presStyleCnt="0"/>
      <dgm:spPr/>
    </dgm:pt>
    <dgm:pt modelId="{94AA1F4C-05C4-AB48-AD56-8C79EFA4DAF9}" type="pres">
      <dgm:prSet presAssocID="{C306291E-71A2-4B4C-BBB4-F598471C92A6}" presName="childText" presStyleLbl="conFgAcc1" presStyleIdx="0" presStyleCnt="1">
        <dgm:presLayoutVars>
          <dgm:bulletEnabled val="1"/>
        </dgm:presLayoutVars>
      </dgm:prSet>
      <dgm:spPr/>
    </dgm:pt>
  </dgm:ptLst>
  <dgm:cxnLst>
    <dgm:cxn modelId="{D7E92917-783F-C048-885F-E0D6E9DA0BEA}" type="presOf" srcId="{C306291E-71A2-4B4C-BBB4-F598471C92A6}" destId="{ADB30FCC-B60A-4D46-96F4-966737FC2CBC}" srcOrd="0" destOrd="0" presId="urn:microsoft.com/office/officeart/2005/8/layout/list1"/>
    <dgm:cxn modelId="{93B517A6-C6CE-264D-85CD-2E5DD70F9912}" type="presOf" srcId="{C306291E-71A2-4B4C-BBB4-F598471C92A6}" destId="{C691E6FA-4D08-9E4E-BDBC-957F11482571}" srcOrd="1" destOrd="0" presId="urn:microsoft.com/office/officeart/2005/8/layout/list1"/>
    <dgm:cxn modelId="{C55469AD-914A-374A-A7E5-748985F188F2}" type="presOf" srcId="{B9F2B6A0-B3B3-48F7-82CE-14209EFE2073}" destId="{C8CE1D56-9571-074D-ABF0-E1CA8124ECA5}" srcOrd="0" destOrd="0" presId="urn:microsoft.com/office/officeart/2005/8/layout/list1"/>
    <dgm:cxn modelId="{61E7F9FF-88D6-440C-AD36-D692798322A4}" srcId="{B9F2B6A0-B3B3-48F7-82CE-14209EFE2073}" destId="{C306291E-71A2-4B4C-BBB4-F598471C92A6}" srcOrd="0" destOrd="0" parTransId="{5CA835AD-3105-4645-BEF9-CA19C464D394}" sibTransId="{469B1202-E77C-49C4-8520-1042A0AB48EC}"/>
    <dgm:cxn modelId="{0B375E08-3698-2341-90A4-6BF4F07C4AA3}" type="presParOf" srcId="{C8CE1D56-9571-074D-ABF0-E1CA8124ECA5}" destId="{884508F3-E1A5-084C-B926-7679B054D95E}" srcOrd="0" destOrd="0" presId="urn:microsoft.com/office/officeart/2005/8/layout/list1"/>
    <dgm:cxn modelId="{3FCB1EDD-EB90-DA41-808F-BA0EDA0455E4}" type="presParOf" srcId="{884508F3-E1A5-084C-B926-7679B054D95E}" destId="{ADB30FCC-B60A-4D46-96F4-966737FC2CBC}" srcOrd="0" destOrd="0" presId="urn:microsoft.com/office/officeart/2005/8/layout/list1"/>
    <dgm:cxn modelId="{261D251A-A611-CB40-8471-EA43C776B133}" type="presParOf" srcId="{884508F3-E1A5-084C-B926-7679B054D95E}" destId="{C691E6FA-4D08-9E4E-BDBC-957F11482571}" srcOrd="1" destOrd="0" presId="urn:microsoft.com/office/officeart/2005/8/layout/list1"/>
    <dgm:cxn modelId="{A2460FEA-1925-394E-A3DD-087E8E683C23}" type="presParOf" srcId="{C8CE1D56-9571-074D-ABF0-E1CA8124ECA5}" destId="{53136B5C-EA64-2D44-A297-37012668DF4B}" srcOrd="1" destOrd="0" presId="urn:microsoft.com/office/officeart/2005/8/layout/list1"/>
    <dgm:cxn modelId="{FD775D3B-DCAE-D740-B4C8-801A2FE041CE}" type="presParOf" srcId="{C8CE1D56-9571-074D-ABF0-E1CA8124ECA5}" destId="{94AA1F4C-05C4-AB48-AD56-8C79EFA4DAF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07455"/>
          <a:ext cx="10477948" cy="1455299"/>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Support public health expenditures, by funding COVID-19 mitigation efforts, medical expenses, behavioral healthcare, and certain public health and safety staff;</a:t>
          </a:r>
        </a:p>
        <a:p>
          <a:pPr marL="114300" lvl="1" indent="-114300" algn="l" defTabSz="622300">
            <a:lnSpc>
              <a:spcPct val="90000"/>
            </a:lnSpc>
            <a:spcBef>
              <a:spcPct val="0"/>
            </a:spcBef>
            <a:spcAft>
              <a:spcPct val="15000"/>
            </a:spcAft>
            <a:buChar char="•"/>
          </a:pPr>
          <a:r>
            <a:rPr lang="en-US" sz="1400" kern="1200" dirty="0"/>
            <a:t>Address negative economic impacts caused by the public health emergency, including economic harms to workers, households, small businesses, impacted industries, and the public sector;</a:t>
          </a:r>
        </a:p>
        <a:p>
          <a:pPr marL="114300" lvl="1" indent="-114300" algn="l" defTabSz="622300">
            <a:lnSpc>
              <a:spcPct val="90000"/>
            </a:lnSpc>
            <a:spcBef>
              <a:spcPct val="0"/>
            </a:spcBef>
            <a:spcAft>
              <a:spcPct val="15000"/>
            </a:spcAft>
            <a:buChar char="•"/>
          </a:pPr>
          <a:r>
            <a:rPr lang="en-US" sz="1400" kern="1200" dirty="0"/>
            <a:t>Support disproportionately impacted communities</a:t>
          </a:r>
        </a:p>
      </dsp:txBody>
      <dsp:txXfrm>
        <a:off x="0" y="207455"/>
        <a:ext cx="10477948" cy="1455299"/>
      </dsp:txXfrm>
    </dsp:sp>
    <dsp:sp modelId="{C691E6FA-4D08-9E4E-BDBC-957F11482571}">
      <dsp:nvSpPr>
        <dsp:cNvPr id="0" name=""/>
        <dsp:cNvSpPr/>
      </dsp:nvSpPr>
      <dsp:spPr>
        <a:xfrm>
          <a:off x="523897" y="815"/>
          <a:ext cx="7334563" cy="41328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544072" y="20990"/>
        <a:ext cx="7294213" cy="372930"/>
      </dsp:txXfrm>
    </dsp:sp>
    <dsp:sp modelId="{FCFE8734-C6C3-DE4C-A9C4-A7EDDF0988D0}">
      <dsp:nvSpPr>
        <dsp:cNvPr id="0" name=""/>
        <dsp:cNvSpPr/>
      </dsp:nvSpPr>
      <dsp:spPr>
        <a:xfrm>
          <a:off x="0" y="1944995"/>
          <a:ext cx="10477948" cy="1256850"/>
        </a:xfrm>
        <a:prstGeom prst="rect">
          <a:avLst/>
        </a:prstGeom>
        <a:solidFill>
          <a:schemeClr val="accent2">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Replace lost public sector revenue, using this funding to </a:t>
          </a:r>
          <a:r>
            <a:rPr lang="en-US" sz="1400" b="1" kern="1200" dirty="0"/>
            <a:t>provide government services </a:t>
          </a:r>
          <a:r>
            <a:rPr lang="en-US" sz="1400" kern="1200" dirty="0"/>
            <a:t>to the extent of the reduction in revenue experienced due to the pandemic;</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$10 million standard allowance OR formula approach</a:t>
          </a:r>
        </a:p>
      </dsp:txBody>
      <dsp:txXfrm>
        <a:off x="0" y="1944995"/>
        <a:ext cx="10477948" cy="1256850"/>
      </dsp:txXfrm>
    </dsp:sp>
    <dsp:sp modelId="{446B6914-570B-2648-AA76-E908F8F52674}">
      <dsp:nvSpPr>
        <dsp:cNvPr id="0" name=""/>
        <dsp:cNvSpPr/>
      </dsp:nvSpPr>
      <dsp:spPr>
        <a:xfrm>
          <a:off x="523897" y="1738355"/>
          <a:ext cx="7334563" cy="413280"/>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REPLACE LOST REVENUE</a:t>
          </a:r>
        </a:p>
      </dsp:txBody>
      <dsp:txXfrm>
        <a:off x="544072" y="1758530"/>
        <a:ext cx="7294213" cy="372930"/>
      </dsp:txXfrm>
    </dsp:sp>
    <dsp:sp modelId="{0791827A-05BB-7B44-AC76-4CD3FB179CC4}">
      <dsp:nvSpPr>
        <dsp:cNvPr id="0" name=""/>
        <dsp:cNvSpPr/>
      </dsp:nvSpPr>
      <dsp:spPr>
        <a:xfrm>
          <a:off x="0" y="3484085"/>
          <a:ext cx="10477948" cy="125685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Provide premium pay for essential workers, offering additional support to those who have borne and will bear the greatest health risks because of their service in critical infrastructure sectors; </a:t>
          </a:r>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r>
            <a:rPr lang="en-US" sz="1400" kern="1200" dirty="0"/>
            <a:t>Target low-and moderate- income employees or employees who face(d) added risks during pandemic</a:t>
          </a:r>
        </a:p>
      </dsp:txBody>
      <dsp:txXfrm>
        <a:off x="0" y="3484085"/>
        <a:ext cx="10477948" cy="1256850"/>
      </dsp:txXfrm>
    </dsp:sp>
    <dsp:sp modelId="{F22C1007-0C0D-1F47-94BD-237CDBAB37D7}">
      <dsp:nvSpPr>
        <dsp:cNvPr id="0" name=""/>
        <dsp:cNvSpPr/>
      </dsp:nvSpPr>
      <dsp:spPr>
        <a:xfrm>
          <a:off x="523897" y="3277445"/>
          <a:ext cx="7334563" cy="41328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544072" y="3297620"/>
        <a:ext cx="7294213" cy="372930"/>
      </dsp:txXfrm>
    </dsp:sp>
    <dsp:sp modelId="{53EA373B-ACF6-6F4C-91BF-4D0764F77D47}">
      <dsp:nvSpPr>
        <dsp:cNvPr id="0" name=""/>
        <dsp:cNvSpPr/>
      </dsp:nvSpPr>
      <dsp:spPr>
        <a:xfrm>
          <a:off x="0" y="5023174"/>
          <a:ext cx="10477948" cy="7938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13205" tIns="291592" rIns="813205"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t>Invest in water, sewer, and broadband infrastructure, making necessary investments to improve access to clean drinking water, support vital wastewater and stormwater infrastructure, and to expand access to broadband internet.</a:t>
          </a:r>
        </a:p>
      </dsp:txBody>
      <dsp:txXfrm>
        <a:off x="0" y="5023174"/>
        <a:ext cx="10477948" cy="793800"/>
      </dsp:txXfrm>
    </dsp:sp>
    <dsp:sp modelId="{723B57E3-C6C4-5A44-9B39-A3466BAA4F62}">
      <dsp:nvSpPr>
        <dsp:cNvPr id="0" name=""/>
        <dsp:cNvSpPr/>
      </dsp:nvSpPr>
      <dsp:spPr>
        <a:xfrm>
          <a:off x="523897" y="4816535"/>
          <a:ext cx="7334563" cy="4132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544072" y="4836710"/>
        <a:ext cx="7294213"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What is the harm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harm?</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harm?</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025F5-121A-A441-88F5-396DA2DD350E}">
      <dsp:nvSpPr>
        <dsp:cNvPr id="0" name=""/>
        <dsp:cNvSpPr/>
      </dsp:nvSpPr>
      <dsp:spPr>
        <a:xfrm>
          <a:off x="0" y="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Who is the beneficiary? </a:t>
          </a:r>
        </a:p>
        <a:p>
          <a:pPr marL="114300" lvl="1" indent="-114300" algn="l" defTabSz="577850">
            <a:lnSpc>
              <a:spcPct val="90000"/>
            </a:lnSpc>
            <a:spcBef>
              <a:spcPct val="0"/>
            </a:spcBef>
            <a:spcAft>
              <a:spcPct val="15000"/>
            </a:spcAft>
            <a:buChar char="•"/>
          </a:pPr>
          <a:r>
            <a:rPr lang="en-US" sz="1300" kern="1200" dirty="0"/>
            <a:t>Safe harbor beneficiary (enumerated list) or general analysis?</a:t>
          </a:r>
        </a:p>
        <a:p>
          <a:pPr marL="114300" lvl="1" indent="-114300" algn="l" defTabSz="577850">
            <a:lnSpc>
              <a:spcPct val="90000"/>
            </a:lnSpc>
            <a:spcBef>
              <a:spcPct val="0"/>
            </a:spcBef>
            <a:spcAft>
              <a:spcPct val="15000"/>
            </a:spcAft>
            <a:buChar char="•"/>
          </a:pPr>
          <a:r>
            <a:rPr lang="en-US" sz="1300" kern="1200" dirty="0"/>
            <a:t>Must track demographic distribution of funds</a:t>
          </a:r>
        </a:p>
      </dsp:txBody>
      <dsp:txXfrm>
        <a:off x="28061" y="28061"/>
        <a:ext cx="5833619" cy="901965"/>
      </dsp:txXfrm>
    </dsp:sp>
    <dsp:sp modelId="{B7F2FA34-293C-B44B-8219-D3C2039B44B3}">
      <dsp:nvSpPr>
        <dsp:cNvPr id="0" name=""/>
        <dsp:cNvSpPr/>
      </dsp:nvSpPr>
      <dsp:spPr>
        <a:xfrm>
          <a:off x="521201" y="109115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What is the issue (addressing COVID or its negative economic impact)?</a:t>
          </a:r>
        </a:p>
      </dsp:txBody>
      <dsp:txXfrm>
        <a:off x="549262" y="1119216"/>
        <a:ext cx="5779486" cy="901965"/>
      </dsp:txXfrm>
    </dsp:sp>
    <dsp:sp modelId="{2C6BC92B-B6E4-1A48-8C3E-0166EA27B54C}">
      <dsp:nvSpPr>
        <dsp:cNvPr id="0" name=""/>
        <dsp:cNvSpPr/>
      </dsp:nvSpPr>
      <dsp:spPr>
        <a:xfrm>
          <a:off x="1042402" y="218231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How does proposed project address the issue?</a:t>
          </a:r>
        </a:p>
        <a:p>
          <a:pPr marL="114300" lvl="1" indent="-114300" algn="l" defTabSz="577850">
            <a:lnSpc>
              <a:spcPct val="90000"/>
            </a:lnSpc>
            <a:spcBef>
              <a:spcPct val="0"/>
            </a:spcBef>
            <a:spcAft>
              <a:spcPct val="15000"/>
            </a:spcAft>
            <a:buChar char="•"/>
          </a:pPr>
          <a:r>
            <a:rPr lang="en-US" sz="1300" kern="1200" dirty="0"/>
            <a:t>Safe harbor project (enumerated list) or general analysis?</a:t>
          </a:r>
        </a:p>
        <a:p>
          <a:pPr marL="114300" lvl="1" indent="-114300" algn="l" defTabSz="577850">
            <a:lnSpc>
              <a:spcPct val="90000"/>
            </a:lnSpc>
            <a:spcBef>
              <a:spcPct val="0"/>
            </a:spcBef>
            <a:spcAft>
              <a:spcPct val="15000"/>
            </a:spcAft>
            <a:buChar char="•"/>
          </a:pPr>
          <a:r>
            <a:rPr lang="en-US" sz="1300" kern="1200" dirty="0"/>
            <a:t>Evidence based?</a:t>
          </a:r>
        </a:p>
      </dsp:txBody>
      <dsp:txXfrm>
        <a:off x="1070463" y="2210371"/>
        <a:ext cx="5779486" cy="901965"/>
      </dsp:txXfrm>
    </dsp:sp>
    <dsp:sp modelId="{47FFA71F-535D-7046-BDA5-D3B5A43D673B}">
      <dsp:nvSpPr>
        <dsp:cNvPr id="0" name=""/>
        <dsp:cNvSpPr/>
      </dsp:nvSpPr>
      <dsp:spPr>
        <a:xfrm>
          <a:off x="1563604" y="3273465"/>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Is the proposed project reasonably designed to benefit and proportional response to issue?</a:t>
          </a:r>
        </a:p>
        <a:p>
          <a:pPr marL="114300" lvl="1" indent="-114300" algn="l" defTabSz="577850">
            <a:lnSpc>
              <a:spcPct val="90000"/>
            </a:lnSpc>
            <a:spcBef>
              <a:spcPct val="0"/>
            </a:spcBef>
            <a:spcAft>
              <a:spcPct val="15000"/>
            </a:spcAft>
            <a:buChar char="•"/>
          </a:pPr>
          <a:r>
            <a:rPr lang="en-US" sz="1300" kern="1200" dirty="0"/>
            <a:t>Safe harbor related and reasonably proportional list?</a:t>
          </a:r>
        </a:p>
      </dsp:txBody>
      <dsp:txXfrm>
        <a:off x="1591665" y="3301526"/>
        <a:ext cx="5779486" cy="901965"/>
      </dsp:txXfrm>
    </dsp:sp>
    <dsp:sp modelId="{A5CFD366-9C5B-A342-B9B8-F43286523BA6}">
      <dsp:nvSpPr>
        <dsp:cNvPr id="0" name=""/>
        <dsp:cNvSpPr/>
      </dsp:nvSpPr>
      <dsp:spPr>
        <a:xfrm>
          <a:off x="2084805" y="4364620"/>
          <a:ext cx="6979566" cy="9580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If proposed project, involves capital over $1m, additional justification required</a:t>
          </a:r>
        </a:p>
      </dsp:txBody>
      <dsp:txXfrm>
        <a:off x="2112866" y="4392681"/>
        <a:ext cx="5779486" cy="901965"/>
      </dsp:txXfrm>
    </dsp:sp>
    <dsp:sp modelId="{344885AF-831D-7744-9CEC-D94DE424EB7E}">
      <dsp:nvSpPr>
        <dsp:cNvPr id="0" name=""/>
        <dsp:cNvSpPr/>
      </dsp:nvSpPr>
      <dsp:spPr>
        <a:xfrm>
          <a:off x="6356809" y="699936"/>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496929" y="699936"/>
        <a:ext cx="342516" cy="468624"/>
      </dsp:txXfrm>
    </dsp:sp>
    <dsp:sp modelId="{1C1040DB-83B2-5748-8668-0673F2A79387}">
      <dsp:nvSpPr>
        <dsp:cNvPr id="0" name=""/>
        <dsp:cNvSpPr/>
      </dsp:nvSpPr>
      <dsp:spPr>
        <a:xfrm>
          <a:off x="6878010" y="1791091"/>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018130" y="1791091"/>
        <a:ext cx="342516" cy="468624"/>
      </dsp:txXfrm>
    </dsp:sp>
    <dsp:sp modelId="{956978E3-2C86-054E-816A-75FBCA7B23CC}">
      <dsp:nvSpPr>
        <dsp:cNvPr id="0" name=""/>
        <dsp:cNvSpPr/>
      </dsp:nvSpPr>
      <dsp:spPr>
        <a:xfrm>
          <a:off x="7399212" y="28662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539332" y="2866278"/>
        <a:ext cx="342516" cy="468624"/>
      </dsp:txXfrm>
    </dsp:sp>
    <dsp:sp modelId="{B26C6A69-4046-4047-83D0-8452576F39EA}">
      <dsp:nvSpPr>
        <dsp:cNvPr id="0" name=""/>
        <dsp:cNvSpPr/>
      </dsp:nvSpPr>
      <dsp:spPr>
        <a:xfrm>
          <a:off x="7920413" y="3968078"/>
          <a:ext cx="622756" cy="622756"/>
        </a:xfrm>
        <a:prstGeom prst="downArrow">
          <a:avLst>
            <a:gd name="adj1" fmla="val 55000"/>
            <a:gd name="adj2" fmla="val 45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060533" y="3968078"/>
        <a:ext cx="342516" cy="46862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827A-05BB-7B44-AC76-4CD3FB179CC4}">
      <dsp:nvSpPr>
        <dsp:cNvPr id="0" name=""/>
        <dsp:cNvSpPr/>
      </dsp:nvSpPr>
      <dsp:spPr>
        <a:xfrm>
          <a:off x="0" y="548765"/>
          <a:ext cx="10477948" cy="882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2C1007-0C0D-1F47-94BD-237CDBAB37D7}">
      <dsp:nvSpPr>
        <dsp:cNvPr id="0" name=""/>
        <dsp:cNvSpPr/>
      </dsp:nvSpPr>
      <dsp:spPr>
        <a:xfrm>
          <a:off x="523897" y="16083"/>
          <a:ext cx="7334563" cy="103320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PREMIUM PAY</a:t>
          </a:r>
        </a:p>
      </dsp:txBody>
      <dsp:txXfrm>
        <a:off x="574334" y="66520"/>
        <a:ext cx="7233689" cy="9323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373B-ACF6-6F4C-91BF-4D0764F77D47}">
      <dsp:nvSpPr>
        <dsp:cNvPr id="0" name=""/>
        <dsp:cNvSpPr/>
      </dsp:nvSpPr>
      <dsp:spPr>
        <a:xfrm>
          <a:off x="0" y="518029"/>
          <a:ext cx="10477948" cy="856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3B57E3-C6C4-5A44-9B39-A3466BAA4F62}">
      <dsp:nvSpPr>
        <dsp:cNvPr id="0" name=""/>
        <dsp:cNvSpPr/>
      </dsp:nvSpPr>
      <dsp:spPr>
        <a:xfrm>
          <a:off x="523897" y="16188"/>
          <a:ext cx="7334563" cy="100368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INFRASTRUCTURE INVESTMENTS</a:t>
          </a:r>
        </a:p>
      </dsp:txBody>
      <dsp:txXfrm>
        <a:off x="572893" y="65184"/>
        <a:ext cx="7236571" cy="9056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5EB4D-8CBD-4D2B-A9B9-0DF759AA8335}">
      <dsp:nvSpPr>
        <dsp:cNvPr id="0" name=""/>
        <dsp:cNvSpPr/>
      </dsp:nvSpPr>
      <dsp:spPr>
        <a:xfrm>
          <a:off x="5365"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mn-lt"/>
            </a:rPr>
            <a:t>Stormwater</a:t>
          </a:r>
        </a:p>
      </dsp:txBody>
      <dsp:txXfrm>
        <a:off x="5365" y="345414"/>
        <a:ext cx="2056689" cy="822675"/>
      </dsp:txXfrm>
    </dsp:sp>
    <dsp:sp modelId="{00B946D7-98B0-456C-9285-31D1A0C983B7}">
      <dsp:nvSpPr>
        <dsp:cNvPr id="0" name=""/>
        <dsp:cNvSpPr/>
      </dsp:nvSpPr>
      <dsp:spPr>
        <a:xfrm>
          <a:off x="5365"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b="1" kern="1200" dirty="0">
              <a:highlight>
                <a:srgbClr val="FFFF00"/>
              </a:highlight>
              <a:latin typeface="+mn-lt"/>
            </a:rPr>
            <a:t>Eligible regardless of water quality benefit</a:t>
          </a:r>
        </a:p>
        <a:p>
          <a:pPr marL="114300" lvl="1" indent="-114300" algn="l" defTabSz="622300" rtl="0">
            <a:lnSpc>
              <a:spcPct val="90000"/>
            </a:lnSpc>
            <a:spcBef>
              <a:spcPct val="0"/>
            </a:spcBef>
            <a:spcAft>
              <a:spcPct val="15000"/>
            </a:spcAft>
            <a:buChar char="•"/>
          </a:pPr>
          <a:r>
            <a:rPr lang="en-US" sz="1400" kern="1200" dirty="0">
              <a:latin typeface="+mn-lt"/>
            </a:rPr>
            <a:t>Culvert repair, resizing, and removal, replacement of storm sewers, etc.</a:t>
          </a:r>
        </a:p>
      </dsp:txBody>
      <dsp:txXfrm>
        <a:off x="5365" y="1168089"/>
        <a:ext cx="2056689" cy="3211649"/>
      </dsp:txXfrm>
    </dsp:sp>
    <dsp:sp modelId="{7A6325D5-5AFF-478D-BFA8-B0E635352DA6}">
      <dsp:nvSpPr>
        <dsp:cNvPr id="0" name=""/>
        <dsp:cNvSpPr/>
      </dsp:nvSpPr>
      <dsp:spPr>
        <a:xfrm>
          <a:off x="2349990" y="336718"/>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Residential Wells</a:t>
          </a:r>
        </a:p>
      </dsp:txBody>
      <dsp:txXfrm>
        <a:off x="2349990" y="336718"/>
        <a:ext cx="2056689" cy="822675"/>
      </dsp:txXfrm>
    </dsp:sp>
    <dsp:sp modelId="{5FED2ADC-6EA9-495E-822D-1B2B1C56651E}">
      <dsp:nvSpPr>
        <dsp:cNvPr id="0" name=""/>
        <dsp:cNvSpPr/>
      </dsp:nvSpPr>
      <dsp:spPr>
        <a:xfrm>
          <a:off x="2349990"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Infrastructure </a:t>
          </a:r>
          <a:r>
            <a:rPr lang="en-US" sz="1400" b="1" kern="1200" dirty="0">
              <a:highlight>
                <a:srgbClr val="FFFF00"/>
              </a:highlight>
              <a:latin typeface="+mn-lt"/>
            </a:rPr>
            <a:t>to improve access </a:t>
          </a:r>
          <a:r>
            <a:rPr lang="en-US" sz="1400" kern="1200" dirty="0">
              <a:latin typeface="+mn-lt"/>
            </a:rPr>
            <a:t>to drinking water </a:t>
          </a:r>
        </a:p>
        <a:p>
          <a:pPr marL="114300" lvl="1" indent="-114300" algn="l" defTabSz="622300">
            <a:lnSpc>
              <a:spcPct val="90000"/>
            </a:lnSpc>
            <a:spcBef>
              <a:spcPct val="0"/>
            </a:spcBef>
            <a:spcAft>
              <a:spcPct val="15000"/>
            </a:spcAft>
            <a:buChar char="•"/>
          </a:pPr>
          <a:r>
            <a:rPr lang="en-US" sz="1400" b="1" kern="1200" dirty="0">
              <a:highlight>
                <a:srgbClr val="FFFF00"/>
              </a:highlight>
              <a:latin typeface="+mn-lt"/>
            </a:rPr>
            <a:t>Testing</a:t>
          </a:r>
          <a:r>
            <a:rPr lang="en-US" sz="1400" kern="1200" dirty="0">
              <a:latin typeface="+mn-lt"/>
            </a:rPr>
            <a:t> initiatives, and </a:t>
          </a:r>
          <a:r>
            <a:rPr lang="en-US" sz="1400" b="1" kern="1200" dirty="0">
              <a:highlight>
                <a:srgbClr val="FFFF00"/>
              </a:highlight>
              <a:latin typeface="+mn-lt"/>
            </a:rPr>
            <a:t>treatment/remediation </a:t>
          </a:r>
          <a:r>
            <a:rPr lang="en-US" sz="1400" kern="1200" dirty="0">
              <a:latin typeface="+mn-lt"/>
            </a:rPr>
            <a:t>strategies that address contamination</a:t>
          </a:r>
        </a:p>
      </dsp:txBody>
      <dsp:txXfrm>
        <a:off x="2349990" y="1168089"/>
        <a:ext cx="2056689" cy="3211649"/>
      </dsp:txXfrm>
    </dsp:sp>
    <dsp:sp modelId="{5F732332-538B-4403-8846-EA71DFB8DFF5}">
      <dsp:nvSpPr>
        <dsp:cNvPr id="0" name=""/>
        <dsp:cNvSpPr/>
      </dsp:nvSpPr>
      <dsp:spPr>
        <a:xfrm>
          <a:off x="4694616"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Lead Remediation</a:t>
          </a:r>
        </a:p>
      </dsp:txBody>
      <dsp:txXfrm>
        <a:off x="4694616" y="345414"/>
        <a:ext cx="2056689" cy="822675"/>
      </dsp:txXfrm>
    </dsp:sp>
    <dsp:sp modelId="{DAE73A0F-F107-4D7E-8160-60E98FB15221}">
      <dsp:nvSpPr>
        <dsp:cNvPr id="0" name=""/>
        <dsp:cNvSpPr/>
      </dsp:nvSpPr>
      <dsp:spPr>
        <a:xfrm>
          <a:off x="4694616"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n-US" sz="1400" kern="1200" dirty="0">
              <a:latin typeface="+mn-lt"/>
            </a:rPr>
            <a:t>Projects regardless of pipe material, but </a:t>
          </a:r>
          <a:r>
            <a:rPr lang="en-US" sz="1400" b="1" kern="1200" dirty="0">
              <a:highlight>
                <a:srgbClr val="FFFF00"/>
              </a:highlight>
              <a:latin typeface="+mn-lt"/>
            </a:rPr>
            <a:t>full length of service line </a:t>
          </a:r>
          <a:r>
            <a:rPr lang="en-US" sz="1400" kern="1200" dirty="0">
              <a:latin typeface="+mn-lt"/>
            </a:rPr>
            <a:t>must be replaced</a:t>
          </a:r>
        </a:p>
        <a:p>
          <a:pPr marL="114300" lvl="1" indent="-114300" algn="l" defTabSz="622300" rtl="0">
            <a:lnSpc>
              <a:spcPct val="90000"/>
            </a:lnSpc>
            <a:spcBef>
              <a:spcPct val="0"/>
            </a:spcBef>
            <a:spcAft>
              <a:spcPct val="15000"/>
            </a:spcAft>
            <a:buChar char="•"/>
          </a:pPr>
          <a:r>
            <a:rPr lang="en-US" sz="1400" kern="1200" dirty="0">
              <a:latin typeface="+mn-lt"/>
            </a:rPr>
            <a:t>Lead testing, lead service line replacement, water quality testing, compliance monitoring, and remediation activities</a:t>
          </a:r>
        </a:p>
        <a:p>
          <a:pPr marL="114300" lvl="1" indent="-114300" algn="l" defTabSz="622300" rtl="0">
            <a:lnSpc>
              <a:spcPct val="90000"/>
            </a:lnSpc>
            <a:spcBef>
              <a:spcPct val="0"/>
            </a:spcBef>
            <a:spcAft>
              <a:spcPct val="15000"/>
            </a:spcAft>
            <a:buChar char="•"/>
          </a:pPr>
          <a:r>
            <a:rPr lang="en-US" sz="1400" kern="1200" dirty="0">
              <a:latin typeface="+mn-lt"/>
            </a:rPr>
            <a:t>Replacement of internal plumbing and fixtures in schools and childcare facilities </a:t>
          </a:r>
        </a:p>
      </dsp:txBody>
      <dsp:txXfrm>
        <a:off x="4694616" y="1168089"/>
        <a:ext cx="2056689" cy="3211649"/>
      </dsp:txXfrm>
    </dsp:sp>
    <dsp:sp modelId="{5E860774-0DDE-6F40-BE4F-00D2381F05CC}">
      <dsp:nvSpPr>
        <dsp:cNvPr id="0" name=""/>
        <dsp:cNvSpPr/>
      </dsp:nvSpPr>
      <dsp:spPr>
        <a:xfrm>
          <a:off x="7039242"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mn-lt"/>
            </a:rPr>
            <a:t>Dam &amp; Reservoir Remediation</a:t>
          </a:r>
        </a:p>
      </dsp:txBody>
      <dsp:txXfrm>
        <a:off x="7039242" y="345414"/>
        <a:ext cx="2056689" cy="822675"/>
      </dsp:txXfrm>
    </dsp:sp>
    <dsp:sp modelId="{57F1C0A2-4162-3B49-95AF-7C36FD337F37}">
      <dsp:nvSpPr>
        <dsp:cNvPr id="0" name=""/>
        <dsp:cNvSpPr/>
      </dsp:nvSpPr>
      <dsp:spPr>
        <a:xfrm>
          <a:off x="7039242"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Primary purpose of dam or reservoir is for </a:t>
          </a:r>
          <a:r>
            <a:rPr lang="en-US" sz="1400" b="1" kern="1200" dirty="0"/>
            <a:t>drinking water supply</a:t>
          </a:r>
          <a:endParaRPr lang="en-US" sz="1400" kern="1200" dirty="0">
            <a:latin typeface="+mn-lt"/>
          </a:endParaRPr>
        </a:p>
        <a:p>
          <a:pPr marL="114300" lvl="1" indent="-114300" algn="l" defTabSz="622300" rtl="0">
            <a:lnSpc>
              <a:spcPct val="90000"/>
            </a:lnSpc>
            <a:spcBef>
              <a:spcPct val="0"/>
            </a:spcBef>
            <a:spcAft>
              <a:spcPct val="15000"/>
            </a:spcAft>
            <a:buChar char="•"/>
          </a:pPr>
          <a:r>
            <a:rPr lang="en-US" sz="1400" kern="1200" dirty="0"/>
            <a:t>May consider </a:t>
          </a:r>
          <a:r>
            <a:rPr lang="en-US" sz="1400" b="1" kern="1200" dirty="0">
              <a:highlight>
                <a:srgbClr val="FFFF00"/>
              </a:highlight>
            </a:rPr>
            <a:t>reasonable population growth</a:t>
          </a:r>
        </a:p>
      </dsp:txBody>
      <dsp:txXfrm>
        <a:off x="7039242" y="1168089"/>
        <a:ext cx="2056689" cy="3211649"/>
      </dsp:txXfrm>
    </dsp:sp>
    <dsp:sp modelId="{BAEB173A-FEB4-DC46-92B7-E616696E415A}">
      <dsp:nvSpPr>
        <dsp:cNvPr id="0" name=""/>
        <dsp:cNvSpPr/>
      </dsp:nvSpPr>
      <dsp:spPr>
        <a:xfrm>
          <a:off x="9383867" y="345414"/>
          <a:ext cx="2056689" cy="8226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libri Light" panose="020F0302020204030204"/>
            </a:rPr>
            <a:t>Drinking Water Infrastructure</a:t>
          </a:r>
          <a:endParaRPr lang="en-US" sz="1400" b="1" kern="1200" dirty="0"/>
        </a:p>
      </dsp:txBody>
      <dsp:txXfrm>
        <a:off x="9383867" y="345414"/>
        <a:ext cx="2056689" cy="822675"/>
      </dsp:txXfrm>
    </dsp:sp>
    <dsp:sp modelId="{1FF9B8EF-F3FD-2645-8168-287B3C4BCC7F}">
      <dsp:nvSpPr>
        <dsp:cNvPr id="0" name=""/>
        <dsp:cNvSpPr/>
      </dsp:nvSpPr>
      <dsp:spPr>
        <a:xfrm>
          <a:off x="9383867" y="1168089"/>
          <a:ext cx="2056689" cy="3211649"/>
        </a:xfrm>
        <a:prstGeom prst="rect">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t>Designed to support </a:t>
          </a:r>
          <a:r>
            <a:rPr lang="en-US" sz="1400" b="1" kern="1200" dirty="0">
              <a:highlight>
                <a:srgbClr val="FFFF00"/>
              </a:highlight>
            </a:rPr>
            <a:t>reasonable growth only</a:t>
          </a:r>
        </a:p>
        <a:p>
          <a:pPr marL="114300" lvl="1" indent="-114300" algn="l" defTabSz="622300">
            <a:lnSpc>
              <a:spcPct val="90000"/>
            </a:lnSpc>
            <a:spcBef>
              <a:spcPct val="0"/>
            </a:spcBef>
            <a:spcAft>
              <a:spcPct val="15000"/>
            </a:spcAft>
            <a:buChar char="•"/>
          </a:pPr>
          <a:r>
            <a:rPr lang="en-US" sz="1400" kern="1200" dirty="0">
              <a:latin typeface="+mn-lt"/>
            </a:rPr>
            <a:t>Must be cost-effective </a:t>
          </a:r>
          <a:r>
            <a:rPr lang="en-US" sz="1400" kern="1200" dirty="0"/>
            <a:t>to achieve a minimum level of service </a:t>
          </a:r>
          <a:endParaRPr lang="en-US" sz="1400" kern="1200" dirty="0">
            <a:latin typeface="Calibri Light" panose="020F0302020204030204"/>
          </a:endParaRPr>
        </a:p>
        <a:p>
          <a:pPr marL="114300" lvl="1" indent="-114300" algn="l" defTabSz="622300">
            <a:lnSpc>
              <a:spcPct val="90000"/>
            </a:lnSpc>
            <a:spcBef>
              <a:spcPct val="0"/>
            </a:spcBef>
            <a:spcAft>
              <a:spcPct val="15000"/>
            </a:spcAft>
            <a:buChar char="•"/>
          </a:pPr>
          <a:r>
            <a:rPr lang="en-US" sz="1400" kern="1200" dirty="0"/>
            <a:t>Must be sustainable over its estimated useful life </a:t>
          </a:r>
        </a:p>
      </dsp:txBody>
      <dsp:txXfrm>
        <a:off x="9383867" y="1168089"/>
        <a:ext cx="2056689" cy="321164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0F2E-5BD5-EB43-AA5A-B67BDA866B63}">
      <dsp:nvSpPr>
        <dsp:cNvPr id="0" name=""/>
        <dsp:cNvSpPr/>
      </dsp:nvSpPr>
      <dsp:spPr>
        <a:xfrm rot="5400000">
          <a:off x="-184398" y="187380"/>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Record Retention</a:t>
          </a:r>
        </a:p>
      </dsp:txBody>
      <dsp:txXfrm rot="-5400000">
        <a:off x="0" y="433244"/>
        <a:ext cx="860524" cy="368796"/>
      </dsp:txXfrm>
    </dsp:sp>
    <dsp:sp modelId="{1DF808AB-3D64-B145-B52D-0CE08C53F47A}">
      <dsp:nvSpPr>
        <dsp:cNvPr id="0" name=""/>
        <dsp:cNvSpPr/>
      </dsp:nvSpPr>
      <dsp:spPr>
        <a:xfrm rot="5400000">
          <a:off x="5890758" y="-5027252"/>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policy supplements a local government’s regular records retention policy to establish procedures to retain all ARP/CSLFRF-related information for at least 5 years after the end of the award term (through December 31, 2031). (</a:t>
          </a:r>
          <a:r>
            <a:rPr lang="en-US" sz="1600" b="1" u="sng" kern="1200"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1988"/>
        <a:ext cx="10820519" cy="721044"/>
      </dsp:txXfrm>
    </dsp:sp>
    <dsp:sp modelId="{F14040D4-44BF-D34E-97E0-69A566AB554B}">
      <dsp:nvSpPr>
        <dsp:cNvPr id="0" name=""/>
        <dsp:cNvSpPr/>
      </dsp:nvSpPr>
      <dsp:spPr>
        <a:xfrm rot="5400000">
          <a:off x="-184398" y="1300958"/>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Civil Rights Compliance</a:t>
          </a:r>
        </a:p>
      </dsp:txBody>
      <dsp:txXfrm rot="-5400000">
        <a:off x="0" y="1546822"/>
        <a:ext cx="860524" cy="368796"/>
      </dsp:txXfrm>
    </dsp:sp>
    <dsp:sp modelId="{FE8D2E72-4480-484A-94D7-19A83A7C203C}">
      <dsp:nvSpPr>
        <dsp:cNvPr id="0" name=""/>
        <dsp:cNvSpPr/>
      </dsp:nvSpPr>
      <dsp:spPr>
        <a:xfrm rot="5400000">
          <a:off x="5890758" y="-3913673"/>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reaffirms the local government’s commitment to compliance with federal civil rights laws and establishes processes for reporting potential violations and tracking complaints and resolutions. (</a:t>
          </a:r>
          <a:r>
            <a:rPr lang="en-US" sz="1600" b="1" u="sng" kern="1200">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1155567"/>
        <a:ext cx="10820519" cy="721044"/>
      </dsp:txXfrm>
    </dsp:sp>
    <dsp:sp modelId="{98CE0172-6EE1-6749-A6C8-F2BBFBC45159}">
      <dsp:nvSpPr>
        <dsp:cNvPr id="0" name=""/>
        <dsp:cNvSpPr/>
      </dsp:nvSpPr>
      <dsp:spPr>
        <a:xfrm rot="5400000">
          <a:off x="-184398" y="2414537"/>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Eligible Use</a:t>
          </a:r>
        </a:p>
      </dsp:txBody>
      <dsp:txXfrm rot="-5400000">
        <a:off x="0" y="2660401"/>
        <a:ext cx="860524" cy="368796"/>
      </dsp:txXfrm>
    </dsp:sp>
    <dsp:sp modelId="{40012342-DE9C-034B-B28F-E5E6EC8B6014}">
      <dsp:nvSpPr>
        <dsp:cNvPr id="0" name=""/>
        <dsp:cNvSpPr/>
      </dsp:nvSpPr>
      <dsp:spPr>
        <a:xfrm rot="5400000">
          <a:off x="5890758" y="-2800094"/>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600" b="1" u="sng" kern="120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2269146"/>
        <a:ext cx="10820519" cy="721044"/>
      </dsp:txXfrm>
    </dsp:sp>
    <dsp:sp modelId="{5CA5B7DE-DB9A-4A46-A82B-1EECEF8A0E55}">
      <dsp:nvSpPr>
        <dsp:cNvPr id="0" name=""/>
        <dsp:cNvSpPr/>
      </dsp:nvSpPr>
      <dsp:spPr>
        <a:xfrm rot="5400000">
          <a:off x="-184398" y="3528116"/>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Allowable Cost</a:t>
          </a:r>
        </a:p>
      </dsp:txBody>
      <dsp:txXfrm rot="-5400000">
        <a:off x="0" y="3773980"/>
        <a:ext cx="860524" cy="368796"/>
      </dsp:txXfrm>
    </dsp:sp>
    <dsp:sp modelId="{59C8FA81-C9BC-774F-8DA2-13A9F617B561}">
      <dsp:nvSpPr>
        <dsp:cNvPr id="0" name=""/>
        <dsp:cNvSpPr/>
      </dsp:nvSpPr>
      <dsp:spPr>
        <a:xfrm rot="5400000">
          <a:off x="5890758" y="-1686515"/>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more complex policy that requires a local government to do a detailed review of each cost item and ensure compliance with special limitations and documentation mandates for certain cost items. (</a:t>
          </a:r>
          <a:r>
            <a:rPr lang="en-US" sz="1600" b="1" u="sng" kern="1200">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sz="1600" kern="1200"/>
            <a:t>.) </a:t>
          </a:r>
          <a:r>
            <a:rPr lang="en-US" sz="1600" i="1" kern="1200"/>
            <a:t>[If using Revenue Replacement ARP/CSLFRF, there will be a more limited allowable cost review.]</a:t>
          </a:r>
          <a:endParaRPr lang="en-US" sz="1600" i="1" kern="1200" dirty="0"/>
        </a:p>
      </dsp:txBody>
      <dsp:txXfrm rot="-5400000">
        <a:off x="860525" y="3382725"/>
        <a:ext cx="10820519" cy="721044"/>
      </dsp:txXfrm>
    </dsp:sp>
    <dsp:sp modelId="{3BABBCC3-2585-9145-9378-0861DE8AAB7D}">
      <dsp:nvSpPr>
        <dsp:cNvPr id="0" name=""/>
        <dsp:cNvSpPr/>
      </dsp:nvSpPr>
      <dsp:spPr>
        <a:xfrm rot="5400000">
          <a:off x="-184398" y="4641695"/>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0" kern="1200" dirty="0"/>
            <a:t>Conflict of Interest</a:t>
          </a:r>
        </a:p>
      </dsp:txBody>
      <dsp:txXfrm rot="-5400000">
        <a:off x="0" y="4887559"/>
        <a:ext cx="860524" cy="368796"/>
      </dsp:txXfrm>
    </dsp:sp>
    <dsp:sp modelId="{5E6BC373-316E-D241-ABC1-871F32CF8412}">
      <dsp:nvSpPr>
        <dsp:cNvPr id="0" name=""/>
        <dsp:cNvSpPr/>
      </dsp:nvSpPr>
      <dsp:spPr>
        <a:xfrm rot="5400000">
          <a:off x="5890758" y="-572936"/>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600" b="1" u="sng" kern="1200"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496304"/>
        <a:ext cx="10820519" cy="7210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6C87A5-04F6-0143-A867-9E4FAB2D5BE7}">
      <dsp:nvSpPr>
        <dsp:cNvPr id="0" name=""/>
        <dsp:cNvSpPr/>
      </dsp:nvSpPr>
      <dsp:spPr>
        <a:xfrm>
          <a:off x="2538725" y="792"/>
          <a:ext cx="1856750" cy="92746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Local Government</a:t>
          </a:r>
        </a:p>
      </dsp:txBody>
      <dsp:txXfrm>
        <a:off x="2565890" y="27957"/>
        <a:ext cx="1802420" cy="873139"/>
      </dsp:txXfrm>
    </dsp:sp>
    <dsp:sp modelId="{51954E66-56AC-A44E-B63F-D556D903D7AD}">
      <dsp:nvSpPr>
        <dsp:cNvPr id="0" name=""/>
        <dsp:cNvSpPr/>
      </dsp:nvSpPr>
      <dsp:spPr>
        <a:xfrm rot="5400000">
          <a:off x="3293199" y="951449"/>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986229"/>
        <a:ext cx="250417" cy="243461"/>
      </dsp:txXfrm>
    </dsp:sp>
    <dsp:sp modelId="{5FE4ED40-1284-F24A-9497-392C669A4DB6}">
      <dsp:nvSpPr>
        <dsp:cNvPr id="0" name=""/>
        <dsp:cNvSpPr/>
      </dsp:nvSpPr>
      <dsp:spPr>
        <a:xfrm>
          <a:off x="2538725" y="1391997"/>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Eligibility restrictions</a:t>
          </a:r>
        </a:p>
      </dsp:txBody>
      <dsp:txXfrm>
        <a:off x="2565890" y="1419162"/>
        <a:ext cx="1802420" cy="873139"/>
      </dsp:txXfrm>
    </dsp:sp>
    <dsp:sp modelId="{674CECF2-45F9-154D-BAA7-3CC87CD8751F}">
      <dsp:nvSpPr>
        <dsp:cNvPr id="0" name=""/>
        <dsp:cNvSpPr/>
      </dsp:nvSpPr>
      <dsp:spPr>
        <a:xfrm rot="5400000">
          <a:off x="3293199" y="2342653"/>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2377433"/>
        <a:ext cx="250417" cy="243461"/>
      </dsp:txXfrm>
    </dsp:sp>
    <dsp:sp modelId="{C6689794-B8CB-4842-8181-EB8F93F1585E}">
      <dsp:nvSpPr>
        <dsp:cNvPr id="0" name=""/>
        <dsp:cNvSpPr/>
      </dsp:nvSpPr>
      <dsp:spPr>
        <a:xfrm>
          <a:off x="2538725" y="2783201"/>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Award terms and prohibitions</a:t>
          </a:r>
        </a:p>
      </dsp:txBody>
      <dsp:txXfrm>
        <a:off x="2565890" y="2810366"/>
        <a:ext cx="1802420" cy="873139"/>
      </dsp:txXfrm>
    </dsp:sp>
    <dsp:sp modelId="{57D94668-669D-3945-A0C6-4BC6744E9816}">
      <dsp:nvSpPr>
        <dsp:cNvPr id="0" name=""/>
        <dsp:cNvSpPr/>
      </dsp:nvSpPr>
      <dsp:spPr>
        <a:xfrm rot="5400000">
          <a:off x="3293199" y="3733858"/>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3768638"/>
        <a:ext cx="250417" cy="243461"/>
      </dsp:txXfrm>
    </dsp:sp>
    <dsp:sp modelId="{EA73BA3F-D6E0-4447-8C84-C5F91A3E73C3}">
      <dsp:nvSpPr>
        <dsp:cNvPr id="0" name=""/>
        <dsp:cNvSpPr/>
      </dsp:nvSpPr>
      <dsp:spPr>
        <a:xfrm>
          <a:off x="2538725" y="4174406"/>
          <a:ext cx="1856750" cy="927469"/>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Uniform guidance requirements</a:t>
          </a:r>
        </a:p>
      </dsp:txBody>
      <dsp:txXfrm>
        <a:off x="2565890" y="4201571"/>
        <a:ext cx="1802420" cy="873139"/>
      </dsp:txXfrm>
    </dsp:sp>
    <dsp:sp modelId="{630891F8-1C41-3049-8C24-15719267826C}">
      <dsp:nvSpPr>
        <dsp:cNvPr id="0" name=""/>
        <dsp:cNvSpPr/>
      </dsp:nvSpPr>
      <dsp:spPr>
        <a:xfrm rot="5400000">
          <a:off x="3293199" y="5125062"/>
          <a:ext cx="347801" cy="4173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3341891" y="5159842"/>
        <a:ext cx="250417" cy="243461"/>
      </dsp:txXfrm>
    </dsp:sp>
    <dsp:sp modelId="{9B45FFB3-5D70-AC48-8F57-64AE0E1D66FF}">
      <dsp:nvSpPr>
        <dsp:cNvPr id="0" name=""/>
        <dsp:cNvSpPr/>
      </dsp:nvSpPr>
      <dsp:spPr>
        <a:xfrm>
          <a:off x="2538725" y="5565610"/>
          <a:ext cx="1856750" cy="927469"/>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Partner Organization</a:t>
          </a:r>
        </a:p>
      </dsp:txBody>
      <dsp:txXfrm>
        <a:off x="2565890" y="5592775"/>
        <a:ext cx="1802420" cy="87313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2B5F1-F62E-A341-A148-ACA3AA6ED792}">
      <dsp:nvSpPr>
        <dsp:cNvPr id="0" name=""/>
        <dsp:cNvSpPr/>
      </dsp:nvSpPr>
      <dsp:spPr>
        <a:xfrm rot="5400000">
          <a:off x="-264324" y="373998"/>
          <a:ext cx="1762161" cy="1233513"/>
        </a:xfrm>
        <a:prstGeom prst="chevron">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Low Risk</a:t>
          </a:r>
        </a:p>
      </dsp:txBody>
      <dsp:txXfrm rot="-5400000">
        <a:off x="1" y="726431"/>
        <a:ext cx="1233513" cy="528648"/>
      </dsp:txXfrm>
    </dsp:sp>
    <dsp:sp modelId="{7BEBE8EC-07ED-8B4D-9AE2-E63AA3BA1F5A}">
      <dsp:nvSpPr>
        <dsp:cNvPr id="0" name=""/>
        <dsp:cNvSpPr/>
      </dsp:nvSpPr>
      <dsp:spPr>
        <a:xfrm rot="5400000">
          <a:off x="4585227" y="-3349066"/>
          <a:ext cx="135945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Periodic review of financial and performance reports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Follow-up an ensure timely action on all identified deficiencies detected through audits, on-site reviews, and other reports from subrecipient. (Document all follow-up)</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Management decisions for applicable audit findings related to this award (2 CFR 200.521)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Verify audits</a:t>
          </a:r>
        </a:p>
      </dsp:txBody>
      <dsp:txXfrm rot="-5400000">
        <a:off x="1233514" y="69010"/>
        <a:ext cx="7996523" cy="1226732"/>
      </dsp:txXfrm>
    </dsp:sp>
    <dsp:sp modelId="{16A8F36B-BD8A-414F-9C11-B1247343CE71}">
      <dsp:nvSpPr>
        <dsp:cNvPr id="0" name=""/>
        <dsp:cNvSpPr/>
      </dsp:nvSpPr>
      <dsp:spPr>
        <a:xfrm rot="5400000">
          <a:off x="-264324" y="2123372"/>
          <a:ext cx="1762161" cy="1233513"/>
        </a:xfrm>
        <a:prstGeom prst="chevron">
          <a:avLst/>
        </a:prstGeom>
        <a:solidFill>
          <a:schemeClr val="accent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Med. Risk</a:t>
          </a:r>
        </a:p>
      </dsp:txBody>
      <dsp:txXfrm rot="-5400000">
        <a:off x="1" y="2475805"/>
        <a:ext cx="1233513" cy="528648"/>
      </dsp:txXfrm>
    </dsp:sp>
    <dsp:sp modelId="{B7F94BE1-113D-8C4C-B991-24554FFB28EA}">
      <dsp:nvSpPr>
        <dsp:cNvPr id="0" name=""/>
        <dsp:cNvSpPr/>
      </dsp:nvSpPr>
      <dsp:spPr>
        <a:xfrm rot="5400000">
          <a:off x="4527092" y="-1599692"/>
          <a:ext cx="1475728"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More detailed financial reports</a:t>
          </a:r>
        </a:p>
        <a:p>
          <a:pPr marL="114300" lvl="1" indent="-114300" algn="l" defTabSz="577850">
            <a:lnSpc>
              <a:spcPct val="90000"/>
            </a:lnSpc>
            <a:spcBef>
              <a:spcPct val="0"/>
            </a:spcBef>
            <a:spcAft>
              <a:spcPct val="15000"/>
            </a:spcAft>
            <a:buChar char="•"/>
          </a:pPr>
          <a:r>
            <a:rPr lang="en-US" sz="1300" kern="1200" dirty="0"/>
            <a:t>Withholding authority to proceed to next phase until sign off on acceptable performance</a:t>
          </a:r>
        </a:p>
        <a:p>
          <a:pPr marL="114300" lvl="1" indent="-114300" algn="l" defTabSz="577850">
            <a:lnSpc>
              <a:spcPct val="90000"/>
            </a:lnSpc>
            <a:spcBef>
              <a:spcPct val="0"/>
            </a:spcBef>
            <a:spcAft>
              <a:spcPct val="15000"/>
            </a:spcAft>
            <a:buChar char="•"/>
          </a:pPr>
          <a:r>
            <a:rPr lang="en-US" sz="1300" kern="1200" dirty="0"/>
            <a:t>Supporting documentation for all expenditures</a:t>
          </a:r>
        </a:p>
        <a:p>
          <a:pPr marL="114300" lvl="1" indent="-114300" algn="l" defTabSz="577850">
            <a:lnSpc>
              <a:spcPct val="90000"/>
            </a:lnSpc>
            <a:spcBef>
              <a:spcPct val="0"/>
            </a:spcBef>
            <a:spcAft>
              <a:spcPct val="15000"/>
            </a:spcAft>
            <a:buChar char="•"/>
          </a:pPr>
          <a:r>
            <a:rPr lang="en-US" sz="1300" kern="1200" dirty="0"/>
            <a:t>Payments on reimbursement basis</a:t>
          </a:r>
        </a:p>
        <a:p>
          <a:pPr marL="114300" lvl="1" indent="-114300" algn="l" defTabSz="577850">
            <a:lnSpc>
              <a:spcPct val="90000"/>
            </a:lnSpc>
            <a:spcBef>
              <a:spcPct val="0"/>
            </a:spcBef>
            <a:spcAft>
              <a:spcPct val="15000"/>
            </a:spcAft>
            <a:buChar char="•"/>
          </a:pPr>
          <a:r>
            <a:rPr lang="en-US" sz="1300" kern="1200" dirty="0"/>
            <a:t>Additional project monitoring</a:t>
          </a:r>
        </a:p>
        <a:p>
          <a:pPr marL="114300" lvl="1" indent="-114300" algn="l" defTabSz="577850">
            <a:lnSpc>
              <a:spcPct val="90000"/>
            </a:lnSpc>
            <a:spcBef>
              <a:spcPct val="0"/>
            </a:spcBef>
            <a:spcAft>
              <a:spcPct val="15000"/>
            </a:spcAft>
            <a:buChar char="•"/>
          </a:pPr>
          <a:r>
            <a:rPr lang="en-US" sz="1300" kern="1200" dirty="0"/>
            <a:t>Required technical training and assistance</a:t>
          </a:r>
        </a:p>
        <a:p>
          <a:pPr marL="114300" lvl="1" indent="-114300" algn="l" defTabSz="577850">
            <a:lnSpc>
              <a:spcPct val="90000"/>
            </a:lnSpc>
            <a:spcBef>
              <a:spcPct val="0"/>
            </a:spcBef>
            <a:spcAft>
              <a:spcPct val="15000"/>
            </a:spcAft>
            <a:buChar char="•"/>
          </a:pPr>
          <a:r>
            <a:rPr lang="en-US" sz="1300" kern="1200" dirty="0"/>
            <a:t>Arranging for procedures engagement, if subrecipient not subject to Single Audit (2 CFR 200.425)</a:t>
          </a:r>
        </a:p>
      </dsp:txBody>
      <dsp:txXfrm rot="-5400000">
        <a:off x="1233514" y="1765925"/>
        <a:ext cx="7990847" cy="1331650"/>
      </dsp:txXfrm>
    </dsp:sp>
    <dsp:sp modelId="{F232B374-6D0A-1244-B91C-FB3AEEBA928A}">
      <dsp:nvSpPr>
        <dsp:cNvPr id="0" name=""/>
        <dsp:cNvSpPr/>
      </dsp:nvSpPr>
      <dsp:spPr>
        <a:xfrm rot="5400000">
          <a:off x="-264324" y="3804118"/>
          <a:ext cx="1762161" cy="1233513"/>
        </a:xfrm>
        <a:prstGeom prst="chevron">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High Risk</a:t>
          </a:r>
        </a:p>
      </dsp:txBody>
      <dsp:txXfrm rot="-5400000">
        <a:off x="1" y="4156551"/>
        <a:ext cx="1233513" cy="528648"/>
      </dsp:txXfrm>
    </dsp:sp>
    <dsp:sp modelId="{D6D6CCC5-52C5-DF4C-A4BE-9EBCD3867A51}">
      <dsp:nvSpPr>
        <dsp:cNvPr id="0" name=""/>
        <dsp:cNvSpPr/>
      </dsp:nvSpPr>
      <dsp:spPr>
        <a:xfrm rot="5400000">
          <a:off x="4595719" y="81053"/>
          <a:ext cx="1338474" cy="80628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Quarterly status meetings</a:t>
          </a:r>
        </a:p>
        <a:p>
          <a:pPr marL="114300" lvl="1" indent="-114300" algn="l" defTabSz="622300">
            <a:lnSpc>
              <a:spcPct val="90000"/>
            </a:lnSpc>
            <a:spcBef>
              <a:spcPct val="0"/>
            </a:spcBef>
            <a:spcAft>
              <a:spcPct val="15000"/>
            </a:spcAft>
            <a:buChar char="•"/>
          </a:pPr>
          <a:r>
            <a:rPr lang="en-US" sz="1400" kern="1200" dirty="0"/>
            <a:t>Review of financial mgmt. systems and policies and procedures to ensure                                                    adequacy to meet minimum requirements</a:t>
          </a:r>
        </a:p>
        <a:p>
          <a:pPr marL="114300" lvl="1" indent="-114300" algn="l" defTabSz="622300">
            <a:lnSpc>
              <a:spcPct val="90000"/>
            </a:lnSpc>
            <a:spcBef>
              <a:spcPct val="0"/>
            </a:spcBef>
            <a:spcAft>
              <a:spcPct val="15000"/>
            </a:spcAft>
            <a:buChar char="•"/>
          </a:pPr>
          <a:r>
            <a:rPr lang="en-US" sz="1400" kern="1200" dirty="0"/>
            <a:t>Monthly financial, performance, and compliance reports</a:t>
          </a:r>
        </a:p>
        <a:p>
          <a:pPr marL="114300" lvl="1" indent="-114300" algn="l" defTabSz="622300">
            <a:lnSpc>
              <a:spcPct val="90000"/>
            </a:lnSpc>
            <a:spcBef>
              <a:spcPct val="0"/>
            </a:spcBef>
            <a:spcAft>
              <a:spcPct val="15000"/>
            </a:spcAft>
            <a:buChar char="•"/>
          </a:pPr>
          <a:r>
            <a:rPr lang="en-US" sz="1400" kern="1200" dirty="0"/>
            <a:t>Other action plans established by LG</a:t>
          </a:r>
        </a:p>
      </dsp:txBody>
      <dsp:txXfrm rot="-5400000">
        <a:off x="1233514" y="3508598"/>
        <a:ext cx="7997547" cy="12077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8734-C6C3-DE4C-A9C4-A7EDDF0988D0}">
      <dsp:nvSpPr>
        <dsp:cNvPr id="0" name=""/>
        <dsp:cNvSpPr/>
      </dsp:nvSpPr>
      <dsp:spPr>
        <a:xfrm>
          <a:off x="0" y="445666"/>
          <a:ext cx="9523194"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6B6914-570B-2648-AA76-E908F8F52674}">
      <dsp:nvSpPr>
        <dsp:cNvPr id="0" name=""/>
        <dsp:cNvSpPr/>
      </dsp:nvSpPr>
      <dsp:spPr>
        <a:xfrm>
          <a:off x="476159" y="6389"/>
          <a:ext cx="6666235" cy="1151280"/>
        </a:xfrm>
        <a:prstGeom prst="roundRect">
          <a:avLst/>
        </a:prstGeom>
        <a:solidFill>
          <a:schemeClr val="accent2"/>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51968" tIns="0" rIns="251968" bIns="0" numCol="1" spcCol="1270" anchor="ctr" anchorCtr="0">
          <a:noAutofit/>
        </a:bodyPr>
        <a:lstStyle/>
        <a:p>
          <a:pPr marL="0" lvl="0" indent="0" algn="l" defTabSz="1244600">
            <a:lnSpc>
              <a:spcPct val="90000"/>
            </a:lnSpc>
            <a:spcBef>
              <a:spcPct val="0"/>
            </a:spcBef>
            <a:spcAft>
              <a:spcPct val="35000"/>
            </a:spcAft>
            <a:buNone/>
          </a:pPr>
          <a:r>
            <a:rPr lang="en-US" sz="2800" b="1" kern="1200" dirty="0"/>
            <a:t>REPLACE LOST REVENUE</a:t>
          </a:r>
        </a:p>
      </dsp:txBody>
      <dsp:txXfrm>
        <a:off x="532360" y="62590"/>
        <a:ext cx="6553833" cy="1038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8FD30-451D-CE4E-AB4C-03BF30A52B44}">
      <dsp:nvSpPr>
        <dsp:cNvPr id="0" name=""/>
        <dsp:cNvSpPr/>
      </dsp:nvSpPr>
      <dsp:spPr>
        <a:xfrm>
          <a:off x="515151" y="413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Extends for life of capital project or grant</a:t>
          </a:r>
        </a:p>
      </dsp:txBody>
      <dsp:txXfrm>
        <a:off x="529529" y="18517"/>
        <a:ext cx="4046481" cy="462137"/>
      </dsp:txXfrm>
    </dsp:sp>
    <dsp:sp modelId="{42A4EA8E-B414-5349-BD97-D56B7971D9B4}">
      <dsp:nvSpPr>
        <dsp:cNvPr id="0" name=""/>
        <dsp:cNvSpPr/>
      </dsp:nvSpPr>
      <dsp:spPr>
        <a:xfrm rot="5400000">
          <a:off x="2460727" y="50730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525713"/>
        <a:ext cx="132541" cy="128859"/>
      </dsp:txXfrm>
    </dsp:sp>
    <dsp:sp modelId="{7985053D-F195-1B48-954D-0F034781E712}">
      <dsp:nvSpPr>
        <dsp:cNvPr id="0" name=""/>
        <dsp:cNvSpPr/>
      </dsp:nvSpPr>
      <dsp:spPr>
        <a:xfrm>
          <a:off x="515151" y="740479"/>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balanced</a:t>
          </a:r>
        </a:p>
      </dsp:txBody>
      <dsp:txXfrm>
        <a:off x="529529" y="754857"/>
        <a:ext cx="4046481" cy="462137"/>
      </dsp:txXfrm>
    </dsp:sp>
    <dsp:sp modelId="{E796AAC6-76C5-1546-A1EF-0FA2C5E844B0}">
      <dsp:nvSpPr>
        <dsp:cNvPr id="0" name=""/>
        <dsp:cNvSpPr/>
      </dsp:nvSpPr>
      <dsp:spPr>
        <a:xfrm rot="5400000">
          <a:off x="2460727" y="124364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262053"/>
        <a:ext cx="132541" cy="128859"/>
      </dsp:txXfrm>
    </dsp:sp>
    <dsp:sp modelId="{A97F3A70-86A3-224A-AAF4-AC4568371833}">
      <dsp:nvSpPr>
        <dsp:cNvPr id="0" name=""/>
        <dsp:cNvSpPr/>
      </dsp:nvSpPr>
      <dsp:spPr>
        <a:xfrm>
          <a:off x="515151" y="147681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Adopt at any time, by simple majority of board present and voting, if there is a quorum </a:t>
          </a:r>
        </a:p>
      </dsp:txBody>
      <dsp:txXfrm>
        <a:off x="529529" y="1491196"/>
        <a:ext cx="4046481" cy="462137"/>
      </dsp:txXfrm>
    </dsp:sp>
    <dsp:sp modelId="{23638FAE-37FF-8140-9F40-590DECE35841}">
      <dsp:nvSpPr>
        <dsp:cNvPr id="0" name=""/>
        <dsp:cNvSpPr/>
      </dsp:nvSpPr>
      <dsp:spPr>
        <a:xfrm rot="5400000">
          <a:off x="2460727" y="197998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1998393"/>
        <a:ext cx="132541" cy="128859"/>
      </dsp:txXfrm>
    </dsp:sp>
    <dsp:sp modelId="{7D0FCEDC-4B57-1648-9DAD-D9A384F56E6B}">
      <dsp:nvSpPr>
        <dsp:cNvPr id="0" name=""/>
        <dsp:cNvSpPr/>
      </dsp:nvSpPr>
      <dsp:spPr>
        <a:xfrm>
          <a:off x="515151" y="221315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 public hearing required</a:t>
          </a:r>
          <a:endParaRPr lang="en-US" sz="1400" kern="1200" dirty="0"/>
        </a:p>
      </dsp:txBody>
      <dsp:txXfrm>
        <a:off x="529529" y="2227536"/>
        <a:ext cx="4046481" cy="462137"/>
      </dsp:txXfrm>
    </dsp:sp>
    <dsp:sp modelId="{37CB25F6-6954-4442-9653-F6E685354F25}">
      <dsp:nvSpPr>
        <dsp:cNvPr id="0" name=""/>
        <dsp:cNvSpPr/>
      </dsp:nvSpPr>
      <dsp:spPr>
        <a:xfrm rot="5400000">
          <a:off x="2460727" y="2716324"/>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2734733"/>
        <a:ext cx="132541" cy="128859"/>
      </dsp:txXfrm>
    </dsp:sp>
    <dsp:sp modelId="{ADAF51A3-CAB0-A342-91D8-7B1E7047DBD7}">
      <dsp:nvSpPr>
        <dsp:cNvPr id="0" name=""/>
        <dsp:cNvSpPr/>
      </dsp:nvSpPr>
      <dsp:spPr>
        <a:xfrm>
          <a:off x="515151" y="2949498"/>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Must be included in board minutes with copies filed with finance officer, budget officer, and clerk</a:t>
          </a:r>
        </a:p>
      </dsp:txBody>
      <dsp:txXfrm>
        <a:off x="529529" y="2963876"/>
        <a:ext cx="4046481" cy="462137"/>
      </dsp:txXfrm>
    </dsp:sp>
    <dsp:sp modelId="{51E3B891-81B7-5E4E-A5D0-429BFED0AB84}">
      <dsp:nvSpPr>
        <dsp:cNvPr id="0" name=""/>
        <dsp:cNvSpPr/>
      </dsp:nvSpPr>
      <dsp:spPr>
        <a:xfrm rot="5400000">
          <a:off x="2460727" y="345266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3471072"/>
        <a:ext cx="132541" cy="128859"/>
      </dsp:txXfrm>
    </dsp:sp>
    <dsp:sp modelId="{7267B94A-96A0-454D-8CD6-6F70A51468B6}">
      <dsp:nvSpPr>
        <dsp:cNvPr id="0" name=""/>
        <dsp:cNvSpPr/>
      </dsp:nvSpPr>
      <dsp:spPr>
        <a:xfrm>
          <a:off x="515151" y="368583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Info about expected projects/programs relayed to board during annual budget process</a:t>
          </a:r>
        </a:p>
      </dsp:txBody>
      <dsp:txXfrm>
        <a:off x="529529" y="3700215"/>
        <a:ext cx="4046481" cy="462137"/>
      </dsp:txXfrm>
    </dsp:sp>
    <dsp:sp modelId="{A6239B2E-4F69-0946-BAC0-4D28E8F0DD7C}">
      <dsp:nvSpPr>
        <dsp:cNvPr id="0" name=""/>
        <dsp:cNvSpPr/>
      </dsp:nvSpPr>
      <dsp:spPr>
        <a:xfrm rot="5400000">
          <a:off x="2460727" y="418900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207412"/>
        <a:ext cx="132541" cy="128859"/>
      </dsp:txXfrm>
    </dsp:sp>
    <dsp:sp modelId="{92C75C58-D91A-7647-A201-6CA65157F1F6}">
      <dsp:nvSpPr>
        <dsp:cNvPr id="0" name=""/>
        <dsp:cNvSpPr/>
      </dsp:nvSpPr>
      <dsp:spPr>
        <a:xfrm>
          <a:off x="515151" y="442217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Board may amend at any time, as long as it continues to be balanced</a:t>
          </a:r>
        </a:p>
      </dsp:txBody>
      <dsp:txXfrm>
        <a:off x="529529" y="4436555"/>
        <a:ext cx="4046481" cy="462137"/>
      </dsp:txXfrm>
    </dsp:sp>
    <dsp:sp modelId="{B212B42E-A1CD-0441-B44F-529BC1CDB837}">
      <dsp:nvSpPr>
        <dsp:cNvPr id="0" name=""/>
        <dsp:cNvSpPr/>
      </dsp:nvSpPr>
      <dsp:spPr>
        <a:xfrm rot="5400000">
          <a:off x="2460727" y="4925343"/>
          <a:ext cx="184084" cy="22090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486499" y="4943752"/>
        <a:ext cx="132541" cy="128859"/>
      </dsp:txXfrm>
    </dsp:sp>
    <dsp:sp modelId="{8F5BA582-09BC-DB49-808D-762C097718EE}">
      <dsp:nvSpPr>
        <dsp:cNvPr id="0" name=""/>
        <dsp:cNvSpPr/>
      </dsp:nvSpPr>
      <dsp:spPr>
        <a:xfrm>
          <a:off x="515151" y="5158517"/>
          <a:ext cx="4075237" cy="490893"/>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If grant project ordinance, account as special revenue fund</a:t>
          </a:r>
        </a:p>
      </dsp:txBody>
      <dsp:txXfrm>
        <a:off x="529529" y="5172895"/>
        <a:ext cx="4046481" cy="462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62CB94-7DF6-9D4A-A94A-D2CF41F43FB7}">
      <dsp:nvSpPr>
        <dsp:cNvPr id="0" name=""/>
        <dsp:cNvSpPr/>
      </dsp:nvSpPr>
      <dsp:spPr>
        <a:xfrm>
          <a:off x="6665" y="1946991"/>
          <a:ext cx="2327139" cy="2792567"/>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Environment</a:t>
          </a:r>
        </a:p>
      </dsp:txBody>
      <dsp:txXfrm rot="16200000">
        <a:off x="-905573" y="2859229"/>
        <a:ext cx="2289905" cy="465427"/>
      </dsp:txXfrm>
    </dsp:sp>
    <dsp:sp modelId="{659AD45A-AD20-384B-892A-FB330C89D7DB}">
      <dsp:nvSpPr>
        <dsp:cNvPr id="0" name=""/>
        <dsp:cNvSpPr/>
      </dsp:nvSpPr>
      <dsp:spPr>
        <a:xfrm>
          <a:off x="47209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Commitment to integrity &amp; ethics</a:t>
          </a:r>
        </a:p>
        <a:p>
          <a:pPr marL="0" lvl="0" indent="0" algn="l" defTabSz="711200">
            <a:lnSpc>
              <a:spcPct val="90000"/>
            </a:lnSpc>
            <a:spcBef>
              <a:spcPct val="0"/>
            </a:spcBef>
            <a:spcAft>
              <a:spcPct val="35000"/>
            </a:spcAft>
            <a:buNone/>
          </a:pPr>
          <a:r>
            <a:rPr lang="en-US" sz="1600" kern="1200" dirty="0"/>
            <a:t>Effective oversight by leadership</a:t>
          </a:r>
        </a:p>
        <a:p>
          <a:pPr marL="0" lvl="0" indent="0" algn="l" defTabSz="711200">
            <a:lnSpc>
              <a:spcPct val="90000"/>
            </a:lnSpc>
            <a:spcBef>
              <a:spcPct val="0"/>
            </a:spcBef>
            <a:spcAft>
              <a:spcPct val="35000"/>
            </a:spcAft>
            <a:buNone/>
          </a:pPr>
          <a:r>
            <a:rPr lang="en-US" sz="1600" kern="1200" dirty="0"/>
            <a:t>Clear structure and procedures</a:t>
          </a:r>
        </a:p>
        <a:p>
          <a:pPr marL="0" lvl="0" indent="0" algn="l" defTabSz="711200">
            <a:lnSpc>
              <a:spcPct val="90000"/>
            </a:lnSpc>
            <a:spcBef>
              <a:spcPct val="0"/>
            </a:spcBef>
            <a:spcAft>
              <a:spcPct val="35000"/>
            </a:spcAft>
            <a:buNone/>
          </a:pPr>
          <a:r>
            <a:rPr lang="en-US" sz="1600" kern="1200" dirty="0"/>
            <a:t>Commitment to competence</a:t>
          </a:r>
        </a:p>
        <a:p>
          <a:pPr marL="0" lvl="0" indent="0" algn="l" defTabSz="711200">
            <a:lnSpc>
              <a:spcPct val="90000"/>
            </a:lnSpc>
            <a:spcBef>
              <a:spcPct val="0"/>
            </a:spcBef>
            <a:spcAft>
              <a:spcPct val="35000"/>
            </a:spcAft>
            <a:buNone/>
          </a:pPr>
          <a:r>
            <a:rPr lang="en-US" sz="1600" kern="1200" dirty="0"/>
            <a:t>Enforces accountability</a:t>
          </a:r>
        </a:p>
      </dsp:txBody>
      <dsp:txXfrm>
        <a:off x="472093" y="1946991"/>
        <a:ext cx="1733719" cy="2792567"/>
      </dsp:txXfrm>
    </dsp:sp>
    <dsp:sp modelId="{B63FF464-5697-C247-A032-5E61ABEC5D03}">
      <dsp:nvSpPr>
        <dsp:cNvPr id="0" name=""/>
        <dsp:cNvSpPr/>
      </dsp:nvSpPr>
      <dsp:spPr>
        <a:xfrm>
          <a:off x="2415255" y="1946991"/>
          <a:ext cx="2327139" cy="2792567"/>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Risk Assessment</a:t>
          </a:r>
        </a:p>
      </dsp:txBody>
      <dsp:txXfrm rot="16200000">
        <a:off x="1503016" y="2859229"/>
        <a:ext cx="2289905" cy="465427"/>
      </dsp:txXfrm>
    </dsp:sp>
    <dsp:sp modelId="{D19D2D96-9EEE-AA4A-B141-5B001109123C}">
      <dsp:nvSpPr>
        <dsp:cNvPr id="0" name=""/>
        <dsp:cNvSpPr/>
      </dsp:nvSpPr>
      <dsp:spPr>
        <a:xfrm rot="5400000">
          <a:off x="2221603" y="4167476"/>
          <a:ext cx="410574" cy="349070"/>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9A0866-1E00-BB42-A471-B5DED63D2C7A}">
      <dsp:nvSpPr>
        <dsp:cNvPr id="0" name=""/>
        <dsp:cNvSpPr/>
      </dsp:nvSpPr>
      <dsp:spPr>
        <a:xfrm>
          <a:off x="288068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Specifies suitable objectives</a:t>
          </a:r>
        </a:p>
        <a:p>
          <a:pPr marL="0" lvl="0" indent="0" algn="l" defTabSz="711200">
            <a:lnSpc>
              <a:spcPct val="90000"/>
            </a:lnSpc>
            <a:spcBef>
              <a:spcPct val="0"/>
            </a:spcBef>
            <a:spcAft>
              <a:spcPct val="35000"/>
            </a:spcAft>
            <a:buNone/>
          </a:pPr>
          <a:r>
            <a:rPr lang="en-US" sz="1600" kern="1200" dirty="0"/>
            <a:t>Identifies &amp; analyzes risk</a:t>
          </a:r>
        </a:p>
        <a:p>
          <a:pPr marL="0" lvl="0" indent="0" algn="l" defTabSz="711200">
            <a:lnSpc>
              <a:spcPct val="90000"/>
            </a:lnSpc>
            <a:spcBef>
              <a:spcPct val="0"/>
            </a:spcBef>
            <a:spcAft>
              <a:spcPct val="35000"/>
            </a:spcAft>
            <a:buNone/>
          </a:pPr>
          <a:r>
            <a:rPr lang="en-US" sz="1600" kern="1200" dirty="0"/>
            <a:t>Assesses fraud risk</a:t>
          </a:r>
        </a:p>
        <a:p>
          <a:pPr marL="0" lvl="0" indent="0" algn="l" defTabSz="711200">
            <a:lnSpc>
              <a:spcPct val="90000"/>
            </a:lnSpc>
            <a:spcBef>
              <a:spcPct val="0"/>
            </a:spcBef>
            <a:spcAft>
              <a:spcPct val="35000"/>
            </a:spcAft>
            <a:buNone/>
          </a:pPr>
          <a:r>
            <a:rPr lang="en-US" sz="1600" kern="1200" dirty="0"/>
            <a:t>Identifies &amp; analyzes significant changes</a:t>
          </a:r>
        </a:p>
      </dsp:txBody>
      <dsp:txXfrm>
        <a:off x="2880683" y="1946991"/>
        <a:ext cx="1733719" cy="2792567"/>
      </dsp:txXfrm>
    </dsp:sp>
    <dsp:sp modelId="{716A91EC-DB3F-7D4A-81FE-51A161172B3B}">
      <dsp:nvSpPr>
        <dsp:cNvPr id="0" name=""/>
        <dsp:cNvSpPr/>
      </dsp:nvSpPr>
      <dsp:spPr>
        <a:xfrm>
          <a:off x="4823845" y="1946991"/>
          <a:ext cx="2327139" cy="2792567"/>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Control Activities</a:t>
          </a:r>
        </a:p>
      </dsp:txBody>
      <dsp:txXfrm rot="16200000">
        <a:off x="3911606" y="2859229"/>
        <a:ext cx="2289905" cy="465427"/>
      </dsp:txXfrm>
    </dsp:sp>
    <dsp:sp modelId="{10C29193-FF2B-C846-9CF7-699BB1D0A413}">
      <dsp:nvSpPr>
        <dsp:cNvPr id="0" name=""/>
        <dsp:cNvSpPr/>
      </dsp:nvSpPr>
      <dsp:spPr>
        <a:xfrm rot="5400000">
          <a:off x="4630193" y="4167476"/>
          <a:ext cx="410574" cy="349070"/>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916A8B-2888-A543-AA9C-5BBC2A43C0A5}">
      <dsp:nvSpPr>
        <dsp:cNvPr id="0" name=""/>
        <dsp:cNvSpPr/>
      </dsp:nvSpPr>
      <dsp:spPr>
        <a:xfrm>
          <a:off x="5289273"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Develops control activities</a:t>
          </a:r>
        </a:p>
        <a:p>
          <a:pPr marL="0" lvl="0" indent="0" algn="l" defTabSz="711200">
            <a:lnSpc>
              <a:spcPct val="90000"/>
            </a:lnSpc>
            <a:spcBef>
              <a:spcPct val="0"/>
            </a:spcBef>
            <a:spcAft>
              <a:spcPct val="35000"/>
            </a:spcAft>
            <a:buNone/>
          </a:pPr>
          <a:r>
            <a:rPr lang="en-US" sz="1600" kern="1200" dirty="0"/>
            <a:t>General controls over technology</a:t>
          </a:r>
        </a:p>
        <a:p>
          <a:pPr marL="0" lvl="0" indent="0" algn="l" defTabSz="711200">
            <a:lnSpc>
              <a:spcPct val="90000"/>
            </a:lnSpc>
            <a:spcBef>
              <a:spcPct val="0"/>
            </a:spcBef>
            <a:spcAft>
              <a:spcPct val="35000"/>
            </a:spcAft>
            <a:buNone/>
          </a:pPr>
          <a:r>
            <a:rPr lang="en-US" sz="1600" kern="1200" dirty="0"/>
            <a:t>Thorough policies and procedures</a:t>
          </a:r>
        </a:p>
      </dsp:txBody>
      <dsp:txXfrm>
        <a:off x="5289273" y="1946991"/>
        <a:ext cx="1733719" cy="2792567"/>
      </dsp:txXfrm>
    </dsp:sp>
    <dsp:sp modelId="{35D2798D-72DC-3047-BE28-0C407770897E}">
      <dsp:nvSpPr>
        <dsp:cNvPr id="0" name=""/>
        <dsp:cNvSpPr/>
      </dsp:nvSpPr>
      <dsp:spPr>
        <a:xfrm>
          <a:off x="7232434" y="1946991"/>
          <a:ext cx="2327139" cy="2792567"/>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Info &amp; Communication</a:t>
          </a:r>
        </a:p>
      </dsp:txBody>
      <dsp:txXfrm rot="16200000">
        <a:off x="6320195" y="2859229"/>
        <a:ext cx="2289905" cy="465427"/>
      </dsp:txXfrm>
    </dsp:sp>
    <dsp:sp modelId="{630ED95C-089F-0947-9A8A-D83C5BE777EF}">
      <dsp:nvSpPr>
        <dsp:cNvPr id="0" name=""/>
        <dsp:cNvSpPr/>
      </dsp:nvSpPr>
      <dsp:spPr>
        <a:xfrm rot="5400000">
          <a:off x="7038783" y="4167476"/>
          <a:ext cx="410574" cy="349070"/>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D454D-CA6D-9043-AE10-98CA141C580D}">
      <dsp:nvSpPr>
        <dsp:cNvPr id="0" name=""/>
        <dsp:cNvSpPr/>
      </dsp:nvSpPr>
      <dsp:spPr>
        <a:xfrm>
          <a:off x="769786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Communicates expectations and control activities clearly within and outside organization</a:t>
          </a:r>
        </a:p>
        <a:p>
          <a:pPr marL="0" lvl="0" indent="0" algn="l" defTabSz="711200">
            <a:lnSpc>
              <a:spcPct val="90000"/>
            </a:lnSpc>
            <a:spcBef>
              <a:spcPct val="0"/>
            </a:spcBef>
            <a:spcAft>
              <a:spcPct val="35000"/>
            </a:spcAft>
            <a:buNone/>
          </a:pPr>
          <a:r>
            <a:rPr lang="en-US" sz="1600" kern="1200" dirty="0"/>
            <a:t>Provides sufficient training for staff</a:t>
          </a:r>
        </a:p>
      </dsp:txBody>
      <dsp:txXfrm>
        <a:off x="7697862" y="1946991"/>
        <a:ext cx="1733719" cy="2792567"/>
      </dsp:txXfrm>
    </dsp:sp>
    <dsp:sp modelId="{3B472F76-A504-C64F-8AFA-9AD4681BC43A}">
      <dsp:nvSpPr>
        <dsp:cNvPr id="0" name=""/>
        <dsp:cNvSpPr/>
      </dsp:nvSpPr>
      <dsp:spPr>
        <a:xfrm>
          <a:off x="9641024" y="1946991"/>
          <a:ext cx="2327139" cy="2792567"/>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61722" rIns="80010" bIns="0" numCol="1" spcCol="1270" anchor="t" anchorCtr="0">
          <a:noAutofit/>
        </a:bodyPr>
        <a:lstStyle/>
        <a:p>
          <a:pPr marL="0" lvl="0" indent="0" algn="r" defTabSz="800100">
            <a:lnSpc>
              <a:spcPct val="90000"/>
            </a:lnSpc>
            <a:spcBef>
              <a:spcPct val="0"/>
            </a:spcBef>
            <a:spcAft>
              <a:spcPct val="35000"/>
            </a:spcAft>
            <a:buNone/>
          </a:pPr>
          <a:r>
            <a:rPr lang="en-US" sz="1800" kern="1200" dirty="0"/>
            <a:t>Monitoring Activities</a:t>
          </a:r>
        </a:p>
      </dsp:txBody>
      <dsp:txXfrm rot="16200000">
        <a:off x="8728785" y="2859229"/>
        <a:ext cx="2289905" cy="465427"/>
      </dsp:txXfrm>
    </dsp:sp>
    <dsp:sp modelId="{AA0C83F6-34CB-2047-A204-735FBF8D78C1}">
      <dsp:nvSpPr>
        <dsp:cNvPr id="0" name=""/>
        <dsp:cNvSpPr/>
      </dsp:nvSpPr>
      <dsp:spPr>
        <a:xfrm rot="5400000">
          <a:off x="9447372" y="4167476"/>
          <a:ext cx="410574" cy="34907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E50F52-7AD9-BF40-90E0-DA13A0A78FFE}">
      <dsp:nvSpPr>
        <dsp:cNvPr id="0" name=""/>
        <dsp:cNvSpPr/>
      </dsp:nvSpPr>
      <dsp:spPr>
        <a:xfrm>
          <a:off x="10106452" y="1946991"/>
          <a:ext cx="1733719" cy="279256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Conducts ongoing monitoring </a:t>
          </a:r>
        </a:p>
        <a:p>
          <a:pPr marL="0" lvl="0" indent="0" algn="l" defTabSz="711200">
            <a:lnSpc>
              <a:spcPct val="90000"/>
            </a:lnSpc>
            <a:spcBef>
              <a:spcPct val="0"/>
            </a:spcBef>
            <a:spcAft>
              <a:spcPct val="35000"/>
            </a:spcAft>
            <a:buNone/>
          </a:pPr>
          <a:r>
            <a:rPr lang="en-US" sz="1600" kern="1200" dirty="0"/>
            <a:t>Identifies, evaluates, and communicates deficiencies</a:t>
          </a:r>
        </a:p>
        <a:p>
          <a:pPr marL="0" lvl="0" indent="0" algn="l" defTabSz="711200">
            <a:lnSpc>
              <a:spcPct val="90000"/>
            </a:lnSpc>
            <a:spcBef>
              <a:spcPct val="0"/>
            </a:spcBef>
            <a:spcAft>
              <a:spcPct val="35000"/>
            </a:spcAft>
            <a:buNone/>
          </a:pPr>
          <a:r>
            <a:rPr lang="en-US" sz="1600" kern="1200" dirty="0"/>
            <a:t>Addresses deficiencies in a timely manner</a:t>
          </a:r>
        </a:p>
      </dsp:txBody>
      <dsp:txXfrm>
        <a:off x="10106452" y="1946991"/>
        <a:ext cx="1733719" cy="27925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8B0F2E-5BD5-EB43-AA5A-B67BDA866B63}">
      <dsp:nvSpPr>
        <dsp:cNvPr id="0" name=""/>
        <dsp:cNvSpPr/>
      </dsp:nvSpPr>
      <dsp:spPr>
        <a:xfrm rot="5400000">
          <a:off x="-184398" y="187380"/>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Record Retention</a:t>
          </a:r>
        </a:p>
      </dsp:txBody>
      <dsp:txXfrm rot="-5400000">
        <a:off x="0" y="433244"/>
        <a:ext cx="860524" cy="368796"/>
      </dsp:txXfrm>
    </dsp:sp>
    <dsp:sp modelId="{1DF808AB-3D64-B145-B52D-0CE08C53F47A}">
      <dsp:nvSpPr>
        <dsp:cNvPr id="0" name=""/>
        <dsp:cNvSpPr/>
      </dsp:nvSpPr>
      <dsp:spPr>
        <a:xfrm rot="5400000">
          <a:off x="5890758" y="-5027252"/>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policy supplements a local government’s regular records retention policy to establish procedures to retain all ARP/CSLFRF-related information for at least 5 years after the end of the award term (through December 31, 2031). (</a:t>
          </a:r>
          <a:r>
            <a:rPr lang="en-US" sz="1600" b="1" u="sng" kern="1200" dirty="0">
              <a:hlinkClick xmlns:r="http://schemas.openxmlformats.org/officeDocument/2006/relationships" r:id="rId1">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1988"/>
        <a:ext cx="10820519" cy="721044"/>
      </dsp:txXfrm>
    </dsp:sp>
    <dsp:sp modelId="{F14040D4-44BF-D34E-97E0-69A566AB554B}">
      <dsp:nvSpPr>
        <dsp:cNvPr id="0" name=""/>
        <dsp:cNvSpPr/>
      </dsp:nvSpPr>
      <dsp:spPr>
        <a:xfrm rot="5400000">
          <a:off x="-184398" y="1300958"/>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Civil Rights Compliance</a:t>
          </a:r>
        </a:p>
      </dsp:txBody>
      <dsp:txXfrm rot="-5400000">
        <a:off x="0" y="1546822"/>
        <a:ext cx="860524" cy="368796"/>
      </dsp:txXfrm>
    </dsp:sp>
    <dsp:sp modelId="{FE8D2E72-4480-484A-94D7-19A83A7C203C}">
      <dsp:nvSpPr>
        <dsp:cNvPr id="0" name=""/>
        <dsp:cNvSpPr/>
      </dsp:nvSpPr>
      <dsp:spPr>
        <a:xfrm rot="5400000">
          <a:off x="5890758" y="-3913673"/>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policy reaffirms the local government’s commitment to compliance with federal civil rights laws and establishes processes for reporting potential violations and tracking complaints and resolutions. (</a:t>
          </a:r>
          <a:r>
            <a:rPr lang="en-US" sz="1600" b="1" u="sng" kern="1200">
              <a:hlinkClick xmlns:r="http://schemas.openxmlformats.org/officeDocument/2006/relationships" r:id="rId2">
                <a:extLst>
                  <a:ext uri="{A12FA001-AC4F-418D-AE19-62706E023703}">
                    <ahyp:hlinkClr xmlns:ahyp="http://schemas.microsoft.com/office/drawing/2018/hyperlinkcolor" val="tx"/>
                  </a:ext>
                </a:extLst>
              </a:hlinkClick>
            </a:rPr>
            <a:t>Sample policy here</a:t>
          </a:r>
          <a:r>
            <a:rPr lang="en-US" sz="1600" kern="1200"/>
            <a:t>.)</a:t>
          </a:r>
          <a:endParaRPr lang="en-US" sz="1600" kern="1200" dirty="0"/>
        </a:p>
      </dsp:txBody>
      <dsp:txXfrm rot="-5400000">
        <a:off x="860525" y="1155567"/>
        <a:ext cx="10820519" cy="721044"/>
      </dsp:txXfrm>
    </dsp:sp>
    <dsp:sp modelId="{98CE0172-6EE1-6749-A6C8-F2BBFBC45159}">
      <dsp:nvSpPr>
        <dsp:cNvPr id="0" name=""/>
        <dsp:cNvSpPr/>
      </dsp:nvSpPr>
      <dsp:spPr>
        <a:xfrm rot="5400000">
          <a:off x="-184398" y="2414537"/>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Eligible Use</a:t>
          </a:r>
        </a:p>
      </dsp:txBody>
      <dsp:txXfrm rot="-5400000">
        <a:off x="0" y="2660401"/>
        <a:ext cx="860524" cy="368796"/>
      </dsp:txXfrm>
    </dsp:sp>
    <dsp:sp modelId="{40012342-DE9C-034B-B28F-E5E6EC8B6014}">
      <dsp:nvSpPr>
        <dsp:cNvPr id="0" name=""/>
        <dsp:cNvSpPr/>
      </dsp:nvSpPr>
      <dsp:spPr>
        <a:xfrm rot="5400000">
          <a:off x="5890758" y="-2800094"/>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is a simple policy that indicates allowable and unallowable projects, based on the expenditure categories in the ARP/CSLFRF Final Rule. It requires a local government to identify staff to document and review ARP/CSLFRF expenditures. That documentation must be retained according to the record retention requirements. (</a:t>
          </a:r>
          <a:r>
            <a:rPr lang="en-US" sz="1600" b="1" u="sng" kern="1200" dirty="0">
              <a:hlinkClick xmlns:r="http://schemas.openxmlformats.org/officeDocument/2006/relationships" r:id="rId3">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2269146"/>
        <a:ext cx="10820519" cy="721044"/>
      </dsp:txXfrm>
    </dsp:sp>
    <dsp:sp modelId="{5CA5B7DE-DB9A-4A46-A82B-1EECEF8A0E55}">
      <dsp:nvSpPr>
        <dsp:cNvPr id="0" name=""/>
        <dsp:cNvSpPr/>
      </dsp:nvSpPr>
      <dsp:spPr>
        <a:xfrm rot="5400000">
          <a:off x="-184398" y="3528116"/>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Allowable Cost</a:t>
          </a:r>
        </a:p>
      </dsp:txBody>
      <dsp:txXfrm rot="-5400000">
        <a:off x="0" y="3773980"/>
        <a:ext cx="860524" cy="368796"/>
      </dsp:txXfrm>
    </dsp:sp>
    <dsp:sp modelId="{59C8FA81-C9BC-774F-8DA2-13A9F617B561}">
      <dsp:nvSpPr>
        <dsp:cNvPr id="0" name=""/>
        <dsp:cNvSpPr/>
      </dsp:nvSpPr>
      <dsp:spPr>
        <a:xfrm rot="5400000">
          <a:off x="5890758" y="-1686515"/>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This is a more complex policy that requires a local government to do a detailed review of each cost item and ensure compliance with special limitations and documentation mandates for certain cost items. (</a:t>
          </a:r>
          <a:r>
            <a:rPr lang="en-US" sz="1600" b="1" u="sng" kern="1200">
              <a:hlinkClick xmlns:r="http://schemas.openxmlformats.org/officeDocument/2006/relationships" r:id="rId4">
                <a:extLst>
                  <a:ext uri="{A12FA001-AC4F-418D-AE19-62706E023703}">
                    <ahyp:hlinkClr xmlns:ahyp="http://schemas.microsoft.com/office/drawing/2018/hyperlinkcolor" val="tx"/>
                  </a:ext>
                </a:extLst>
              </a:hlinkClick>
            </a:rPr>
            <a:t>Sample policy here</a:t>
          </a:r>
          <a:r>
            <a:rPr lang="en-US" sz="1600" kern="1200"/>
            <a:t>.) </a:t>
          </a:r>
          <a:r>
            <a:rPr lang="en-US" sz="1600" i="1" kern="1200"/>
            <a:t>[If using Revenue Replacement ARP/CSLFRF, there will be a more limited allowable cost review.]</a:t>
          </a:r>
          <a:endParaRPr lang="en-US" sz="1600" i="1" kern="1200" dirty="0"/>
        </a:p>
      </dsp:txBody>
      <dsp:txXfrm rot="-5400000">
        <a:off x="860525" y="3382725"/>
        <a:ext cx="10820519" cy="721044"/>
      </dsp:txXfrm>
    </dsp:sp>
    <dsp:sp modelId="{3BABBCC3-2585-9145-9378-0861DE8AAB7D}">
      <dsp:nvSpPr>
        <dsp:cNvPr id="0" name=""/>
        <dsp:cNvSpPr/>
      </dsp:nvSpPr>
      <dsp:spPr>
        <a:xfrm rot="5400000">
          <a:off x="-184398" y="4641695"/>
          <a:ext cx="1229320" cy="86052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i="0" kern="1200" dirty="0"/>
            <a:t>Conflict of Interest</a:t>
          </a:r>
        </a:p>
      </dsp:txBody>
      <dsp:txXfrm rot="-5400000">
        <a:off x="0" y="4887559"/>
        <a:ext cx="860524" cy="368796"/>
      </dsp:txXfrm>
    </dsp:sp>
    <dsp:sp modelId="{5E6BC373-316E-D241-ABC1-871F32CF8412}">
      <dsp:nvSpPr>
        <dsp:cNvPr id="0" name=""/>
        <dsp:cNvSpPr/>
      </dsp:nvSpPr>
      <dsp:spPr>
        <a:xfrm rot="5400000">
          <a:off x="5890758" y="-572936"/>
          <a:ext cx="799058" cy="1085952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UG requires recipients and subrecipients of federal financial assistance to maintain written standards of conduct covering conflicts of interest and governing the actions of its employees engaged in the selection, award, and administration of contracts. (</a:t>
          </a:r>
          <a:r>
            <a:rPr lang="en-US" sz="1600" b="1" u="sng" kern="1200" dirty="0">
              <a:hlinkClick xmlns:r="http://schemas.openxmlformats.org/officeDocument/2006/relationships" r:id="rId5">
                <a:extLst>
                  <a:ext uri="{A12FA001-AC4F-418D-AE19-62706E023703}">
                    <ahyp:hlinkClr xmlns:ahyp="http://schemas.microsoft.com/office/drawing/2018/hyperlinkcolor" val="tx"/>
                  </a:ext>
                </a:extLst>
              </a:hlinkClick>
            </a:rPr>
            <a:t>Sample policy here</a:t>
          </a:r>
          <a:r>
            <a:rPr lang="en-US" sz="1600" kern="1200" dirty="0"/>
            <a:t>.)</a:t>
          </a:r>
        </a:p>
      </dsp:txBody>
      <dsp:txXfrm rot="-5400000">
        <a:off x="860525" y="4496304"/>
        <a:ext cx="10820519" cy="7210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A392F6-2DB9-FD4D-B387-FA2BBF4EF808}">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8941C8-F451-9844-A2B6-212F51A1C07F}">
      <dsp:nvSpPr>
        <dsp:cNvPr id="0" name=""/>
        <dsp:cNvSpPr/>
      </dsp:nvSpPr>
      <dsp:spPr>
        <a:xfrm>
          <a:off x="0" y="2703"/>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a:hlinkClick xmlns:r="http://schemas.openxmlformats.org/officeDocument/2006/relationships" r:id="rId1"/>
            </a:rPr>
            <a:t>Roadmap for Revenue Replacement</a:t>
          </a:r>
          <a:endParaRPr lang="en-US" sz="3700" kern="1200"/>
        </a:p>
      </dsp:txBody>
      <dsp:txXfrm>
        <a:off x="0" y="2703"/>
        <a:ext cx="6900512" cy="1843578"/>
      </dsp:txXfrm>
    </dsp:sp>
    <dsp:sp modelId="{7ABCD4BD-022F-484F-9FCF-6C194BE1F193}">
      <dsp:nvSpPr>
        <dsp:cNvPr id="0" name=""/>
        <dsp:cNvSpPr/>
      </dsp:nvSpPr>
      <dsp:spPr>
        <a:xfrm>
          <a:off x="0" y="1846281"/>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F32F1-F9FD-7243-AD15-59D7C9F768D2}">
      <dsp:nvSpPr>
        <dsp:cNvPr id="0" name=""/>
        <dsp:cNvSpPr/>
      </dsp:nvSpPr>
      <dsp:spPr>
        <a:xfrm>
          <a:off x="0" y="1846281"/>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a:hlinkClick xmlns:r="http://schemas.openxmlformats.org/officeDocument/2006/relationships" r:id="rId2"/>
            </a:rPr>
            <a:t>Revenue Replacement: Eligible Use and Allowable Cost Documentation Template</a:t>
          </a:r>
          <a:endParaRPr lang="en-US" sz="3700" kern="1200"/>
        </a:p>
      </dsp:txBody>
      <dsp:txXfrm>
        <a:off x="0" y="1846281"/>
        <a:ext cx="6900512" cy="1843578"/>
      </dsp:txXfrm>
    </dsp:sp>
    <dsp:sp modelId="{6722176B-CC9B-984D-B793-688D97DE4D49}">
      <dsp:nvSpPr>
        <dsp:cNvPr id="0" name=""/>
        <dsp:cNvSpPr/>
      </dsp:nvSpPr>
      <dsp:spPr>
        <a:xfrm>
          <a:off x="0" y="3689859"/>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DACEBA-A85D-D044-87E9-F0A294CA3AEA}">
      <dsp:nvSpPr>
        <dsp:cNvPr id="0" name=""/>
        <dsp:cNvSpPr/>
      </dsp:nvSpPr>
      <dsp:spPr>
        <a:xfrm>
          <a:off x="0" y="3689859"/>
          <a:ext cx="6900512" cy="184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b="0" i="0" kern="1200">
              <a:hlinkClick xmlns:r="http://schemas.openxmlformats.org/officeDocument/2006/relationships" r:id="rId3"/>
            </a:rPr>
            <a:t>Revenue Replacement: Tracking Obligations and Expenditures by Project Template</a:t>
          </a:r>
          <a:endParaRPr lang="en-US" sz="3700" kern="1200"/>
        </a:p>
      </dsp:txBody>
      <dsp:txXfrm>
        <a:off x="0" y="3689859"/>
        <a:ext cx="6900512" cy="18435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2134A5-646A-3940-A4B1-5944AF7BC281}">
      <dsp:nvSpPr>
        <dsp:cNvPr id="0" name=""/>
        <dsp:cNvSpPr/>
      </dsp:nvSpPr>
      <dsp:spPr>
        <a:xfrm>
          <a:off x="0" y="5988702"/>
          <a:ext cx="1871517" cy="65534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Collect</a:t>
          </a:r>
        </a:p>
      </dsp:txBody>
      <dsp:txXfrm>
        <a:off x="0" y="5988702"/>
        <a:ext cx="1871517" cy="655340"/>
      </dsp:txXfrm>
    </dsp:sp>
    <dsp:sp modelId="{E78D6376-D2AC-6641-88E1-B23E596D9DF9}">
      <dsp:nvSpPr>
        <dsp:cNvPr id="0" name=""/>
        <dsp:cNvSpPr/>
      </dsp:nvSpPr>
      <dsp:spPr>
        <a:xfrm>
          <a:off x="1871517" y="5988702"/>
          <a:ext cx="5614552" cy="65534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dirty="0"/>
            <a:t>Collect proper documentation and establish system to retain for required period</a:t>
          </a:r>
        </a:p>
      </dsp:txBody>
      <dsp:txXfrm>
        <a:off x="1871517" y="5988702"/>
        <a:ext cx="5614552" cy="655340"/>
      </dsp:txXfrm>
    </dsp:sp>
    <dsp:sp modelId="{FE295A10-4AD5-4B4D-9044-D0E270478074}">
      <dsp:nvSpPr>
        <dsp:cNvPr id="0" name=""/>
        <dsp:cNvSpPr/>
      </dsp:nvSpPr>
      <dsp:spPr>
        <a:xfrm rot="10800000">
          <a:off x="0" y="4990618"/>
          <a:ext cx="1871517" cy="1007913"/>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a:t>Review or prepare</a:t>
          </a:r>
        </a:p>
      </dsp:txBody>
      <dsp:txXfrm rot="-10800000">
        <a:off x="0" y="4990618"/>
        <a:ext cx="1871517" cy="655143"/>
      </dsp:txXfrm>
    </dsp:sp>
    <dsp:sp modelId="{B6C53304-F5B1-A841-B543-01E213517932}">
      <dsp:nvSpPr>
        <dsp:cNvPr id="0" name=""/>
        <dsp:cNvSpPr/>
      </dsp:nvSpPr>
      <dsp:spPr>
        <a:xfrm>
          <a:off x="1871517" y="4990618"/>
          <a:ext cx="5614552" cy="65514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a:t>Review or prepare Grant Project Ordinance for board to adopt (or amend)</a:t>
          </a:r>
        </a:p>
      </dsp:txBody>
      <dsp:txXfrm>
        <a:off x="1871517" y="4990618"/>
        <a:ext cx="5614552" cy="655143"/>
      </dsp:txXfrm>
    </dsp:sp>
    <dsp:sp modelId="{53041017-CA3D-4441-8D10-5724F9E225D7}">
      <dsp:nvSpPr>
        <dsp:cNvPr id="0" name=""/>
        <dsp:cNvSpPr/>
      </dsp:nvSpPr>
      <dsp:spPr>
        <a:xfrm rot="10800000">
          <a:off x="0" y="3992535"/>
          <a:ext cx="1871517" cy="1007913"/>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a:t>Determine</a:t>
          </a:r>
        </a:p>
      </dsp:txBody>
      <dsp:txXfrm rot="-10800000">
        <a:off x="0" y="3992535"/>
        <a:ext cx="1871517" cy="655143"/>
      </dsp:txXfrm>
    </dsp:sp>
    <dsp:sp modelId="{FBF60807-339E-8445-999D-CB2D0261F337}">
      <dsp:nvSpPr>
        <dsp:cNvPr id="0" name=""/>
        <dsp:cNvSpPr/>
      </dsp:nvSpPr>
      <dsp:spPr>
        <a:xfrm>
          <a:off x="1871517" y="3992535"/>
          <a:ext cx="5614552" cy="65514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dirty="0"/>
            <a:t>Determine best expenditure items (remember reimbursements back to March 3, 2021 allowed)</a:t>
          </a:r>
        </a:p>
      </dsp:txBody>
      <dsp:txXfrm>
        <a:off x="1871517" y="3992535"/>
        <a:ext cx="5614552" cy="655143"/>
      </dsp:txXfrm>
    </dsp:sp>
    <dsp:sp modelId="{FDECB788-7C00-9249-8FE7-51B1466A1113}">
      <dsp:nvSpPr>
        <dsp:cNvPr id="0" name=""/>
        <dsp:cNvSpPr/>
      </dsp:nvSpPr>
      <dsp:spPr>
        <a:xfrm rot="10800000">
          <a:off x="0" y="2994451"/>
          <a:ext cx="1871517" cy="1007913"/>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dirty="0"/>
            <a:t>Verify</a:t>
          </a:r>
        </a:p>
      </dsp:txBody>
      <dsp:txXfrm rot="-10800000">
        <a:off x="0" y="2994451"/>
        <a:ext cx="1871517" cy="655143"/>
      </dsp:txXfrm>
    </dsp:sp>
    <dsp:sp modelId="{48F66F15-A1F0-7040-BE8F-4ED3507F6752}">
      <dsp:nvSpPr>
        <dsp:cNvPr id="0" name=""/>
        <dsp:cNvSpPr/>
      </dsp:nvSpPr>
      <dsp:spPr>
        <a:xfrm>
          <a:off x="1871517" y="2994451"/>
          <a:ext cx="5614552" cy="65514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a:t>Verify financial management system or set up Excel spreadsheet</a:t>
          </a:r>
        </a:p>
      </dsp:txBody>
      <dsp:txXfrm>
        <a:off x="1871517" y="2994451"/>
        <a:ext cx="5614552" cy="655143"/>
      </dsp:txXfrm>
    </dsp:sp>
    <dsp:sp modelId="{B61E2024-A097-E04B-9D88-6791B152BE66}">
      <dsp:nvSpPr>
        <dsp:cNvPr id="0" name=""/>
        <dsp:cNvSpPr/>
      </dsp:nvSpPr>
      <dsp:spPr>
        <a:xfrm rot="10800000">
          <a:off x="0" y="1996368"/>
          <a:ext cx="1871517" cy="1007913"/>
        </a:xfrm>
        <a:prstGeom prst="upArrowCallout">
          <a:avLst>
            <a:gd name="adj1" fmla="val 5000"/>
            <a:gd name="adj2" fmla="val 10000"/>
            <a:gd name="adj3" fmla="val 15000"/>
            <a:gd name="adj4" fmla="val 64977"/>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a:t>Review or adopt</a:t>
          </a:r>
        </a:p>
      </dsp:txBody>
      <dsp:txXfrm rot="-10800000">
        <a:off x="0" y="1996368"/>
        <a:ext cx="1871517" cy="655143"/>
      </dsp:txXfrm>
    </dsp:sp>
    <dsp:sp modelId="{5085BBC0-522D-484F-A4BC-40755C6D968D}">
      <dsp:nvSpPr>
        <dsp:cNvPr id="0" name=""/>
        <dsp:cNvSpPr/>
      </dsp:nvSpPr>
      <dsp:spPr>
        <a:xfrm>
          <a:off x="1871517" y="1996368"/>
          <a:ext cx="5614552" cy="655143"/>
        </a:xfrm>
        <a:prstGeom prst="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a:t>Review or adopt written internal controls</a:t>
          </a:r>
        </a:p>
      </dsp:txBody>
      <dsp:txXfrm>
        <a:off x="1871517" y="1996368"/>
        <a:ext cx="5614552" cy="655143"/>
      </dsp:txXfrm>
    </dsp:sp>
    <dsp:sp modelId="{4D510D30-4B4C-C742-90F3-0BD914C1A85A}">
      <dsp:nvSpPr>
        <dsp:cNvPr id="0" name=""/>
        <dsp:cNvSpPr/>
      </dsp:nvSpPr>
      <dsp:spPr>
        <a:xfrm rot="10800000">
          <a:off x="0" y="998284"/>
          <a:ext cx="1871517" cy="1007913"/>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dirty="0"/>
            <a:t>Review or adopt</a:t>
          </a:r>
        </a:p>
      </dsp:txBody>
      <dsp:txXfrm rot="-10800000">
        <a:off x="0" y="998284"/>
        <a:ext cx="1871517" cy="655143"/>
      </dsp:txXfrm>
    </dsp:sp>
    <dsp:sp modelId="{A5989C6F-87F3-AC4F-9AAF-7F5F0242D8FB}">
      <dsp:nvSpPr>
        <dsp:cNvPr id="0" name=""/>
        <dsp:cNvSpPr/>
      </dsp:nvSpPr>
      <dsp:spPr>
        <a:xfrm>
          <a:off x="1871517" y="998284"/>
          <a:ext cx="5614552" cy="65514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dirty="0"/>
            <a:t>Review or adopt and implement required policies</a:t>
          </a:r>
        </a:p>
      </dsp:txBody>
      <dsp:txXfrm>
        <a:off x="1871517" y="998284"/>
        <a:ext cx="5614552" cy="655143"/>
      </dsp:txXfrm>
    </dsp:sp>
    <dsp:sp modelId="{C360C44B-A524-0140-AFCB-0A52A94869AE}">
      <dsp:nvSpPr>
        <dsp:cNvPr id="0" name=""/>
        <dsp:cNvSpPr/>
      </dsp:nvSpPr>
      <dsp:spPr>
        <a:xfrm rot="10800000">
          <a:off x="0" y="201"/>
          <a:ext cx="1871517" cy="1007913"/>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102" tIns="128016" rIns="133102" bIns="128016" numCol="1" spcCol="1270" anchor="ctr" anchorCtr="0">
          <a:noAutofit/>
        </a:bodyPr>
        <a:lstStyle/>
        <a:p>
          <a:pPr marL="0" lvl="0" indent="0" algn="ctr" defTabSz="800100">
            <a:lnSpc>
              <a:spcPct val="90000"/>
            </a:lnSpc>
            <a:spcBef>
              <a:spcPct val="0"/>
            </a:spcBef>
            <a:spcAft>
              <a:spcPct val="35000"/>
            </a:spcAft>
            <a:buNone/>
          </a:pPr>
          <a:r>
            <a:rPr lang="en-US" sz="1800" kern="1200" dirty="0"/>
            <a:t>Check</a:t>
          </a:r>
        </a:p>
      </dsp:txBody>
      <dsp:txXfrm rot="-10800000">
        <a:off x="0" y="201"/>
        <a:ext cx="1871517" cy="655143"/>
      </dsp:txXfrm>
    </dsp:sp>
    <dsp:sp modelId="{1EDD279E-074E-E340-98E4-C0171F6437E6}">
      <dsp:nvSpPr>
        <dsp:cNvPr id="0" name=""/>
        <dsp:cNvSpPr/>
      </dsp:nvSpPr>
      <dsp:spPr>
        <a:xfrm>
          <a:off x="1871517" y="201"/>
          <a:ext cx="5614552" cy="65514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890" tIns="228600" rIns="113890" bIns="228600" numCol="1" spcCol="1270" anchor="ctr" anchorCtr="0">
          <a:noAutofit/>
        </a:bodyPr>
        <a:lstStyle/>
        <a:p>
          <a:pPr marL="0" lvl="0" indent="0" algn="l" defTabSz="800100">
            <a:lnSpc>
              <a:spcPct val="90000"/>
            </a:lnSpc>
            <a:spcBef>
              <a:spcPct val="0"/>
            </a:spcBef>
            <a:spcAft>
              <a:spcPct val="35000"/>
            </a:spcAft>
            <a:buNone/>
          </a:pPr>
          <a:r>
            <a:rPr lang="en-US" sz="1800" kern="1200" dirty="0"/>
            <a:t>Check that </a:t>
          </a:r>
          <a:r>
            <a:rPr lang="en-US" sz="1800" kern="1200" dirty="0" err="1"/>
            <a:t>Sam.gov</a:t>
          </a:r>
          <a:r>
            <a:rPr lang="en-US" sz="1800" kern="1200" dirty="0"/>
            <a:t> registration is current</a:t>
          </a:r>
        </a:p>
      </dsp:txBody>
      <dsp:txXfrm>
        <a:off x="1871517" y="201"/>
        <a:ext cx="5614552" cy="6551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272615"/>
          <a:ext cx="8463101" cy="1864800"/>
        </a:xfrm>
        <a:prstGeom prst="rect">
          <a:avLst/>
        </a:prstGeom>
        <a:solidFill>
          <a:srgbClr val="ECCAFA">
            <a:alpha val="89804"/>
          </a:srgb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Support public health expenditures, by funding COVID-19 mitigation efforts, medical expenses, behavioral healthcare, and certain public health and safety staff;</a:t>
          </a:r>
        </a:p>
        <a:p>
          <a:pPr marL="171450" lvl="1" indent="-171450" algn="l" defTabSz="711200">
            <a:lnSpc>
              <a:spcPct val="90000"/>
            </a:lnSpc>
            <a:spcBef>
              <a:spcPct val="0"/>
            </a:spcBef>
            <a:spcAft>
              <a:spcPct val="15000"/>
            </a:spcAft>
            <a:buChar char="•"/>
          </a:pPr>
          <a:r>
            <a:rPr lang="en-US" sz="1600" kern="1200" dirty="0"/>
            <a:t>Address negative economic impacts caused by the public health emergency, including economic harms to workers, households, small businesses, impacted industries, and the public sector;</a:t>
          </a:r>
        </a:p>
        <a:p>
          <a:pPr marL="171450" lvl="1" indent="-171450" algn="l" defTabSz="711200">
            <a:lnSpc>
              <a:spcPct val="90000"/>
            </a:lnSpc>
            <a:spcBef>
              <a:spcPct val="0"/>
            </a:spcBef>
            <a:spcAft>
              <a:spcPct val="15000"/>
            </a:spcAft>
            <a:buChar char="•"/>
          </a:pPr>
          <a:r>
            <a:rPr lang="en-US" sz="1600" kern="1200" dirty="0"/>
            <a:t>Support disproportionately impacted communities</a:t>
          </a:r>
        </a:p>
      </dsp:txBody>
      <dsp:txXfrm>
        <a:off x="0" y="272615"/>
        <a:ext cx="8463101" cy="1864800"/>
      </dsp:txXfrm>
    </dsp:sp>
    <dsp:sp modelId="{C691E6FA-4D08-9E4E-BDBC-957F11482571}">
      <dsp:nvSpPr>
        <dsp:cNvPr id="0" name=""/>
        <dsp:cNvSpPr/>
      </dsp:nvSpPr>
      <dsp:spPr>
        <a:xfrm>
          <a:off x="423155" y="36455"/>
          <a:ext cx="5924170" cy="47232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ADDRESS COVID PUBLIC HEALTH &amp; NEGATIVE ECONOMIC IMPACT</a:t>
          </a:r>
        </a:p>
      </dsp:txBody>
      <dsp:txXfrm>
        <a:off x="446212" y="59512"/>
        <a:ext cx="5878056" cy="426206"/>
      </dsp:txXfrm>
    </dsp:sp>
    <dsp:sp modelId="{0791827A-05BB-7B44-AC76-4CD3FB179CC4}">
      <dsp:nvSpPr>
        <dsp:cNvPr id="0" name=""/>
        <dsp:cNvSpPr/>
      </dsp:nvSpPr>
      <dsp:spPr>
        <a:xfrm>
          <a:off x="0" y="2459975"/>
          <a:ext cx="8463101" cy="1864800"/>
        </a:xfrm>
        <a:prstGeom prst="rect">
          <a:avLst/>
        </a:prstGeom>
        <a:solidFill>
          <a:schemeClr val="accent6">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Provide premium pay for essential workers, offering additional support to those who have borne and will bear the greatest health risks because of their service in critical infrastructure sectors; </a:t>
          </a: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a:t>Target low-and moderate- income employees or employees who face(d) added risks during pandemic</a:t>
          </a:r>
        </a:p>
      </dsp:txBody>
      <dsp:txXfrm>
        <a:off x="0" y="2459975"/>
        <a:ext cx="8463101" cy="1864800"/>
      </dsp:txXfrm>
    </dsp:sp>
    <dsp:sp modelId="{F22C1007-0C0D-1F47-94BD-237CDBAB37D7}">
      <dsp:nvSpPr>
        <dsp:cNvPr id="0" name=""/>
        <dsp:cNvSpPr/>
      </dsp:nvSpPr>
      <dsp:spPr>
        <a:xfrm>
          <a:off x="423155" y="2223815"/>
          <a:ext cx="5924170" cy="472320"/>
        </a:xfrm>
        <a:prstGeom prst="roundRect">
          <a:avLst/>
        </a:prstGeom>
        <a:solidFill>
          <a:schemeClr val="accent6"/>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PREMIUM PAY</a:t>
          </a:r>
        </a:p>
      </dsp:txBody>
      <dsp:txXfrm>
        <a:off x="446212" y="2246872"/>
        <a:ext cx="5878056" cy="426206"/>
      </dsp:txXfrm>
    </dsp:sp>
    <dsp:sp modelId="{53EA373B-ACF6-6F4C-91BF-4D0764F77D47}">
      <dsp:nvSpPr>
        <dsp:cNvPr id="0" name=""/>
        <dsp:cNvSpPr/>
      </dsp:nvSpPr>
      <dsp:spPr>
        <a:xfrm>
          <a:off x="0" y="4647334"/>
          <a:ext cx="8463101" cy="1134000"/>
        </a:xfrm>
        <a:prstGeom prst="rect">
          <a:avLst/>
        </a:prstGeom>
        <a:solidFill>
          <a:schemeClr val="accent5">
            <a:lumMod val="40000"/>
            <a:lumOff val="60000"/>
            <a:alpha val="90000"/>
          </a:schemeClr>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656831" tIns="333248" rIns="656831"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Invest in water, sewer, and broadband infrastructure, making necessary investments to improve access to clean drinking water, support vital wastewater and stormwater infrastructure, and to expand access to broadband internet.</a:t>
          </a:r>
        </a:p>
      </dsp:txBody>
      <dsp:txXfrm>
        <a:off x="0" y="4647334"/>
        <a:ext cx="8463101" cy="1134000"/>
      </dsp:txXfrm>
    </dsp:sp>
    <dsp:sp modelId="{723B57E3-C6C4-5A44-9B39-A3466BAA4F62}">
      <dsp:nvSpPr>
        <dsp:cNvPr id="0" name=""/>
        <dsp:cNvSpPr/>
      </dsp:nvSpPr>
      <dsp:spPr>
        <a:xfrm>
          <a:off x="423155" y="4411175"/>
          <a:ext cx="5924170" cy="472320"/>
        </a:xfrm>
        <a:prstGeom prst="roundRect">
          <a:avLst/>
        </a:prstGeom>
        <a:solidFill>
          <a:schemeClr val="accent5"/>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23920" tIns="0" rIns="223920" bIns="0" numCol="1" spcCol="1270" anchor="ctr" anchorCtr="0">
          <a:noAutofit/>
        </a:bodyPr>
        <a:lstStyle/>
        <a:p>
          <a:pPr marL="0" lvl="0" indent="0" algn="l" defTabSz="800100">
            <a:lnSpc>
              <a:spcPct val="90000"/>
            </a:lnSpc>
            <a:spcBef>
              <a:spcPct val="0"/>
            </a:spcBef>
            <a:spcAft>
              <a:spcPct val="35000"/>
            </a:spcAft>
            <a:buNone/>
          </a:pPr>
          <a:r>
            <a:rPr lang="en-US" sz="1800" kern="1200" dirty="0"/>
            <a:t>INFRASTRUCTURE INVESTMENTS</a:t>
          </a:r>
        </a:p>
      </dsp:txBody>
      <dsp:txXfrm>
        <a:off x="446212" y="4434232"/>
        <a:ext cx="5878056" cy="426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AA1F4C-05C4-AB48-AD56-8C79EFA4DAF9}">
      <dsp:nvSpPr>
        <dsp:cNvPr id="0" name=""/>
        <dsp:cNvSpPr/>
      </dsp:nvSpPr>
      <dsp:spPr>
        <a:xfrm>
          <a:off x="0" y="594126"/>
          <a:ext cx="10477948" cy="982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91E6FA-4D08-9E4E-BDBC-957F11482571}">
      <dsp:nvSpPr>
        <dsp:cNvPr id="0" name=""/>
        <dsp:cNvSpPr/>
      </dsp:nvSpPr>
      <dsp:spPr>
        <a:xfrm>
          <a:off x="523897" y="18486"/>
          <a:ext cx="7334563" cy="1151280"/>
        </a:xfrm>
        <a:prstGeom prst="roundRect">
          <a:avLst/>
        </a:prstGeom>
        <a:solidFill>
          <a:srgbClr val="7030A0"/>
        </a:solidFill>
        <a:ln w="12700" cap="flat" cmpd="sng" algn="ctr">
          <a:noFill/>
          <a:prstDash val="solid"/>
          <a:miter lim="800000"/>
        </a:ln>
        <a:effectLst>
          <a:outerShdw blurRad="50800" dist="38100" dir="8100000" algn="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77229" tIns="0" rIns="277229" bIns="0" numCol="1" spcCol="1270" anchor="ctr" anchorCtr="0">
          <a:noAutofit/>
        </a:bodyPr>
        <a:lstStyle/>
        <a:p>
          <a:pPr marL="0" lvl="0" indent="0" algn="l" defTabSz="1244600">
            <a:lnSpc>
              <a:spcPct val="90000"/>
            </a:lnSpc>
            <a:spcBef>
              <a:spcPct val="0"/>
            </a:spcBef>
            <a:spcAft>
              <a:spcPct val="35000"/>
            </a:spcAft>
            <a:buNone/>
          </a:pPr>
          <a:r>
            <a:rPr lang="en-US" sz="2800" b="1" kern="1200" dirty="0"/>
            <a:t>ADDRESS COVID PUBLIC HEALTH &amp; NEGATIVE ECONOMIC IMPACT</a:t>
          </a:r>
        </a:p>
      </dsp:txBody>
      <dsp:txXfrm>
        <a:off x="580098" y="74687"/>
        <a:ext cx="7222161" cy="103887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967905-6FA7-4E4A-943A-1B1506E9538C}" type="datetimeFigureOut">
              <a:rPr lang="en-US" smtClean="0"/>
              <a:t>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C6FD5-2567-BA4F-877F-D529C45CEB6C}" type="slidenum">
              <a:rPr lang="en-US" smtClean="0"/>
              <a:t>‹#›</a:t>
            </a:fld>
            <a:endParaRPr lang="en-US"/>
          </a:p>
        </p:txBody>
      </p:sp>
    </p:spTree>
    <p:extLst>
      <p:ext uri="{BB962C8B-B14F-4D97-AF65-F5344CB8AC3E}">
        <p14:creationId xmlns:p14="http://schemas.microsoft.com/office/powerpoint/2010/main" val="791857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fr.gov/current/title-2/section-200.307#p-200.307(e)(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1</a:t>
            </a:fld>
            <a:endParaRPr lang="en-US"/>
          </a:p>
        </p:txBody>
      </p:sp>
    </p:spTree>
    <p:extLst>
      <p:ext uri="{BB962C8B-B14F-4D97-AF65-F5344CB8AC3E}">
        <p14:creationId xmlns:p14="http://schemas.microsoft.com/office/powerpoint/2010/main" val="281512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31</a:t>
            </a:fld>
            <a:endParaRPr lang="en-US"/>
          </a:p>
        </p:txBody>
      </p:sp>
    </p:spTree>
    <p:extLst>
      <p:ext uri="{BB962C8B-B14F-4D97-AF65-F5344CB8AC3E}">
        <p14:creationId xmlns:p14="http://schemas.microsoft.com/office/powerpoint/2010/main" val="2401040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727F2F-D2DC-7940-A84F-6B3C05AF4656}" type="slidenum">
              <a:rPr lang="en-US" smtClean="0"/>
              <a:t>37</a:t>
            </a:fld>
            <a:endParaRPr lang="en-US"/>
          </a:p>
        </p:txBody>
      </p:sp>
    </p:spTree>
    <p:extLst>
      <p:ext uri="{BB962C8B-B14F-4D97-AF65-F5344CB8AC3E}">
        <p14:creationId xmlns:p14="http://schemas.microsoft.com/office/powerpoint/2010/main" val="1444934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effectLst/>
              </a:rPr>
              <a:t>Use of program income.</a:t>
            </a:r>
            <a:r>
              <a:rPr lang="en-US" dirty="0"/>
              <a:t> If the Federal awarding agency does not specify in its regulations or the terms and conditions of the Federal award, or give prior approval for how program income is to be used, </a:t>
            </a:r>
            <a:r>
              <a:rPr lang="en-US" dirty="0">
                <a:hlinkClick r:id="rId3"/>
              </a:rPr>
              <a:t>paragraph (e)(1)</a:t>
            </a:r>
            <a:r>
              <a:rPr lang="en-US" dirty="0"/>
              <a:t> of this section must apply.</a:t>
            </a:r>
          </a:p>
          <a:p>
            <a:endParaRPr lang="en-US" dirty="0"/>
          </a:p>
        </p:txBody>
      </p:sp>
      <p:sp>
        <p:nvSpPr>
          <p:cNvPr id="4" name="Slide Number Placeholder 3"/>
          <p:cNvSpPr>
            <a:spLocks noGrp="1"/>
          </p:cNvSpPr>
          <p:nvPr>
            <p:ph type="sldNum" sz="quarter" idx="5"/>
          </p:nvPr>
        </p:nvSpPr>
        <p:spPr/>
        <p:txBody>
          <a:bodyPr/>
          <a:lstStyle/>
          <a:p>
            <a:fld id="{3C727F2F-D2DC-7940-A84F-6B3C05AF4656}" type="slidenum">
              <a:rPr lang="en-US" smtClean="0"/>
              <a:t>39</a:t>
            </a:fld>
            <a:endParaRPr lang="en-US"/>
          </a:p>
        </p:txBody>
      </p:sp>
    </p:spTree>
    <p:extLst>
      <p:ext uri="{BB962C8B-B14F-4D97-AF65-F5344CB8AC3E}">
        <p14:creationId xmlns:p14="http://schemas.microsoft.com/office/powerpoint/2010/main" val="2105202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727F2F-D2DC-7940-A84F-6B3C05AF4656}" type="slidenum">
              <a:rPr lang="en-US" smtClean="0"/>
              <a:t>40</a:t>
            </a:fld>
            <a:endParaRPr lang="en-US"/>
          </a:p>
        </p:txBody>
      </p:sp>
    </p:spTree>
    <p:extLst>
      <p:ext uri="{BB962C8B-B14F-4D97-AF65-F5344CB8AC3E}">
        <p14:creationId xmlns:p14="http://schemas.microsoft.com/office/powerpoint/2010/main" val="127540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DC6FD5-2567-BA4F-877F-D529C45CEB6C}" type="slidenum">
              <a:rPr lang="en-US" smtClean="0"/>
              <a:t>45</a:t>
            </a:fld>
            <a:endParaRPr lang="en-US"/>
          </a:p>
        </p:txBody>
      </p:sp>
    </p:spTree>
    <p:extLst>
      <p:ext uri="{BB962C8B-B14F-4D97-AF65-F5344CB8AC3E}">
        <p14:creationId xmlns:p14="http://schemas.microsoft.com/office/powerpoint/2010/main" val="1866473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5</a:t>
            </a:fld>
            <a:endParaRPr lang="en-US"/>
          </a:p>
        </p:txBody>
      </p:sp>
    </p:spTree>
    <p:extLst>
      <p:ext uri="{BB962C8B-B14F-4D97-AF65-F5344CB8AC3E}">
        <p14:creationId xmlns:p14="http://schemas.microsoft.com/office/powerpoint/2010/main" val="269923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9</a:t>
            </a:fld>
            <a:endParaRPr lang="en-US"/>
          </a:p>
        </p:txBody>
      </p:sp>
    </p:spTree>
    <p:extLst>
      <p:ext uri="{BB962C8B-B14F-4D97-AF65-F5344CB8AC3E}">
        <p14:creationId xmlns:p14="http://schemas.microsoft.com/office/powerpoint/2010/main" val="101778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13</a:t>
            </a:fld>
            <a:endParaRPr lang="en-US"/>
          </a:p>
        </p:txBody>
      </p:sp>
    </p:spTree>
    <p:extLst>
      <p:ext uri="{BB962C8B-B14F-4D97-AF65-F5344CB8AC3E}">
        <p14:creationId xmlns:p14="http://schemas.microsoft.com/office/powerpoint/2010/main" val="189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21</a:t>
            </a:fld>
            <a:endParaRPr lang="en-US"/>
          </a:p>
        </p:txBody>
      </p:sp>
    </p:spTree>
    <p:extLst>
      <p:ext uri="{BB962C8B-B14F-4D97-AF65-F5344CB8AC3E}">
        <p14:creationId xmlns:p14="http://schemas.microsoft.com/office/powerpoint/2010/main" val="3876150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25</a:t>
            </a:fld>
            <a:endParaRPr lang="en-US"/>
          </a:p>
        </p:txBody>
      </p:sp>
    </p:spTree>
    <p:extLst>
      <p:ext uri="{BB962C8B-B14F-4D97-AF65-F5344CB8AC3E}">
        <p14:creationId xmlns:p14="http://schemas.microsoft.com/office/powerpoint/2010/main" val="4088932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2D21D1-52E2-420B-B491-CFF6D7BB79FB}" type="slidenum">
              <a:rPr lang="en-US" smtClean="0"/>
              <a:pPr/>
              <a:t>26</a:t>
            </a:fld>
            <a:endParaRPr lang="en-US"/>
          </a:p>
        </p:txBody>
      </p:sp>
    </p:spTree>
    <p:extLst>
      <p:ext uri="{BB962C8B-B14F-4D97-AF65-F5344CB8AC3E}">
        <p14:creationId xmlns:p14="http://schemas.microsoft.com/office/powerpoint/2010/main" val="3766309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27</a:t>
            </a:fld>
            <a:endParaRPr lang="en-US"/>
          </a:p>
        </p:txBody>
      </p:sp>
    </p:spTree>
    <p:extLst>
      <p:ext uri="{BB962C8B-B14F-4D97-AF65-F5344CB8AC3E}">
        <p14:creationId xmlns:p14="http://schemas.microsoft.com/office/powerpoint/2010/main" val="3078883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DC6FD5-2567-BA4F-877F-D529C45CEB6C}" type="slidenum">
              <a:rPr lang="en-US" smtClean="0"/>
              <a:t>28</a:t>
            </a:fld>
            <a:endParaRPr lang="en-US"/>
          </a:p>
        </p:txBody>
      </p:sp>
    </p:spTree>
    <p:extLst>
      <p:ext uri="{BB962C8B-B14F-4D97-AF65-F5344CB8AC3E}">
        <p14:creationId xmlns:p14="http://schemas.microsoft.com/office/powerpoint/2010/main" val="1461335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7B67-AC70-0C47-80B4-7051D5D1CB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C7FFB3-1ADB-3E4C-8033-444C15418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223823-7DF9-8546-82C0-B0EE4B492F23}"/>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FCC3E355-9316-634B-83E1-9EFB87635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CC966-7D70-A745-9DC6-BF7E54E8A3F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31787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DF6A-9738-C849-815C-2C423CF5A1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4F0249-E904-8C4A-B042-C22FCAE8AB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B3197-00F9-6247-B479-3788A22A4FFE}"/>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C1463BCA-B758-2140-9777-15EAE4D55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340C6-7F22-FE42-A4CE-139FC7B3BEEA}"/>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92868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5BACC8-5F6D-1643-B4F3-11CC9070C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1E7E31-347B-E849-907A-B901871724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483B7-1702-3F40-9C9A-73264B026E20}"/>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16216144-6576-CA40-8225-306081EB81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A92BE-CF84-1D48-952E-E978D377A771}"/>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16437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5E2C-68EB-EC40-AE24-43F6878B7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7A3357-83D6-9E43-A658-B1C7BF998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B4D7B-244D-BD42-A841-BEC6E39905B9}"/>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52D41E17-D73D-3947-859B-9187AA859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D25BA-37DB-6944-9A22-97AEFF2CEB49}"/>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6531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9F99-9A57-834E-A8F5-06B6D5536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B18A3A-D8EB-CD47-9F8E-343A1319B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8B45B-8B3A-0046-8387-67CA2CF390D7}"/>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F842EAF5-AF3B-4441-B18A-A393DCC8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F1881-9854-C344-B932-D1D223263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664101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1701-0931-B540-8F39-E98A4523B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E8941-A601-0D43-97E6-C5319054B3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4F6948-6ECB-C543-9235-6454BAE3F7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2DCFA5-1865-A74B-925B-4EFA8600319C}"/>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6" name="Footer Placeholder 5">
            <a:extLst>
              <a:ext uri="{FF2B5EF4-FFF2-40B4-BE49-F238E27FC236}">
                <a16:creationId xmlns:a16="http://schemas.microsoft.com/office/drawing/2014/main" id="{01E0FE06-475A-7C4D-8A9E-F6A928A496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90F71B-0CF5-414F-B77E-5CBC78E70A3D}"/>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113022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E274-F160-DD44-927C-CB877DC215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1BDBE7-FF77-094D-8947-32DF6516C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91FDB2-7F54-5746-9664-94A3A7D1C6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4A72F4-E7CF-2C47-BE12-369AD08589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2CF6AE-486D-644A-809B-1F06353797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2974C8-4A99-3A45-A134-0E71FBFE57E3}"/>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8" name="Footer Placeholder 7">
            <a:extLst>
              <a:ext uri="{FF2B5EF4-FFF2-40B4-BE49-F238E27FC236}">
                <a16:creationId xmlns:a16="http://schemas.microsoft.com/office/drawing/2014/main" id="{4C68A295-D114-F942-8726-1820603343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4943DA-1147-6A4F-990F-B1AB25D9A4A3}"/>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031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52D7F-4B02-1E4F-8104-BC2C51D2A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7619FB-58AF-5740-8052-A6590BF1475F}"/>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4" name="Footer Placeholder 3">
            <a:extLst>
              <a:ext uri="{FF2B5EF4-FFF2-40B4-BE49-F238E27FC236}">
                <a16:creationId xmlns:a16="http://schemas.microsoft.com/office/drawing/2014/main" id="{E118F377-E4A7-3541-B5C8-96AF91DE62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7B2C07-261D-2F48-AB2A-BE93ED679C88}"/>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920409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C6B89-F243-F84D-B4B8-B7A4D737FA19}"/>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3" name="Footer Placeholder 2">
            <a:extLst>
              <a:ext uri="{FF2B5EF4-FFF2-40B4-BE49-F238E27FC236}">
                <a16:creationId xmlns:a16="http://schemas.microsoft.com/office/drawing/2014/main" id="{0801ABA1-1E3D-AB4A-BBC2-7618CF62F0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1D8E14-CEBD-A145-972C-AE472171D61C}"/>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320789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BCA7-EF24-2747-85A6-7859DCA4E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A70E2D-7556-8E47-B6A6-AAC5C018B0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76003F-6705-C142-9D92-4A425B8E33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73D2A-02FE-AC4F-8518-DEFCA9211DAD}"/>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6" name="Footer Placeholder 5">
            <a:extLst>
              <a:ext uri="{FF2B5EF4-FFF2-40B4-BE49-F238E27FC236}">
                <a16:creationId xmlns:a16="http://schemas.microsoft.com/office/drawing/2014/main" id="{EB2B03DB-AE31-BD44-A912-A10ED8100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090C11-2828-6D40-AA7E-FA5FECFADEB5}"/>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29811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18CB7-72BB-BA47-8FA5-42D381E908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F9C9AD-DFDC-BA47-9206-C2F0D9D01C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E47BB4-317F-864A-BCC6-8181C3304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F3854E-EE13-EF46-B184-7B27EB767ED5}"/>
              </a:ext>
            </a:extLst>
          </p:cNvPr>
          <p:cNvSpPr>
            <a:spLocks noGrp="1"/>
          </p:cNvSpPr>
          <p:nvPr>
            <p:ph type="dt" sz="half" idx="10"/>
          </p:nvPr>
        </p:nvSpPr>
        <p:spPr/>
        <p:txBody>
          <a:bodyPr/>
          <a:lstStyle/>
          <a:p>
            <a:fld id="{E1BC5434-7FB7-AA43-9C82-7B89F38A0693}" type="datetimeFigureOut">
              <a:rPr lang="en-US" smtClean="0"/>
              <a:t>1/9/23</a:t>
            </a:fld>
            <a:endParaRPr lang="en-US"/>
          </a:p>
        </p:txBody>
      </p:sp>
      <p:sp>
        <p:nvSpPr>
          <p:cNvPr id="6" name="Footer Placeholder 5">
            <a:extLst>
              <a:ext uri="{FF2B5EF4-FFF2-40B4-BE49-F238E27FC236}">
                <a16:creationId xmlns:a16="http://schemas.microsoft.com/office/drawing/2014/main" id="{296C9CB4-94F0-C242-B781-B3BC7879A8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4E963-BF4C-8744-A781-2A56671EF72B}"/>
              </a:ext>
            </a:extLst>
          </p:cNvPr>
          <p:cNvSpPr>
            <a:spLocks noGrp="1"/>
          </p:cNvSpPr>
          <p:nvPr>
            <p:ph type="sldNum" sz="quarter" idx="12"/>
          </p:nvPr>
        </p:nvSpPr>
        <p:spPr/>
        <p:txBody>
          <a:bodyPr/>
          <a:lstStyle/>
          <a:p>
            <a:fld id="{09E369DA-908C-E849-889C-EF4D55593ABA}" type="slidenum">
              <a:rPr lang="en-US" smtClean="0"/>
              <a:t>‹#›</a:t>
            </a:fld>
            <a:endParaRPr lang="en-US"/>
          </a:p>
        </p:txBody>
      </p:sp>
    </p:spTree>
    <p:extLst>
      <p:ext uri="{BB962C8B-B14F-4D97-AF65-F5344CB8AC3E}">
        <p14:creationId xmlns:p14="http://schemas.microsoft.com/office/powerpoint/2010/main" val="434642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042E91-7B26-D240-AEB8-C48E24F72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5E4A1-287D-E344-B8B4-E63E94586F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8DBA6-CE5D-2A40-808B-0728DCEDFD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BC5434-7FB7-AA43-9C82-7B89F38A0693}" type="datetimeFigureOut">
              <a:rPr lang="en-US" smtClean="0"/>
              <a:t>1/9/23</a:t>
            </a:fld>
            <a:endParaRPr lang="en-US"/>
          </a:p>
        </p:txBody>
      </p:sp>
      <p:sp>
        <p:nvSpPr>
          <p:cNvPr id="5" name="Footer Placeholder 4">
            <a:extLst>
              <a:ext uri="{FF2B5EF4-FFF2-40B4-BE49-F238E27FC236}">
                <a16:creationId xmlns:a16="http://schemas.microsoft.com/office/drawing/2014/main" id="{DE069FE0-5229-4941-9565-825FB0F7E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6256FC-C0A7-1340-91B7-226102AE4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E369DA-908C-E849-889C-EF4D55593ABA}" type="slidenum">
              <a:rPr lang="en-US" smtClean="0"/>
              <a:t>‹#›</a:t>
            </a:fld>
            <a:endParaRPr lang="en-US"/>
          </a:p>
        </p:txBody>
      </p:sp>
    </p:spTree>
    <p:extLst>
      <p:ext uri="{BB962C8B-B14F-4D97-AF65-F5344CB8AC3E}">
        <p14:creationId xmlns:p14="http://schemas.microsoft.com/office/powerpoint/2010/main" val="834603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illonzi@sog.un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mailto:badgett@sog.unc.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ecfr.gov/current/title-2/subtitle-A/chapter-II/part-200/subpart-D/section-200.30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www.gao.gov/products/gao-14-704g"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s://home.treasury.gov/system/files/136/SLFRF-Final-Rule-Overview.pdf#:~:text=The%20Coronavirus%20State%20and%20Local%20Fiscal%20Recovery%20Funds,and%20recovery%20from%20the%20COVID-19%20public%20health%20emergency." TargetMode="Externa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hyperlink" Target="https://www.sog.unc.edu/sites/default/files/additional_files/Affordable%20Housing%20Powers%202022-3.pdf" TargetMode="Externa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10" Type="http://schemas.openxmlformats.org/officeDocument/2006/relationships/hyperlink" Target="https://www.epa.gov/sites/default/files/2019-10/documents/dwsrf_eligibility_handbook_june_13_2017_updated_508_versioni.pdf" TargetMode="External"/><Relationship Id="rId4" Type="http://schemas.openxmlformats.org/officeDocument/2006/relationships/diagramLayout" Target="../diagrams/layout13.xml"/><Relationship Id="rId9" Type="http://schemas.openxmlformats.org/officeDocument/2006/relationships/hyperlink" Target="https://www.epa.gov/sites/default/files/2016-07/documents/overview_of_cwsrf_eligibilities_may_2016.pdf" TargetMode="Externa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home.treasury.gov/system/files/136/SLFRF-Compliance-and-Reporting-Guidance.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law.cornell.edu/definitions/index.php?width=840&amp;height=800&amp;iframe=true&amp;def_id=00ade141eb71c752ddf5a88809ea2724&amp;term_occur=999&amp;term_src=Title:2:Subtitle:A:Chapter:II:Part:200:Subpart:A:Subjgrp:27:200.1" TargetMode="External"/><Relationship Id="rId2" Type="http://schemas.openxmlformats.org/officeDocument/2006/relationships/hyperlink" Target="https://www.law.cornell.edu/definitions/index.php?width=840&amp;height=800&amp;iframe=true&amp;def_id=d435474852e94e23e854db2c7f692a8a&amp;term_occur=999&amp;term_src=Title:2:Subtitle:A:Chapter:II:Part:200:Subpart:A:Subjgrp:27:200.1" TargetMode="External"/><Relationship Id="rId1" Type="http://schemas.openxmlformats.org/officeDocument/2006/relationships/slideLayout" Target="../slideLayouts/slideLayout2.xml"/><Relationship Id="rId4" Type="http://schemas.openxmlformats.org/officeDocument/2006/relationships/hyperlink" Target="https://www.law.cornell.edu/definitions/index.php?width=840&amp;height=800&amp;iframe=true&amp;def_id=e9a6b10874803e22a56417021f7b4c65&amp;term_occur=999&amp;term_src=Title:2:Subtitle:A:Chapter:II:Part:200:Subpart:A:Subjgrp:27:200.1"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home.treasury.gov/system/files/136/SLFRF-Final-Rule-FAQ.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s://canons.sog.unc.edu/wp-content/uploads/sites/1175/2022/07/Subaward-versus-Contract-Checklist_SOG_2022.doc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2.svg"/></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hyperlink" Target="https://sam.gov/fal/7cecfdef62dc42729a3fdcd449bd62b8/view" TargetMode="External"/><Relationship Id="rId13" Type="http://schemas.openxmlformats.org/officeDocument/2006/relationships/image" Target="../media/image5.svg"/><Relationship Id="rId18" Type="http://schemas.openxmlformats.org/officeDocument/2006/relationships/hyperlink" Target="https://canons.sog.unc.edu/american-rescue-plan-act-arpa-funding/" TargetMode="External"/><Relationship Id="rId3" Type="http://schemas.openxmlformats.org/officeDocument/2006/relationships/hyperlink" Target="https://home.treasury.gov/system/files/136/SLFRF-Final-Rule-Overview.pdf" TargetMode="External"/><Relationship Id="rId7" Type="http://schemas.openxmlformats.org/officeDocument/2006/relationships/hyperlink" Target="https://home.treasury.gov/policy-issues/coronavirus/assistance-for-state-local-and-tribal-governments/state-and-local-fiscal-recovery-funds/recipient-compliance-and-reporting-responsibilities" TargetMode="External"/><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notesSlide" Target="../notesSlides/notesSlide2.xml"/><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s://home.treasury.gov/system/files/136/SLFRF-Final-Rule-FAQ.pdf" TargetMode="External"/><Relationship Id="rId11" Type="http://schemas.openxmlformats.org/officeDocument/2006/relationships/image" Target="../media/image3.svg"/><Relationship Id="rId5" Type="http://schemas.openxmlformats.org/officeDocument/2006/relationships/hyperlink" Target="https://home.treasury.gov/system/files/136/SLFRF-Final-Rule.pdf" TargetMode="External"/><Relationship Id="rId15" Type="http://schemas.openxmlformats.org/officeDocument/2006/relationships/image" Target="../media/image7.svg"/><Relationship Id="rId10" Type="http://schemas.openxmlformats.org/officeDocument/2006/relationships/image" Target="../media/image2.png"/><Relationship Id="rId19" Type="http://schemas.openxmlformats.org/officeDocument/2006/relationships/hyperlink" Target="https://arpa.sog.unc.edu/" TargetMode="External"/><Relationship Id="rId4" Type="http://schemas.openxmlformats.org/officeDocument/2006/relationships/hyperlink" Target="https://home.treasury.gov/system/files/136/SLFRF-Compliance-and-Reporting-Guidance.pdf" TargetMode="External"/><Relationship Id="rId9" Type="http://schemas.openxmlformats.org/officeDocument/2006/relationships/hyperlink" Target="https://www.cfo.gov/assets/files/Treasury%20SLFRF%20Compliance%20Supplement%20Addendum%201%20PDF.pdf" TargetMode="External"/><Relationship Id="rId1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60E0DB-4D64-2142-882A-00C161C8F917}"/>
              </a:ext>
            </a:extLst>
          </p:cNvPr>
          <p:cNvSpPr>
            <a:spLocks noGrp="1"/>
          </p:cNvSpPr>
          <p:nvPr>
            <p:ph type="ctrTitle"/>
          </p:nvPr>
        </p:nvSpPr>
        <p:spPr>
          <a:xfrm>
            <a:off x="5354955" y="-636329"/>
            <a:ext cx="5998840" cy="3343135"/>
          </a:xfrm>
          <a:noFill/>
        </p:spPr>
        <p:txBody>
          <a:bodyPr vert="horz" lIns="91440" tIns="45720" rIns="91440" bIns="45720" rtlCol="0">
            <a:normAutofit/>
          </a:bodyPr>
          <a:lstStyle/>
          <a:p>
            <a:pPr algn="l"/>
            <a:r>
              <a:rPr lang="en-US" sz="4400" b="1" dirty="0"/>
              <a:t>American Rescue Plan Act of 2021 Coronavirus State and Local Fiscal Recovery Fund: THE BASICS</a:t>
            </a:r>
            <a:endParaRPr lang="en-US" sz="4400" b="1" kern="1200" dirty="0">
              <a:latin typeface="+mj-lt"/>
              <a:ea typeface="+mj-ea"/>
              <a:cs typeface="+mj-cs"/>
            </a:endParaRPr>
          </a:p>
        </p:txBody>
      </p:sp>
      <p:sp>
        <p:nvSpPr>
          <p:cNvPr id="3" name="Subtitle 2">
            <a:extLst>
              <a:ext uri="{FF2B5EF4-FFF2-40B4-BE49-F238E27FC236}">
                <a16:creationId xmlns:a16="http://schemas.microsoft.com/office/drawing/2014/main" id="{1FA7B51E-FC2D-664D-9811-F3B0ED339C49}"/>
              </a:ext>
            </a:extLst>
          </p:cNvPr>
          <p:cNvSpPr>
            <a:spLocks noGrp="1"/>
          </p:cNvSpPr>
          <p:nvPr>
            <p:ph type="subTitle" idx="1"/>
          </p:nvPr>
        </p:nvSpPr>
        <p:spPr>
          <a:xfrm>
            <a:off x="5354955" y="2806747"/>
            <a:ext cx="6629064" cy="3819683"/>
          </a:xfrm>
          <a:noFill/>
        </p:spPr>
        <p:txBody>
          <a:bodyPr vert="horz" lIns="91440" tIns="45720" rIns="91440" bIns="45720" rtlCol="0">
            <a:normAutofit lnSpcReduction="10000"/>
          </a:bodyPr>
          <a:lstStyle/>
          <a:p>
            <a:pPr algn="l">
              <a:tabLst>
                <a:tab pos="5997575" algn="l"/>
                <a:tab pos="6167438" algn="l"/>
              </a:tabLst>
            </a:pPr>
            <a:r>
              <a:rPr lang="en-US" b="1" dirty="0"/>
              <a:t>Kara A. </a:t>
            </a:r>
            <a:r>
              <a:rPr lang="en-US" b="1" dirty="0" err="1"/>
              <a:t>Millonzi</a:t>
            </a:r>
            <a:r>
              <a:rPr lang="en-US" b="1" dirty="0"/>
              <a:t>, Robert W. Bradshaw, Jr. Distinguished Professor of Public Law and Government, UNC Chapel Hill School of Government</a:t>
            </a:r>
          </a:p>
          <a:p>
            <a:pPr algn="l"/>
            <a:r>
              <a:rPr lang="en-US" b="1" dirty="0">
                <a:hlinkClick r:id="rId3"/>
              </a:rPr>
              <a:t>millonzi@sog.unc.edu</a:t>
            </a:r>
            <a:endParaRPr lang="en-US" b="1" dirty="0"/>
          </a:p>
          <a:p>
            <a:pPr algn="l"/>
            <a:endParaRPr lang="en-US" b="1" dirty="0"/>
          </a:p>
          <a:p>
            <a:pPr algn="l"/>
            <a:r>
              <a:rPr lang="en-US" b="1" dirty="0"/>
              <a:t>Rebecca </a:t>
            </a:r>
            <a:r>
              <a:rPr lang="en-US" b="1" dirty="0" err="1"/>
              <a:t>Badgett</a:t>
            </a:r>
            <a:r>
              <a:rPr lang="en-US" b="1" dirty="0"/>
              <a:t>, </a:t>
            </a:r>
            <a:r>
              <a:rPr lang="en-US" b="1" dirty="0" err="1"/>
              <a:t>Assitant</a:t>
            </a:r>
            <a:r>
              <a:rPr lang="en-US" b="1" dirty="0"/>
              <a:t> Teaching Professor of Public Law and Government, UNC Chapel Hill School of Government</a:t>
            </a:r>
          </a:p>
          <a:p>
            <a:pPr algn="l"/>
            <a:r>
              <a:rPr lang="en-US" b="1" dirty="0">
                <a:hlinkClick r:id="rId4"/>
              </a:rPr>
              <a:t>badgett@sog.unc.edu</a:t>
            </a:r>
            <a:r>
              <a:rPr lang="en-US" b="1" dirty="0"/>
              <a:t> </a:t>
            </a:r>
          </a:p>
          <a:p>
            <a:pPr algn="l"/>
            <a:endParaRPr lang="en-US" b="1" dirty="0"/>
          </a:p>
          <a:p>
            <a:pPr algn="l"/>
            <a:endParaRPr lang="en-US" b="1" dirty="0"/>
          </a:p>
        </p:txBody>
      </p:sp>
      <p:pic>
        <p:nvPicPr>
          <p:cNvPr id="1026" name="Picture 2" descr="Diagram&#10;&#10;Description automatically generated">
            <a:extLst>
              <a:ext uri="{FF2B5EF4-FFF2-40B4-BE49-F238E27FC236}">
                <a16:creationId xmlns:a16="http://schemas.microsoft.com/office/drawing/2014/main" id="{46F829C7-3133-0740-B4B6-CBE6151467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558" r="7636"/>
          <a:stretch/>
        </p:blipFill>
        <p:spPr bwMode="auto">
          <a:xfrm>
            <a:off x="20" y="10"/>
            <a:ext cx="4992985" cy="685799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51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3A05-A244-9E4F-826E-88D332CC6FA3}"/>
              </a:ext>
            </a:extLst>
          </p:cNvPr>
          <p:cNvSpPr>
            <a:spLocks noGrp="1"/>
          </p:cNvSpPr>
          <p:nvPr>
            <p:ph type="title"/>
          </p:nvPr>
        </p:nvSpPr>
        <p:spPr>
          <a:xfrm>
            <a:off x="-1" y="16136"/>
            <a:ext cx="12191999" cy="1325563"/>
          </a:xfrm>
          <a:solidFill>
            <a:schemeClr val="accent2"/>
          </a:solidFill>
          <a:ln>
            <a:solidFill>
              <a:schemeClr val="accent2"/>
            </a:solidFill>
          </a:ln>
        </p:spPr>
        <p:txBody>
          <a:bodyPr/>
          <a:lstStyle/>
          <a:p>
            <a:pPr algn="ctr"/>
            <a:r>
              <a:rPr lang="en-US" dirty="0">
                <a:solidFill>
                  <a:schemeClr val="bg1"/>
                </a:solidFill>
              </a:rPr>
              <a:t>Revenue Replacement Compliance: </a:t>
            </a:r>
            <a:br>
              <a:rPr lang="en-US" dirty="0">
                <a:solidFill>
                  <a:schemeClr val="bg1"/>
                </a:solidFill>
              </a:rPr>
            </a:br>
            <a:r>
              <a:rPr lang="en-US" dirty="0">
                <a:solidFill>
                  <a:schemeClr val="bg1"/>
                </a:solidFill>
              </a:rPr>
              <a:t>Exempt from Some UG Provisions</a:t>
            </a:r>
          </a:p>
        </p:txBody>
      </p:sp>
      <p:sp>
        <p:nvSpPr>
          <p:cNvPr id="3" name="Content Placeholder 2">
            <a:extLst>
              <a:ext uri="{FF2B5EF4-FFF2-40B4-BE49-F238E27FC236}">
                <a16:creationId xmlns:a16="http://schemas.microsoft.com/office/drawing/2014/main" id="{0D5E442F-CE99-F84C-BF40-6140407DAE2D}"/>
              </a:ext>
            </a:extLst>
          </p:cNvPr>
          <p:cNvSpPr>
            <a:spLocks noGrp="1"/>
          </p:cNvSpPr>
          <p:nvPr>
            <p:ph idx="1"/>
          </p:nvPr>
        </p:nvSpPr>
        <p:spPr/>
        <p:txBody>
          <a:bodyPr/>
          <a:lstStyle/>
          <a:p>
            <a:endParaRPr lang="en-US"/>
          </a:p>
        </p:txBody>
      </p:sp>
      <p:graphicFrame>
        <p:nvGraphicFramePr>
          <p:cNvPr id="4" name="Table 4">
            <a:extLst>
              <a:ext uri="{FF2B5EF4-FFF2-40B4-BE49-F238E27FC236}">
                <a16:creationId xmlns:a16="http://schemas.microsoft.com/office/drawing/2014/main" id="{9B83FC4C-6D08-CF4F-928A-0819A5C1AD7A}"/>
              </a:ext>
            </a:extLst>
          </p:cNvPr>
          <p:cNvGraphicFramePr>
            <a:graphicFrameLocks/>
          </p:cNvGraphicFramePr>
          <p:nvPr>
            <p:extLst>
              <p:ext uri="{D42A27DB-BD31-4B8C-83A1-F6EECF244321}">
                <p14:modId xmlns:p14="http://schemas.microsoft.com/office/powerpoint/2010/main" val="3594821621"/>
              </p:ext>
            </p:extLst>
          </p:nvPr>
        </p:nvGraphicFramePr>
        <p:xfrm>
          <a:off x="0" y="1341699"/>
          <a:ext cx="12192000" cy="4981188"/>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78708">
                <a:tc>
                  <a:txBody>
                    <a:bodyPr/>
                    <a:lstStyle/>
                    <a:p>
                      <a:pPr algn="ctr"/>
                      <a:r>
                        <a:rPr lang="en-US" sz="1600" dirty="0"/>
                        <a:t>Award Terms</a:t>
                      </a:r>
                    </a:p>
                  </a:txBody>
                  <a:tcPr/>
                </a:tc>
                <a:tc>
                  <a:txBody>
                    <a:bodyPr/>
                    <a:lstStyle/>
                    <a:p>
                      <a:pPr algn="ctr"/>
                      <a:r>
                        <a:rPr lang="en-US" dirty="0"/>
                        <a:t>Prohibited Expenditures</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4339361">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a:t>
                      </a:r>
                      <a:r>
                        <a:rPr lang="en-US" sz="1600" strike="sngStrike" dirty="0"/>
                        <a:t>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t>
                      </a:r>
                      <a:r>
                        <a:rPr lang="en-US" sz="1600" strike="sngStrike" dirty="0"/>
                        <a:t>all applicable </a:t>
                      </a:r>
                      <a:r>
                        <a:rPr lang="en-US" sz="1600" strike="noStrike" dirty="0"/>
                        <a:t> </a:t>
                      </a:r>
                      <a:r>
                        <a:rPr lang="en-US" sz="1600" strike="noStrike" dirty="0">
                          <a:solidFill>
                            <a:srgbClr val="FF0000"/>
                          </a:solidFill>
                        </a:rPr>
                        <a:t>some</a:t>
                      </a:r>
                      <a:r>
                        <a:rPr lang="en-US" sz="1600" strike="noStrike" dirty="0"/>
                        <a:t> U</a:t>
                      </a:r>
                      <a:r>
                        <a:rPr lang="en-US" sz="1600" dirty="0"/>
                        <a:t>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p>
                      <a:pPr>
                        <a:spcBef>
                          <a:spcPts val="600"/>
                        </a:spcBef>
                      </a:pPr>
                      <a:r>
                        <a:rPr lang="en-US" sz="1600"/>
                        <a:t>Other federal laws</a:t>
                      </a:r>
                      <a:endParaRPr lang="en-US" sz="1600" dirty="0"/>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r>
                        <a:rPr lang="en-US" sz="1800" b="0" dirty="0">
                          <a:solidFill>
                            <a:srgbClr val="FF0000"/>
                          </a:solidFill>
                        </a:rPr>
                        <a:t>(limited review)</a:t>
                      </a:r>
                      <a:endParaRPr lang="en-US" sz="1800" b="0" dirty="0">
                        <a:solidFill>
                          <a:schemeClr val="tx1"/>
                        </a:solidFill>
                      </a:endParaRP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Procurement, Suspension, &amp; Debarment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strike="sngStrike" dirty="0">
                          <a:solidFill>
                            <a:schemeClr val="tx1"/>
                          </a:solidFill>
                        </a:rPr>
                        <a:t>Property Management Policy</a:t>
                      </a:r>
                      <a:r>
                        <a:rPr lang="en-US" sz="1800" b="0" dirty="0">
                          <a:solidFill>
                            <a:schemeClr val="tx1"/>
                          </a:solidFill>
                        </a:rPr>
                        <a:t>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Tree>
    <p:extLst>
      <p:ext uri="{BB962C8B-B14F-4D97-AF65-F5344CB8AC3E}">
        <p14:creationId xmlns:p14="http://schemas.microsoft.com/office/powerpoint/2010/main" val="4033414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284B-2112-7146-8546-DEDCDEAC7225}"/>
              </a:ext>
            </a:extLst>
          </p:cNvPr>
          <p:cNvSpPr>
            <a:spLocks noGrp="1"/>
          </p:cNvSpPr>
          <p:nvPr>
            <p:ph type="title"/>
          </p:nvPr>
        </p:nvSpPr>
        <p:spPr>
          <a:xfrm>
            <a:off x="2641075" y="-78258"/>
            <a:ext cx="10515600" cy="1325563"/>
          </a:xfrm>
        </p:spPr>
        <p:txBody>
          <a:bodyPr/>
          <a:lstStyle/>
          <a:p>
            <a:pPr algn="ctr"/>
            <a:r>
              <a:rPr lang="en-US" dirty="0"/>
              <a:t>Reimbursements</a:t>
            </a:r>
          </a:p>
        </p:txBody>
      </p:sp>
      <p:sp>
        <p:nvSpPr>
          <p:cNvPr id="5" name="Rectangle 4">
            <a:extLst>
              <a:ext uri="{FF2B5EF4-FFF2-40B4-BE49-F238E27FC236}">
                <a16:creationId xmlns:a16="http://schemas.microsoft.com/office/drawing/2014/main" id="{E331E446-8E01-3348-A232-6690FCFBE396}"/>
              </a:ext>
            </a:extLst>
          </p:cNvPr>
          <p:cNvSpPr/>
          <p:nvPr/>
        </p:nvSpPr>
        <p:spPr>
          <a:xfrm>
            <a:off x="0" y="0"/>
            <a:ext cx="351513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t>May reimburse salaries/benefits or other  general fund or enterprise fund expenditures back to March 3, 2021. </a:t>
            </a:r>
          </a:p>
          <a:p>
            <a:pPr algn="ctr"/>
            <a:endParaRPr lang="en-US" sz="2000" dirty="0"/>
          </a:p>
          <a:p>
            <a:r>
              <a:rPr lang="en-US" sz="2000" dirty="0"/>
              <a:t>Must ensure that initial expenditure did not involve debt and was not otherwise paid for directly by another external source of funding.</a:t>
            </a:r>
          </a:p>
          <a:p>
            <a:endParaRPr lang="en-US" sz="2000" dirty="0"/>
          </a:p>
          <a:p>
            <a:r>
              <a:rPr lang="en-US" sz="2000" dirty="0"/>
              <a:t>Must document initial expenditure (budget appropriations, contracts, invoices, payments, etc.)</a:t>
            </a:r>
          </a:p>
          <a:p>
            <a:endParaRPr lang="en-US" sz="2000" dirty="0"/>
          </a:p>
          <a:p>
            <a:r>
              <a:rPr lang="en-US" sz="2000" dirty="0"/>
              <a:t>If initial expenditure involved external contract, that contract must not have violated federal conflict of interest regulations</a:t>
            </a:r>
          </a:p>
        </p:txBody>
      </p:sp>
      <p:pic>
        <p:nvPicPr>
          <p:cNvPr id="1026" name="Picture 2">
            <a:extLst>
              <a:ext uri="{FF2B5EF4-FFF2-40B4-BE49-F238E27FC236}">
                <a16:creationId xmlns:a16="http://schemas.microsoft.com/office/drawing/2014/main" id="{5780CCE9-C5C9-AB49-953F-4BFBEA23F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775" y="3178911"/>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6ECF06D-9B66-1A46-8D95-00158455C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8460" y="3178910"/>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E50CB4-9E4B-E84F-B672-C84530F47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2816" y="3254156"/>
            <a:ext cx="2066096" cy="1789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358FA31-8F9C-4849-A8E1-341E4C95F22D}"/>
              </a:ext>
            </a:extLst>
          </p:cNvPr>
          <p:cNvSpPr/>
          <p:nvPr/>
        </p:nvSpPr>
        <p:spPr>
          <a:xfrm>
            <a:off x="4094660" y="4895067"/>
            <a:ext cx="1380918"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General Fund</a:t>
            </a:r>
          </a:p>
        </p:txBody>
      </p:sp>
      <p:sp>
        <p:nvSpPr>
          <p:cNvPr id="9" name="Rectangle 8">
            <a:extLst>
              <a:ext uri="{FF2B5EF4-FFF2-40B4-BE49-F238E27FC236}">
                <a16:creationId xmlns:a16="http://schemas.microsoft.com/office/drawing/2014/main" id="{9A8DD388-6F91-BA48-8341-C469F0E64FE8}"/>
              </a:ext>
            </a:extLst>
          </p:cNvPr>
          <p:cNvSpPr/>
          <p:nvPr/>
        </p:nvSpPr>
        <p:spPr>
          <a:xfrm>
            <a:off x="6240160" y="4967953"/>
            <a:ext cx="1380918"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Water Fund</a:t>
            </a:r>
          </a:p>
        </p:txBody>
      </p:sp>
      <p:sp>
        <p:nvSpPr>
          <p:cNvPr id="8" name="Rectangle 7">
            <a:extLst>
              <a:ext uri="{FF2B5EF4-FFF2-40B4-BE49-F238E27FC236}">
                <a16:creationId xmlns:a16="http://schemas.microsoft.com/office/drawing/2014/main" id="{A29DC504-C1BB-634B-B4D6-97BDBE1641EC}"/>
              </a:ext>
            </a:extLst>
          </p:cNvPr>
          <p:cNvSpPr/>
          <p:nvPr/>
        </p:nvSpPr>
        <p:spPr>
          <a:xfrm>
            <a:off x="3710609" y="877804"/>
            <a:ext cx="2007816" cy="1461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Expended $10,000 for utilities in FY 2021-22  </a:t>
            </a:r>
          </a:p>
        </p:txBody>
      </p:sp>
      <p:sp>
        <p:nvSpPr>
          <p:cNvPr id="12" name="Rectangle 11">
            <a:extLst>
              <a:ext uri="{FF2B5EF4-FFF2-40B4-BE49-F238E27FC236}">
                <a16:creationId xmlns:a16="http://schemas.microsoft.com/office/drawing/2014/main" id="{46CC9E23-21C4-FE48-994B-20FBB97E74C5}"/>
              </a:ext>
            </a:extLst>
          </p:cNvPr>
          <p:cNvSpPr/>
          <p:nvPr/>
        </p:nvSpPr>
        <p:spPr>
          <a:xfrm>
            <a:off x="5798294" y="922779"/>
            <a:ext cx="2166262" cy="1461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Expended $20,000 to local vendor for various supplies in FY 2021-22  </a:t>
            </a:r>
          </a:p>
        </p:txBody>
      </p:sp>
      <p:pic>
        <p:nvPicPr>
          <p:cNvPr id="2050" name="Picture 2">
            <a:extLst>
              <a:ext uri="{FF2B5EF4-FFF2-40B4-BE49-F238E27FC236}">
                <a16:creationId xmlns:a16="http://schemas.microsoft.com/office/drawing/2014/main" id="{255C67F1-BEF3-4045-95FF-BC53CAE18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854" y="2207826"/>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EE692C14-F45D-CD48-B056-77FF21B95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082" y="2339355"/>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23963E47-69C6-0146-A73C-B9F6F054F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638" y="2383291"/>
            <a:ext cx="968237" cy="75447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3257DC2-133E-B74F-A960-7B3C22802570}"/>
              </a:ext>
            </a:extLst>
          </p:cNvPr>
          <p:cNvSpPr/>
          <p:nvPr/>
        </p:nvSpPr>
        <p:spPr>
          <a:xfrm>
            <a:off x="8513563" y="796612"/>
            <a:ext cx="3255483" cy="2280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Appropriate $10,000 in grant project ordinance to reimburse general fund for utilities and $20,000 to reimburse water fund for supplies</a:t>
            </a:r>
          </a:p>
          <a:p>
            <a:pPr algn="ctr"/>
            <a:r>
              <a:rPr lang="en-US" dirty="0">
                <a:solidFill>
                  <a:schemeClr val="tx1">
                    <a:lumMod val="65000"/>
                    <a:lumOff val="35000"/>
                  </a:schemeClr>
                </a:solidFill>
              </a:rPr>
              <a:t>ARP/CSLFRF Funds Now Spent!</a:t>
            </a:r>
          </a:p>
        </p:txBody>
      </p:sp>
      <p:sp>
        <p:nvSpPr>
          <p:cNvPr id="13" name="Curved Left Arrow 12">
            <a:extLst>
              <a:ext uri="{FF2B5EF4-FFF2-40B4-BE49-F238E27FC236}">
                <a16:creationId xmlns:a16="http://schemas.microsoft.com/office/drawing/2014/main" id="{02F44EEE-5FB8-D64C-97CC-2351CA0FD369}"/>
              </a:ext>
            </a:extLst>
          </p:cNvPr>
          <p:cNvSpPr/>
          <p:nvPr/>
        </p:nvSpPr>
        <p:spPr>
          <a:xfrm rot="5058694">
            <a:off x="7126162" y="2706381"/>
            <a:ext cx="992387" cy="6230126"/>
          </a:xfrm>
          <a:prstGeom prst="curvedLef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urved Left Arrow 21">
            <a:extLst>
              <a:ext uri="{FF2B5EF4-FFF2-40B4-BE49-F238E27FC236}">
                <a16:creationId xmlns:a16="http://schemas.microsoft.com/office/drawing/2014/main" id="{26A43A48-936A-1A4E-80E0-CC042967ACDD}"/>
              </a:ext>
            </a:extLst>
          </p:cNvPr>
          <p:cNvSpPr/>
          <p:nvPr/>
        </p:nvSpPr>
        <p:spPr>
          <a:xfrm rot="4717345">
            <a:off x="8379593" y="3615996"/>
            <a:ext cx="811583" cy="4210502"/>
          </a:xfrm>
          <a:prstGeom prst="curvedLeft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B44BFAF-DC61-1146-A820-F00D0AC04452}"/>
              </a:ext>
            </a:extLst>
          </p:cNvPr>
          <p:cNvSpPr/>
          <p:nvPr/>
        </p:nvSpPr>
        <p:spPr>
          <a:xfrm>
            <a:off x="8645070" y="4974580"/>
            <a:ext cx="2747245" cy="795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65000"/>
                    <a:lumOff val="35000"/>
                  </a:schemeClr>
                </a:solidFill>
              </a:rPr>
              <a:t>ARP/CSLFRF Special Revenue  Fund</a:t>
            </a:r>
          </a:p>
        </p:txBody>
      </p:sp>
      <p:pic>
        <p:nvPicPr>
          <p:cNvPr id="18" name="Picture 2">
            <a:extLst>
              <a:ext uri="{FF2B5EF4-FFF2-40B4-BE49-F238E27FC236}">
                <a16:creationId xmlns:a16="http://schemas.microsoft.com/office/drawing/2014/main" id="{B5170CA0-CB9B-844A-B9A0-8A29080115F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18522" y="5725774"/>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A78460F3-852C-1F48-8023-7FCC934C1513}"/>
              </a:ext>
            </a:extLst>
          </p:cNvPr>
          <p:cNvPicPr>
            <a:picLocks noChangeAspect="1" noChangeArrowheads="1"/>
          </p:cNvPicPr>
          <p:nvPr/>
        </p:nvPicPr>
        <p:blipFill>
          <a:blip r:embed="rId4">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21078" y="5769710"/>
            <a:ext cx="968237" cy="7544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FFDB67F3-56D5-914E-9E87-239DA81EB6FC}"/>
              </a:ext>
            </a:extLst>
          </p:cNvPr>
          <p:cNvPicPr>
            <a:picLocks noChangeAspect="1" noChangeArrowheads="1"/>
          </p:cNvPicPr>
          <p:nvPr/>
        </p:nvPicPr>
        <p:blipFill>
          <a:blip r:embed="rId4">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93531" y="5725774"/>
            <a:ext cx="968237" cy="754470"/>
          </a:xfrm>
          <a:prstGeom prst="rect">
            <a:avLst/>
          </a:prstGeom>
          <a:noFill/>
          <a:extLst>
            <a:ext uri="{909E8E84-426E-40DD-AFC4-6F175D3DCCD1}">
              <a14:hiddenFill xmlns:a14="http://schemas.microsoft.com/office/drawing/2010/main">
                <a:solidFill>
                  <a:srgbClr val="FFFFFF"/>
                </a:solidFill>
              </a14:hiddenFill>
            </a:ext>
          </a:extLst>
        </p:spPr>
      </p:pic>
      <p:sp>
        <p:nvSpPr>
          <p:cNvPr id="16" name="Up Arrow 15">
            <a:extLst>
              <a:ext uri="{FF2B5EF4-FFF2-40B4-BE49-F238E27FC236}">
                <a16:creationId xmlns:a16="http://schemas.microsoft.com/office/drawing/2014/main" id="{11CB473F-FD4C-8A41-AE6F-FFC03D78B287}"/>
              </a:ext>
            </a:extLst>
          </p:cNvPr>
          <p:cNvSpPr/>
          <p:nvPr/>
        </p:nvSpPr>
        <p:spPr>
          <a:xfrm>
            <a:off x="4708973" y="2933205"/>
            <a:ext cx="302414" cy="320951"/>
          </a:xfrm>
          <a:prstGeom prst="up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a:extLst>
              <a:ext uri="{FF2B5EF4-FFF2-40B4-BE49-F238E27FC236}">
                <a16:creationId xmlns:a16="http://schemas.microsoft.com/office/drawing/2014/main" id="{CE816D35-AA92-3940-BDDF-92241A98E174}"/>
              </a:ext>
            </a:extLst>
          </p:cNvPr>
          <p:cNvSpPr/>
          <p:nvPr/>
        </p:nvSpPr>
        <p:spPr>
          <a:xfrm>
            <a:off x="6726746" y="2933339"/>
            <a:ext cx="302414" cy="320951"/>
          </a:xfrm>
          <a:prstGeom prst="upArrow">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C123F3-E4AC-E643-81EE-B1A53E407C89}"/>
              </a:ext>
            </a:extLst>
          </p:cNvPr>
          <p:cNvSpPr/>
          <p:nvPr/>
        </p:nvSpPr>
        <p:spPr>
          <a:xfrm>
            <a:off x="9222816" y="6062871"/>
            <a:ext cx="2969184" cy="795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After appropriation of reimbursement, do journal entry to move cash!</a:t>
            </a:r>
          </a:p>
        </p:txBody>
      </p:sp>
    </p:spTree>
    <p:extLst>
      <p:ext uri="{BB962C8B-B14F-4D97-AF65-F5344CB8AC3E}">
        <p14:creationId xmlns:p14="http://schemas.microsoft.com/office/powerpoint/2010/main" val="234943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P spid="13" grpId="0" animBg="1"/>
      <p:bldP spid="22" grpId="0" animBg="1"/>
      <p:bldP spid="16"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7F391-2CF3-9044-A68C-3D63AD713FED}"/>
              </a:ext>
            </a:extLst>
          </p:cNvPr>
          <p:cNvSpPr/>
          <p:nvPr/>
        </p:nvSpPr>
        <p:spPr>
          <a:xfrm>
            <a:off x="0" y="0"/>
            <a:ext cx="12192000" cy="13863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CCF28220-3579-5141-9961-DACA36CDEB69}"/>
              </a:ext>
            </a:extLst>
          </p:cNvPr>
          <p:cNvSpPr>
            <a:spLocks noGrp="1"/>
          </p:cNvSpPr>
          <p:nvPr>
            <p:ph type="title"/>
          </p:nvPr>
        </p:nvSpPr>
        <p:spPr>
          <a:xfrm>
            <a:off x="749710" y="60785"/>
            <a:ext cx="10515600" cy="1325563"/>
          </a:xfrm>
        </p:spPr>
        <p:txBody>
          <a:bodyPr/>
          <a:lstStyle/>
          <a:p>
            <a:r>
              <a:rPr lang="en-US" dirty="0">
                <a:solidFill>
                  <a:schemeClr val="bg1"/>
                </a:solidFill>
              </a:rPr>
              <a:t>Budgeting &amp; Accounting</a:t>
            </a:r>
          </a:p>
        </p:txBody>
      </p:sp>
      <p:sp>
        <p:nvSpPr>
          <p:cNvPr id="3" name="Content Placeholder 2">
            <a:extLst>
              <a:ext uri="{FF2B5EF4-FFF2-40B4-BE49-F238E27FC236}">
                <a16:creationId xmlns:a16="http://schemas.microsoft.com/office/drawing/2014/main" id="{3514225F-1C0E-5248-8766-053FC45EB56B}"/>
              </a:ext>
            </a:extLst>
          </p:cNvPr>
          <p:cNvSpPr>
            <a:spLocks noGrp="1"/>
          </p:cNvSpPr>
          <p:nvPr>
            <p:ph idx="1"/>
          </p:nvPr>
        </p:nvSpPr>
        <p:spPr>
          <a:xfrm>
            <a:off x="294968" y="1793235"/>
            <a:ext cx="7027605" cy="4416988"/>
          </a:xfrm>
        </p:spPr>
        <p:txBody>
          <a:bodyPr>
            <a:normAutofit fontScale="92500"/>
          </a:bodyPr>
          <a:lstStyle/>
          <a:p>
            <a:pPr>
              <a:spcBef>
                <a:spcPts val="1600"/>
              </a:spcBef>
            </a:pPr>
            <a:r>
              <a:rPr lang="en-US" dirty="0"/>
              <a:t>Adopt Grant Project Ordinance (GPO) to appropriate ARP/CSLFRF</a:t>
            </a:r>
          </a:p>
          <a:p>
            <a:pPr>
              <a:spcBef>
                <a:spcPts val="1600"/>
              </a:spcBef>
            </a:pPr>
            <a:r>
              <a:rPr lang="en-US" dirty="0"/>
              <a:t>Account for ARP/CSLFRF monies in special revenue fund</a:t>
            </a:r>
          </a:p>
          <a:p>
            <a:pPr>
              <a:spcBef>
                <a:spcPts val="1600"/>
              </a:spcBef>
            </a:pPr>
            <a:r>
              <a:rPr lang="en-US" dirty="0"/>
              <a:t>Expend ARP/CSLFRF funds for project directly out of GPO or do a budget transfer to move funds to the annual budget ordinance or capital </a:t>
            </a:r>
            <a:r>
              <a:rPr lang="en-US"/>
              <a:t>project ordinance(s)</a:t>
            </a:r>
            <a:endParaRPr lang="en-US" dirty="0"/>
          </a:p>
          <a:p>
            <a:pPr>
              <a:spcBef>
                <a:spcPts val="1600"/>
              </a:spcBef>
            </a:pPr>
            <a:r>
              <a:rPr lang="en-US" dirty="0"/>
              <a:t>Amend GPO to reflect any changes as needed (including to account for any program income)</a:t>
            </a:r>
          </a:p>
        </p:txBody>
      </p:sp>
      <p:sp>
        <p:nvSpPr>
          <p:cNvPr id="4" name="Rectangle 3">
            <a:extLst>
              <a:ext uri="{FF2B5EF4-FFF2-40B4-BE49-F238E27FC236}">
                <a16:creationId xmlns:a16="http://schemas.microsoft.com/office/drawing/2014/main" id="{55A3F642-41B5-474B-ABF6-FCB20436AA71}"/>
              </a:ext>
            </a:extLst>
          </p:cNvPr>
          <p:cNvSpPr/>
          <p:nvPr/>
        </p:nvSpPr>
        <p:spPr>
          <a:xfrm>
            <a:off x="7322574" y="0"/>
            <a:ext cx="4869426" cy="6617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GPO/CPO</a:t>
            </a:r>
          </a:p>
          <a:p>
            <a:pPr algn="ctr"/>
            <a:r>
              <a:rPr lang="en-US" dirty="0"/>
              <a:t>(G.S. 159-13.2)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graphicFrame>
        <p:nvGraphicFramePr>
          <p:cNvPr id="6" name="Diagram 5">
            <a:extLst>
              <a:ext uri="{FF2B5EF4-FFF2-40B4-BE49-F238E27FC236}">
                <a16:creationId xmlns:a16="http://schemas.microsoft.com/office/drawing/2014/main" id="{8A3E323B-52A8-8D46-A9C5-95FF0D0E017B}"/>
              </a:ext>
            </a:extLst>
          </p:cNvPr>
          <p:cNvGraphicFramePr/>
          <p:nvPr/>
        </p:nvGraphicFramePr>
        <p:xfrm>
          <a:off x="7322573" y="845572"/>
          <a:ext cx="5105540" cy="565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9953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F371E-5DCE-224E-97F2-553D6DC4014A}"/>
              </a:ext>
            </a:extLst>
          </p:cNvPr>
          <p:cNvSpPr/>
          <p:nvPr/>
        </p:nvSpPr>
        <p:spPr>
          <a:xfrm>
            <a:off x="0" y="-2"/>
            <a:ext cx="12191999" cy="1116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Project &amp; Expenditure Report</a:t>
            </a:r>
          </a:p>
        </p:txBody>
      </p:sp>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83128" y="1116281"/>
            <a:ext cx="3657600" cy="3655550"/>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3752601" y="1116280"/>
            <a:ext cx="8439398" cy="2312719"/>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gn="ctr"/>
            <a:endParaRPr lang="en-US" sz="2400" dirty="0"/>
          </a:p>
          <a:p>
            <a:pPr marL="123825" algn="ctr"/>
            <a:r>
              <a:rPr lang="en-US" sz="2400" dirty="0"/>
              <a:t>Compliance Guide Lists Expenditure Categories (EC) within each broad grouping. </a:t>
            </a:r>
          </a:p>
          <a:p>
            <a:pPr marL="123825" algn="ctr"/>
            <a:r>
              <a:rPr lang="en-US" sz="2400" dirty="0"/>
              <a:t>Local government must align each project with one (and only one) EC</a:t>
            </a:r>
          </a:p>
          <a:p>
            <a:pPr marL="123825" algn="ctr"/>
            <a:endParaRPr lang="en-US" sz="2400" dirty="0"/>
          </a:p>
        </p:txBody>
      </p:sp>
      <p:sp>
        <p:nvSpPr>
          <p:cNvPr id="16" name="Pentagon 15">
            <a:extLst>
              <a:ext uri="{FF2B5EF4-FFF2-40B4-BE49-F238E27FC236}">
                <a16:creationId xmlns:a16="http://schemas.microsoft.com/office/drawing/2014/main" id="{A5937F16-489B-684C-A75B-B48735A8D1A2}"/>
              </a:ext>
            </a:extLst>
          </p:cNvPr>
          <p:cNvSpPr/>
          <p:nvPr/>
        </p:nvSpPr>
        <p:spPr>
          <a:xfrm flipH="1">
            <a:off x="3752600" y="3429000"/>
            <a:ext cx="8439399" cy="2093026"/>
          </a:xfrm>
          <a:prstGeom prst="homePlate">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spcBef>
                <a:spcPts val="600"/>
              </a:spcBef>
            </a:pPr>
            <a:r>
              <a:rPr lang="en-US" sz="2800" dirty="0"/>
              <a:t>All Revenue Replacement Expenditures are reported as EC 6.1 or 6.2 (if funds used for other federal grant match)</a:t>
            </a:r>
          </a:p>
        </p:txBody>
      </p:sp>
      <p:sp>
        <p:nvSpPr>
          <p:cNvPr id="3" name="Rectangle 2">
            <a:extLst>
              <a:ext uri="{FF2B5EF4-FFF2-40B4-BE49-F238E27FC236}">
                <a16:creationId xmlns:a16="http://schemas.microsoft.com/office/drawing/2014/main" id="{EDCC846B-705F-C84C-98B2-204B979A05C9}"/>
              </a:ext>
            </a:extLst>
          </p:cNvPr>
          <p:cNvSpPr/>
          <p:nvPr/>
        </p:nvSpPr>
        <p:spPr>
          <a:xfrm>
            <a:off x="467095" y="5522026"/>
            <a:ext cx="5628904" cy="1288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65000"/>
                    <a:lumOff val="35000"/>
                  </a:schemeClr>
                </a:solidFill>
              </a:rPr>
              <a:t>$0-$10 Million: </a:t>
            </a:r>
          </a:p>
          <a:p>
            <a:pPr algn="ctr"/>
            <a:r>
              <a:rPr lang="en-US" sz="3600" dirty="0">
                <a:solidFill>
                  <a:schemeClr val="tx1">
                    <a:lumMod val="65000"/>
                    <a:lumOff val="35000"/>
                  </a:schemeClr>
                </a:solidFill>
              </a:rPr>
              <a:t>Report Annually on April 30</a:t>
            </a:r>
          </a:p>
        </p:txBody>
      </p:sp>
      <p:sp>
        <p:nvSpPr>
          <p:cNvPr id="7" name="Rectangle 6">
            <a:extLst>
              <a:ext uri="{FF2B5EF4-FFF2-40B4-BE49-F238E27FC236}">
                <a16:creationId xmlns:a16="http://schemas.microsoft.com/office/drawing/2014/main" id="{E71EC6EC-497A-C347-9BCF-AD76D099751A}"/>
              </a:ext>
            </a:extLst>
          </p:cNvPr>
          <p:cNvSpPr/>
          <p:nvPr/>
        </p:nvSpPr>
        <p:spPr>
          <a:xfrm>
            <a:off x="6095999" y="5522026"/>
            <a:ext cx="5628904" cy="1288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65000"/>
                    <a:lumOff val="35000"/>
                  </a:schemeClr>
                </a:solidFill>
              </a:rPr>
              <a:t>$0-$10 Million: </a:t>
            </a:r>
          </a:p>
          <a:p>
            <a:pPr algn="ctr"/>
            <a:r>
              <a:rPr lang="en-US" sz="3600" dirty="0">
                <a:solidFill>
                  <a:schemeClr val="tx1">
                    <a:lumMod val="65000"/>
                    <a:lumOff val="35000"/>
                  </a:schemeClr>
                </a:solidFill>
              </a:rPr>
              <a:t>Report Annually on April 30</a:t>
            </a:r>
          </a:p>
        </p:txBody>
      </p:sp>
    </p:spTree>
    <p:extLst>
      <p:ext uri="{BB962C8B-B14F-4D97-AF65-F5344CB8AC3E}">
        <p14:creationId xmlns:p14="http://schemas.microsoft.com/office/powerpoint/2010/main" val="3666282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ntagon 4">
            <a:extLst>
              <a:ext uri="{FF2B5EF4-FFF2-40B4-BE49-F238E27FC236}">
                <a16:creationId xmlns:a16="http://schemas.microsoft.com/office/drawing/2014/main" id="{97BA1DD3-E332-D741-9274-C9A3FC6CF0E7}"/>
              </a:ext>
            </a:extLst>
          </p:cNvPr>
          <p:cNvSpPr/>
          <p:nvPr/>
        </p:nvSpPr>
        <p:spPr>
          <a:xfrm>
            <a:off x="0" y="4734406"/>
            <a:ext cx="6958941" cy="1818794"/>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3A012-35C2-D340-A285-F80B9B8B65EC}"/>
              </a:ext>
            </a:extLst>
          </p:cNvPr>
          <p:cNvSpPr>
            <a:spLocks noGrp="1"/>
          </p:cNvSpPr>
          <p:nvPr>
            <p:ph type="title"/>
          </p:nvPr>
        </p:nvSpPr>
        <p:spPr>
          <a:xfrm>
            <a:off x="838200" y="3114723"/>
            <a:ext cx="10515600" cy="2852737"/>
          </a:xfrm>
        </p:spPr>
        <p:txBody>
          <a:bodyPr>
            <a:normAutofit/>
          </a:bodyPr>
          <a:lstStyle/>
          <a:p>
            <a:r>
              <a:rPr lang="en-US" sz="4400" dirty="0"/>
              <a:t>Basic Compliance</a:t>
            </a:r>
            <a:br>
              <a:rPr lang="en-US" sz="2400" dirty="0"/>
            </a:br>
            <a:r>
              <a:rPr lang="en-US" sz="2400" dirty="0"/>
              <a:t>(applies to every county and municipality)</a:t>
            </a:r>
          </a:p>
        </p:txBody>
      </p:sp>
      <p:sp>
        <p:nvSpPr>
          <p:cNvPr id="4" name="Rectangle 3">
            <a:extLst>
              <a:ext uri="{FF2B5EF4-FFF2-40B4-BE49-F238E27FC236}">
                <a16:creationId xmlns:a16="http://schemas.microsoft.com/office/drawing/2014/main" id="{1BA888A7-A442-3E4D-AB03-CC82C976630F}"/>
              </a:ext>
            </a:extLst>
          </p:cNvPr>
          <p:cNvSpPr/>
          <p:nvPr/>
        </p:nvSpPr>
        <p:spPr>
          <a:xfrm>
            <a:off x="7042068" y="463116"/>
            <a:ext cx="4690754" cy="6090084"/>
          </a:xfrm>
          <a:prstGeom prst="rect">
            <a:avLst/>
          </a:prstGeom>
          <a:solidFill>
            <a:schemeClr val="tx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Financial Management System</a:t>
            </a:r>
          </a:p>
          <a:p>
            <a:pPr algn="ctr"/>
            <a:r>
              <a:rPr lang="en-US" sz="2800" dirty="0"/>
              <a:t>Internal Controls</a:t>
            </a:r>
          </a:p>
          <a:p>
            <a:pPr algn="ctr"/>
            <a:endParaRPr lang="en-US" sz="2800" dirty="0"/>
          </a:p>
          <a:p>
            <a:pPr algn="ctr"/>
            <a:r>
              <a:rPr lang="en-US" sz="2800" dirty="0"/>
              <a:t>Civil Rights Policy</a:t>
            </a:r>
          </a:p>
          <a:p>
            <a:pPr algn="ctr"/>
            <a:r>
              <a:rPr lang="en-US" sz="2800" dirty="0"/>
              <a:t>Records Retention Addendum</a:t>
            </a:r>
          </a:p>
          <a:p>
            <a:pPr algn="ctr"/>
            <a:r>
              <a:rPr lang="en-US" sz="2800" dirty="0"/>
              <a:t>Eligible Use Policy</a:t>
            </a:r>
          </a:p>
          <a:p>
            <a:pPr algn="ctr"/>
            <a:r>
              <a:rPr lang="en-US" sz="2800" dirty="0"/>
              <a:t>Allowable Cost Policy</a:t>
            </a:r>
          </a:p>
          <a:p>
            <a:pPr algn="ctr"/>
            <a:r>
              <a:rPr lang="en-US" sz="2800" dirty="0"/>
              <a:t>Conflicts of Interest Policy</a:t>
            </a:r>
          </a:p>
          <a:p>
            <a:pPr algn="ctr"/>
            <a:endParaRPr lang="en-US" sz="2800" dirty="0"/>
          </a:p>
          <a:p>
            <a:pPr algn="ctr"/>
            <a:r>
              <a:rPr lang="en-US" sz="2800" dirty="0"/>
              <a:t>Review for other Award Terms</a:t>
            </a:r>
          </a:p>
        </p:txBody>
      </p:sp>
      <p:pic>
        <p:nvPicPr>
          <p:cNvPr id="1028" name="Picture 4">
            <a:extLst>
              <a:ext uri="{FF2B5EF4-FFF2-40B4-BE49-F238E27FC236}">
                <a16:creationId xmlns:a16="http://schemas.microsoft.com/office/drawing/2014/main" id="{54192D93-40BA-0644-9E72-FCBE747EF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076" y="463116"/>
            <a:ext cx="6504296" cy="4131734"/>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69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24C8D2-CD74-9948-B104-BF47E97B7F0B}"/>
              </a:ext>
            </a:extLst>
          </p:cNvPr>
          <p:cNvSpPr/>
          <p:nvPr/>
        </p:nvSpPr>
        <p:spPr>
          <a:xfrm>
            <a:off x="0" y="0"/>
            <a:ext cx="12192000" cy="16320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General Compliance: Financial Management</a:t>
            </a:r>
          </a:p>
        </p:txBody>
      </p:sp>
      <p:sp>
        <p:nvSpPr>
          <p:cNvPr id="2" name="Rectangle 1">
            <a:extLst>
              <a:ext uri="{FF2B5EF4-FFF2-40B4-BE49-F238E27FC236}">
                <a16:creationId xmlns:a16="http://schemas.microsoft.com/office/drawing/2014/main" id="{22E9C5B7-E313-CA46-B747-5794019799EF}"/>
              </a:ext>
            </a:extLst>
          </p:cNvPr>
          <p:cNvSpPr/>
          <p:nvPr/>
        </p:nvSpPr>
        <p:spPr>
          <a:xfrm>
            <a:off x="0" y="1632030"/>
            <a:ext cx="3706761" cy="4975247"/>
          </a:xfrm>
          <a:prstGeom prst="rect">
            <a:avLst/>
          </a:prstGeom>
          <a:solidFill>
            <a:schemeClr val="tx1">
              <a:lumMod val="65000"/>
              <a:lumOff val="3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b="1" dirty="0">
                <a:solidFill>
                  <a:schemeClr val="bg1"/>
                </a:solidFill>
              </a:rPr>
              <a:t>Financial administration </a:t>
            </a:r>
          </a:p>
          <a:p>
            <a:r>
              <a:rPr lang="en-US" sz="2000" b="1" dirty="0">
                <a:solidFill>
                  <a:schemeClr val="bg1"/>
                </a:solidFill>
              </a:rPr>
              <a:t>(</a:t>
            </a:r>
            <a:r>
              <a:rPr lang="en-US" sz="2000" b="1" u="sng" dirty="0">
                <a:solidFill>
                  <a:schemeClr val="bg1"/>
                </a:solidFill>
                <a:hlinkClick r:id="rId2">
                  <a:extLst>
                    <a:ext uri="{A12FA001-AC4F-418D-AE19-62706E023703}">
                      <ahyp:hlinkClr xmlns:ahyp="http://schemas.microsoft.com/office/drawing/2018/hyperlinkcolor" val="tx"/>
                    </a:ext>
                  </a:extLst>
                </a:hlinkClick>
              </a:rPr>
              <a:t>2 CFR 200.302</a:t>
            </a:r>
            <a:r>
              <a:rPr lang="en-US" sz="2000" b="1" dirty="0">
                <a:solidFill>
                  <a:schemeClr val="bg1"/>
                </a:solidFill>
              </a:rPr>
              <a:t>). </a:t>
            </a:r>
            <a:r>
              <a:rPr lang="en-US" sz="2000" dirty="0">
                <a:solidFill>
                  <a:schemeClr val="bg1"/>
                </a:solidFill>
              </a:rPr>
              <a:t>A local government must have a financial management system that is sufficient to allow it to complete all necessary reporting requirements related to the ARP/CSLFRF award. At a minimum, a local government must track obligations and expenditures of ARP/CSLFRF funds by project and include real-time comparisons to budgeted amounts for those projects. </a:t>
            </a:r>
          </a:p>
          <a:p>
            <a:endParaRPr lang="en-US" dirty="0">
              <a:solidFill>
                <a:schemeClr val="tx1">
                  <a:lumMod val="65000"/>
                  <a:lumOff val="35000"/>
                </a:schemeClr>
              </a:solidFill>
            </a:endParaRPr>
          </a:p>
          <a:p>
            <a:endParaRPr lang="en-US" sz="2200" dirty="0">
              <a:solidFill>
                <a:schemeClr val="tx1">
                  <a:lumMod val="65000"/>
                  <a:lumOff val="35000"/>
                </a:schemeClr>
              </a:solidFill>
            </a:endParaRPr>
          </a:p>
        </p:txBody>
      </p:sp>
      <p:pic>
        <p:nvPicPr>
          <p:cNvPr id="9" name="Picture 8" descr="Table&#10;&#10;Description automatically generated">
            <a:extLst>
              <a:ext uri="{FF2B5EF4-FFF2-40B4-BE49-F238E27FC236}">
                <a16:creationId xmlns:a16="http://schemas.microsoft.com/office/drawing/2014/main" id="{0D670488-0ABC-374A-8415-CA5B9A1D7AA5}"/>
              </a:ext>
            </a:extLst>
          </p:cNvPr>
          <p:cNvPicPr>
            <a:picLocks noChangeAspect="1"/>
          </p:cNvPicPr>
          <p:nvPr/>
        </p:nvPicPr>
        <p:blipFill>
          <a:blip r:embed="rId3"/>
          <a:stretch>
            <a:fillRect/>
          </a:stretch>
        </p:blipFill>
        <p:spPr>
          <a:xfrm>
            <a:off x="4002895" y="1867437"/>
            <a:ext cx="7892970" cy="4218815"/>
          </a:xfrm>
          <a:prstGeom prst="rect">
            <a:avLst/>
          </a:prstGeom>
        </p:spPr>
      </p:pic>
      <p:sp>
        <p:nvSpPr>
          <p:cNvPr id="10" name="Left Arrow 9">
            <a:extLst>
              <a:ext uri="{FF2B5EF4-FFF2-40B4-BE49-F238E27FC236}">
                <a16:creationId xmlns:a16="http://schemas.microsoft.com/office/drawing/2014/main" id="{AA231C25-C951-7141-9E78-EEE77DA51918}"/>
              </a:ext>
            </a:extLst>
          </p:cNvPr>
          <p:cNvSpPr/>
          <p:nvPr/>
        </p:nvSpPr>
        <p:spPr>
          <a:xfrm>
            <a:off x="5202431" y="2447679"/>
            <a:ext cx="1996225" cy="437882"/>
          </a:xfrm>
          <a:prstGeom prst="leftArrow">
            <a:avLst/>
          </a:prstGeom>
          <a:solidFill>
            <a:schemeClr val="accent4"/>
          </a:solidFill>
          <a:ln>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1DF934B-9037-8147-A7F5-B04E590623EB}"/>
              </a:ext>
            </a:extLst>
          </p:cNvPr>
          <p:cNvSpPr/>
          <p:nvPr/>
        </p:nvSpPr>
        <p:spPr>
          <a:xfrm>
            <a:off x="8091948" y="2885561"/>
            <a:ext cx="3706762" cy="543439"/>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41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13B4603-130B-3A46-989E-75FEE977040D}"/>
              </a:ext>
            </a:extLst>
          </p:cNvPr>
          <p:cNvGraphicFramePr>
            <a:graphicFrameLocks noGrp="1"/>
          </p:cNvGraphicFramePr>
          <p:nvPr>
            <p:ph idx="1"/>
          </p:nvPr>
        </p:nvGraphicFramePr>
        <p:xfrm>
          <a:off x="108585" y="-331374"/>
          <a:ext cx="11974830" cy="6686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583240E-4816-304C-AC08-E5DF48B55183}"/>
              </a:ext>
            </a:extLst>
          </p:cNvPr>
          <p:cNvSpPr/>
          <p:nvPr/>
        </p:nvSpPr>
        <p:spPr>
          <a:xfrm>
            <a:off x="0" y="0"/>
            <a:ext cx="12192000" cy="13255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8FC79B-4D0D-6F4A-8455-D8D4A00D2583}"/>
              </a:ext>
            </a:extLst>
          </p:cNvPr>
          <p:cNvSpPr>
            <a:spLocks noGrp="1"/>
          </p:cNvSpPr>
          <p:nvPr>
            <p:ph type="title"/>
          </p:nvPr>
        </p:nvSpPr>
        <p:spPr>
          <a:xfrm>
            <a:off x="838200" y="-331374"/>
            <a:ext cx="10515600" cy="1325563"/>
          </a:xfrm>
        </p:spPr>
        <p:txBody>
          <a:bodyPr/>
          <a:lstStyle/>
          <a:p>
            <a:pPr algn="ctr"/>
            <a:br>
              <a:rPr lang="en-US" dirty="0">
                <a:solidFill>
                  <a:schemeClr val="bg1"/>
                </a:solidFill>
              </a:rPr>
            </a:br>
            <a:r>
              <a:rPr lang="en-US" dirty="0">
                <a:solidFill>
                  <a:schemeClr val="bg1"/>
                </a:solidFill>
              </a:rPr>
              <a:t>General Compliance: Internal Controls</a:t>
            </a:r>
          </a:p>
        </p:txBody>
      </p:sp>
      <p:sp>
        <p:nvSpPr>
          <p:cNvPr id="2" name="Rectangle 1">
            <a:extLst>
              <a:ext uri="{FF2B5EF4-FFF2-40B4-BE49-F238E27FC236}">
                <a16:creationId xmlns:a16="http://schemas.microsoft.com/office/drawing/2014/main" id="{C517985F-2A8F-E443-91F4-1956A6D068B8}"/>
              </a:ext>
            </a:extLst>
          </p:cNvPr>
          <p:cNvSpPr/>
          <p:nvPr/>
        </p:nvSpPr>
        <p:spPr>
          <a:xfrm>
            <a:off x="0" y="4539727"/>
            <a:ext cx="12192000" cy="2318273"/>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solidFill>
                  <a:schemeClr val="bg1"/>
                </a:solidFill>
              </a:rPr>
              <a:t>A local government must have a written set of internal controls related to its financial transactions. The nature of these controls will vary based on the size of the unit and its staffing capacity, but there are some minimum requirements. The regulation prompts a local government to generally conform its internal controls to those that apply to federal agencies through what is known as the federal </a:t>
            </a:r>
            <a:r>
              <a:rPr lang="en-US" sz="2000" b="1" u="sng" dirty="0">
                <a:solidFill>
                  <a:schemeClr val="bg1"/>
                </a:solidFill>
                <a:hlinkClick r:id="rId7">
                  <a:extLst>
                    <a:ext uri="{A12FA001-AC4F-418D-AE19-62706E023703}">
                      <ahyp:hlinkClr xmlns:ahyp="http://schemas.microsoft.com/office/drawing/2018/hyperlinkcolor" val="tx"/>
                    </a:ext>
                  </a:extLst>
                </a:hlinkClick>
              </a:rPr>
              <a:t>Green Book</a:t>
            </a:r>
            <a:r>
              <a:rPr lang="en-US" sz="2000" b="1" dirty="0">
                <a:solidFill>
                  <a:schemeClr val="bg1"/>
                </a:solidFill>
              </a:rPr>
              <a:t> or COSO Framework.</a:t>
            </a:r>
            <a:r>
              <a:rPr lang="en-US" sz="2000" dirty="0">
                <a:solidFill>
                  <a:schemeClr val="bg1"/>
                </a:solidFill>
              </a:rPr>
              <a:t> That does not mean that a local government must adopt all the specific controls that apply to federal agencies; rather, it should simply follow the same general framework for its own controls. </a:t>
            </a:r>
          </a:p>
        </p:txBody>
      </p:sp>
    </p:spTree>
    <p:extLst>
      <p:ext uri="{BB962C8B-B14F-4D97-AF65-F5344CB8AC3E}">
        <p14:creationId xmlns:p14="http://schemas.microsoft.com/office/powerpoint/2010/main" val="4134432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542DD5-D85E-2A44-B00E-9606A6EFAA19}"/>
              </a:ext>
            </a:extLst>
          </p:cNvPr>
          <p:cNvGraphicFramePr>
            <a:graphicFrameLocks noGrp="1"/>
          </p:cNvGraphicFramePr>
          <p:nvPr>
            <p:ph idx="1"/>
          </p:nvPr>
        </p:nvGraphicFramePr>
        <p:xfrm>
          <a:off x="294967" y="1168400"/>
          <a:ext cx="11720051"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3E7B6E9-AE67-CC4E-9343-77A7B9CBC840}"/>
              </a:ext>
            </a:extLst>
          </p:cNvPr>
          <p:cNvSpPr/>
          <p:nvPr/>
        </p:nvSpPr>
        <p:spPr>
          <a:xfrm>
            <a:off x="0" y="0"/>
            <a:ext cx="12192000" cy="116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General Compliance: </a:t>
            </a:r>
          </a:p>
          <a:p>
            <a:pPr algn="ctr"/>
            <a:r>
              <a:rPr lang="en-US" sz="3600" dirty="0"/>
              <a:t>Adopt and Implement these Policies</a:t>
            </a:r>
          </a:p>
        </p:txBody>
      </p:sp>
    </p:spTree>
    <p:extLst>
      <p:ext uri="{BB962C8B-B14F-4D97-AF65-F5344CB8AC3E}">
        <p14:creationId xmlns:p14="http://schemas.microsoft.com/office/powerpoint/2010/main" val="16481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2BF72D-C515-B04A-B205-5EAECB8CB1E6}"/>
              </a:ext>
            </a:extLst>
          </p:cNvPr>
          <p:cNvSpPr>
            <a:spLocks noGrp="1"/>
          </p:cNvSpPr>
          <p:nvPr>
            <p:ph type="title"/>
          </p:nvPr>
        </p:nvSpPr>
        <p:spPr>
          <a:xfrm>
            <a:off x="635000" y="640823"/>
            <a:ext cx="3418659" cy="5583148"/>
          </a:xfrm>
        </p:spPr>
        <p:txBody>
          <a:bodyPr anchor="ctr">
            <a:normAutofit/>
          </a:bodyPr>
          <a:lstStyle/>
          <a:p>
            <a:r>
              <a:rPr lang="en-US" sz="3800"/>
              <a:t>Implementation Tools</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Content Placeholder 2">
            <a:extLst>
              <a:ext uri="{FF2B5EF4-FFF2-40B4-BE49-F238E27FC236}">
                <a16:creationId xmlns:a16="http://schemas.microsoft.com/office/drawing/2014/main" id="{B0AEB17C-A7DD-EFF5-3F05-A9F894CBA9A3}"/>
              </a:ext>
            </a:extLst>
          </p:cNvPr>
          <p:cNvGraphicFramePr>
            <a:graphicFrameLocks noGrp="1"/>
          </p:cNvGraphicFramePr>
          <p:nvPr>
            <p:ph idx="1"/>
            <p:extLst>
              <p:ext uri="{D42A27DB-BD31-4B8C-83A1-F6EECF244321}">
                <p14:modId xmlns:p14="http://schemas.microsoft.com/office/powerpoint/2010/main" val="241031114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1024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F4FDC-B3F1-914C-A144-D3AEAB73EC30}"/>
              </a:ext>
            </a:extLst>
          </p:cNvPr>
          <p:cNvSpPr>
            <a:spLocks noGrp="1"/>
          </p:cNvSpPr>
          <p:nvPr>
            <p:ph type="title"/>
          </p:nvPr>
        </p:nvSpPr>
        <p:spPr>
          <a:xfrm>
            <a:off x="635000" y="640823"/>
            <a:ext cx="3418659" cy="5583148"/>
          </a:xfrm>
        </p:spPr>
        <p:txBody>
          <a:bodyPr anchor="ctr">
            <a:normAutofit/>
          </a:bodyPr>
          <a:lstStyle/>
          <a:p>
            <a:r>
              <a:rPr lang="en-US" sz="4600"/>
              <a:t>Revenue Replacement: What Now?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88D8656-BBA4-E27A-A12F-D26C4A00DC6A}"/>
              </a:ext>
            </a:extLst>
          </p:cNvPr>
          <p:cNvGraphicFramePr>
            <a:graphicFrameLocks noGrp="1"/>
          </p:cNvGraphicFramePr>
          <p:nvPr>
            <p:ph idx="1"/>
            <p:extLst>
              <p:ext uri="{D42A27DB-BD31-4B8C-83A1-F6EECF244321}">
                <p14:modId xmlns:p14="http://schemas.microsoft.com/office/powerpoint/2010/main" val="623803730"/>
              </p:ext>
            </p:extLst>
          </p:nvPr>
        </p:nvGraphicFramePr>
        <p:xfrm>
          <a:off x="4522288" y="106878"/>
          <a:ext cx="7486070" cy="6644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9878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CFD2D3-124C-CC47-9A2C-1EA557CD92B8}"/>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05441F-A550-E443-830C-CB2A2C62EC93}"/>
              </a:ext>
            </a:extLst>
          </p:cNvPr>
          <p:cNvSpPr>
            <a:spLocks noGrp="1"/>
          </p:cNvSpPr>
          <p:nvPr>
            <p:ph type="title"/>
          </p:nvPr>
        </p:nvSpPr>
        <p:spPr/>
        <p:txBody>
          <a:bodyPr vert="horz" lIns="91440" tIns="45720" rIns="91440" bIns="45720" rtlCol="0" anchor="ctr">
            <a:normAutofit/>
          </a:bodyPr>
          <a:lstStyle/>
          <a:p>
            <a:pPr algn="ctr"/>
            <a:r>
              <a:rPr lang="en-US" sz="8000" dirty="0">
                <a:solidFill>
                  <a:srgbClr val="FFFFFF"/>
                </a:solidFill>
              </a:rPr>
              <a:t>The Basics</a:t>
            </a:r>
          </a:p>
        </p:txBody>
      </p:sp>
      <p:sp>
        <p:nvSpPr>
          <p:cNvPr id="10" name="Rectangle 9">
            <a:extLst>
              <a:ext uri="{FF2B5EF4-FFF2-40B4-BE49-F238E27FC236}">
                <a16:creationId xmlns:a16="http://schemas.microsoft.com/office/drawing/2014/main" id="{E69BE09D-AC90-034C-AB51-4C087BE5C9D6}"/>
              </a:ext>
            </a:extLst>
          </p:cNvPr>
          <p:cNvSpPr/>
          <p:nvPr/>
        </p:nvSpPr>
        <p:spPr>
          <a:xfrm>
            <a:off x="1112742" y="1716512"/>
            <a:ext cx="3019816" cy="2455102"/>
          </a:xfrm>
          <a:prstGeom prst="rect">
            <a:avLst/>
          </a:prstGeom>
          <a:ln>
            <a:solidFill>
              <a:schemeClr val="accent2"/>
            </a:solidFill>
          </a:ln>
          <a:effectLst>
            <a:outerShdw blurRad="50800" dist="38100" dir="8100000" algn="tr"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600" dirty="0"/>
              <a:t>Counties &amp; Metropolitan Cities </a:t>
            </a:r>
            <a:r>
              <a:rPr lang="en-US" sz="2000" dirty="0"/>
              <a:t>(over 50K population)</a:t>
            </a:r>
          </a:p>
          <a:p>
            <a:pPr algn="ctr"/>
            <a:endParaRPr lang="en-US" sz="2000" dirty="0"/>
          </a:p>
          <a:p>
            <a:pPr algn="ctr"/>
            <a:r>
              <a:rPr lang="en-US" sz="2000" dirty="0"/>
              <a:t> Distribution directly from US Treasury, based on population</a:t>
            </a:r>
          </a:p>
        </p:txBody>
      </p:sp>
      <p:sp>
        <p:nvSpPr>
          <p:cNvPr id="17" name="Rectangle 16">
            <a:extLst>
              <a:ext uri="{FF2B5EF4-FFF2-40B4-BE49-F238E27FC236}">
                <a16:creationId xmlns:a16="http://schemas.microsoft.com/office/drawing/2014/main" id="{37D9DB64-AF6B-8B4D-9FBA-AD09C04E6C83}"/>
              </a:ext>
            </a:extLst>
          </p:cNvPr>
          <p:cNvSpPr/>
          <p:nvPr/>
        </p:nvSpPr>
        <p:spPr>
          <a:xfrm>
            <a:off x="4251366" y="1716512"/>
            <a:ext cx="3878545" cy="245510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err="1"/>
              <a:t>Nonentitlement</a:t>
            </a:r>
            <a:r>
              <a:rPr lang="en-US" sz="2600" dirty="0"/>
              <a:t> Units of Local Government </a:t>
            </a:r>
          </a:p>
          <a:p>
            <a:pPr algn="ctr"/>
            <a:r>
              <a:rPr lang="en-US" sz="2000" dirty="0"/>
              <a:t>(all other municipalities)</a:t>
            </a:r>
          </a:p>
          <a:p>
            <a:pPr algn="ctr"/>
            <a:endParaRPr lang="en-US" sz="2000" dirty="0"/>
          </a:p>
          <a:p>
            <a:pPr algn="ctr"/>
            <a:r>
              <a:rPr lang="en-US" sz="2000" dirty="0"/>
              <a:t>Distribution from NCRPO, based on population but with budget cap</a:t>
            </a:r>
          </a:p>
        </p:txBody>
      </p:sp>
      <p:sp>
        <p:nvSpPr>
          <p:cNvPr id="18" name="Rectangle 17">
            <a:extLst>
              <a:ext uri="{FF2B5EF4-FFF2-40B4-BE49-F238E27FC236}">
                <a16:creationId xmlns:a16="http://schemas.microsoft.com/office/drawing/2014/main" id="{E6C4524D-790E-DB41-9FBF-32C3D3D80BC6}"/>
              </a:ext>
            </a:extLst>
          </p:cNvPr>
          <p:cNvSpPr/>
          <p:nvPr/>
        </p:nvSpPr>
        <p:spPr>
          <a:xfrm>
            <a:off x="1112741" y="4369714"/>
            <a:ext cx="2176723" cy="1972849"/>
          </a:xfrm>
          <a:prstGeom prst="rect">
            <a:avLst/>
          </a:prstGeom>
          <a:solidFill>
            <a:srgbClr val="7030A0"/>
          </a:solid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$0-$10 million – yearly reporting</a:t>
            </a:r>
          </a:p>
          <a:p>
            <a:pPr algn="ctr"/>
            <a:endParaRPr lang="en-US" sz="2000" dirty="0"/>
          </a:p>
          <a:p>
            <a:pPr algn="ctr"/>
            <a:r>
              <a:rPr lang="en-US" sz="2000" dirty="0"/>
              <a:t>Over $10 million – quarterly reporting</a:t>
            </a:r>
          </a:p>
        </p:txBody>
      </p:sp>
      <p:sp>
        <p:nvSpPr>
          <p:cNvPr id="19" name="Rectangle 18">
            <a:extLst>
              <a:ext uri="{FF2B5EF4-FFF2-40B4-BE49-F238E27FC236}">
                <a16:creationId xmlns:a16="http://schemas.microsoft.com/office/drawing/2014/main" id="{843E51AF-67C6-DB48-8D28-AA215222EDAB}"/>
              </a:ext>
            </a:extLst>
          </p:cNvPr>
          <p:cNvSpPr/>
          <p:nvPr/>
        </p:nvSpPr>
        <p:spPr>
          <a:xfrm>
            <a:off x="3408653" y="4369714"/>
            <a:ext cx="4741102" cy="1972849"/>
          </a:xfrm>
          <a:prstGeom prst="rect">
            <a:avLst/>
          </a:prstGeom>
          <a:solidFill>
            <a:srgbClr val="C00000"/>
          </a:solidFill>
          <a:ln>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Obligate funds between </a:t>
            </a:r>
          </a:p>
          <a:p>
            <a:pPr algn="ctr"/>
            <a:r>
              <a:rPr lang="en-US" sz="2800" dirty="0"/>
              <a:t>May 3, 2021 </a:t>
            </a:r>
            <a:r>
              <a:rPr lang="en-US" sz="2400" dirty="0"/>
              <a:t>and </a:t>
            </a:r>
          </a:p>
          <a:p>
            <a:pPr algn="ctr"/>
            <a:r>
              <a:rPr lang="en-US" sz="2800" dirty="0"/>
              <a:t>December 31, 2024</a:t>
            </a:r>
            <a:r>
              <a:rPr lang="en-US" sz="2400" dirty="0"/>
              <a:t>, and fully expend by </a:t>
            </a:r>
            <a:r>
              <a:rPr lang="en-US" sz="2800" dirty="0"/>
              <a:t>December 31, 2026</a:t>
            </a:r>
          </a:p>
        </p:txBody>
      </p:sp>
      <p:sp>
        <p:nvSpPr>
          <p:cNvPr id="20" name="Rectangle 19">
            <a:extLst>
              <a:ext uri="{FF2B5EF4-FFF2-40B4-BE49-F238E27FC236}">
                <a16:creationId xmlns:a16="http://schemas.microsoft.com/office/drawing/2014/main" id="{F2151652-D77B-9142-904F-5E1796AB5795}"/>
              </a:ext>
            </a:extLst>
          </p:cNvPr>
          <p:cNvSpPr/>
          <p:nvPr/>
        </p:nvSpPr>
        <p:spPr>
          <a:xfrm>
            <a:off x="8268943" y="1716512"/>
            <a:ext cx="3084855" cy="2455102"/>
          </a:xfrm>
          <a:prstGeom prst="rect">
            <a:avLst/>
          </a:prstGeom>
          <a:solidFill>
            <a:schemeClr val="accent6"/>
          </a:solidFill>
          <a:ln>
            <a:solidFill>
              <a:schemeClr val="accent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Must spend proceeds for </a:t>
            </a:r>
            <a:r>
              <a:rPr lang="en-US" sz="2800" dirty="0"/>
              <a:t>grant eligible </a:t>
            </a:r>
            <a:r>
              <a:rPr lang="en-US" sz="2400" dirty="0"/>
              <a:t>projects that are ALSO </a:t>
            </a:r>
            <a:r>
              <a:rPr lang="en-US" sz="2800" dirty="0"/>
              <a:t>authorized by state law</a:t>
            </a:r>
          </a:p>
        </p:txBody>
      </p:sp>
      <p:sp>
        <p:nvSpPr>
          <p:cNvPr id="12" name="Rectangle 11">
            <a:extLst>
              <a:ext uri="{FF2B5EF4-FFF2-40B4-BE49-F238E27FC236}">
                <a16:creationId xmlns:a16="http://schemas.microsoft.com/office/drawing/2014/main" id="{5E5BABD8-743E-C042-B933-1FCD46EC2E8C}"/>
              </a:ext>
            </a:extLst>
          </p:cNvPr>
          <p:cNvSpPr/>
          <p:nvPr/>
        </p:nvSpPr>
        <p:spPr>
          <a:xfrm>
            <a:off x="8268944" y="4369714"/>
            <a:ext cx="3084855" cy="1972849"/>
          </a:xfrm>
          <a:prstGeom prst="rect">
            <a:avLst/>
          </a:prstGeom>
          <a:solidFill>
            <a:schemeClr val="accent4"/>
          </a:solidFill>
          <a:ln>
            <a:solidFill>
              <a:schemeClr val="accent4"/>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LOTS of compliance strings </a:t>
            </a:r>
            <a:r>
              <a:rPr lang="en-US" sz="2400" dirty="0"/>
              <a:t>attached (but less for units receiving between $0 and $10 million) </a:t>
            </a:r>
          </a:p>
        </p:txBody>
      </p:sp>
    </p:spTree>
    <p:extLst>
      <p:ext uri="{BB962C8B-B14F-4D97-AF65-F5344CB8AC3E}">
        <p14:creationId xmlns:p14="http://schemas.microsoft.com/office/powerpoint/2010/main" val="66820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1"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2"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extLst>
              <p:ext uri="{D42A27DB-BD31-4B8C-83A1-F6EECF244321}">
                <p14:modId xmlns:p14="http://schemas.microsoft.com/office/powerpoint/2010/main" val="1330709320"/>
              </p:ext>
            </p:extLst>
          </p:nvPr>
        </p:nvGraphicFramePr>
        <p:xfrm>
          <a:off x="1714052" y="1040210"/>
          <a:ext cx="8463101"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If allocation is over $10 million, likely have to spend some funds in one or more of these categories.</a:t>
            </a:r>
          </a:p>
        </p:txBody>
      </p:sp>
      <p:sp>
        <p:nvSpPr>
          <p:cNvPr id="3" name="Rectangle 2">
            <a:extLst>
              <a:ext uri="{FF2B5EF4-FFF2-40B4-BE49-F238E27FC236}">
                <a16:creationId xmlns:a16="http://schemas.microsoft.com/office/drawing/2014/main" id="{ABCD208C-4D2D-6040-8885-0FF41673CBCB}"/>
              </a:ext>
            </a:extLst>
          </p:cNvPr>
          <p:cNvSpPr/>
          <p:nvPr/>
        </p:nvSpPr>
        <p:spPr>
          <a:xfrm>
            <a:off x="10177153" y="1377538"/>
            <a:ext cx="2014847" cy="54804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a:solidFill>
                  <a:schemeClr val="tx1">
                    <a:lumMod val="75000"/>
                    <a:lumOff val="25000"/>
                  </a:schemeClr>
                </a:solidFill>
              </a:rPr>
              <a:t>Note that there are performance metrics and other data elements that must be met/ tracked/ reported on for many projects in these categories.</a:t>
            </a:r>
          </a:p>
        </p:txBody>
      </p:sp>
    </p:spTree>
    <p:extLst>
      <p:ext uri="{BB962C8B-B14F-4D97-AF65-F5344CB8AC3E}">
        <p14:creationId xmlns:p14="http://schemas.microsoft.com/office/powerpoint/2010/main" val="3909320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What is ARP/CSLFRF Eligible?</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extLst>
              <p:ext uri="{D42A27DB-BD31-4B8C-83A1-F6EECF244321}">
                <p14:modId xmlns:p14="http://schemas.microsoft.com/office/powerpoint/2010/main" val="1616187187"/>
              </p:ext>
            </p:extLst>
          </p:nvPr>
        </p:nvGraphicFramePr>
        <p:xfrm>
          <a:off x="1617233" y="427024"/>
          <a:ext cx="10477948" cy="1595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Table&#10;&#10;Description automatically generated">
            <a:extLst>
              <a:ext uri="{FF2B5EF4-FFF2-40B4-BE49-F238E27FC236}">
                <a16:creationId xmlns:a16="http://schemas.microsoft.com/office/drawing/2014/main" id="{948E3F9F-3E55-C94B-967F-42B45AC46EDE}"/>
              </a:ext>
            </a:extLst>
          </p:cNvPr>
          <p:cNvPicPr>
            <a:picLocks noChangeAspect="1"/>
          </p:cNvPicPr>
          <p:nvPr/>
        </p:nvPicPr>
        <p:blipFill>
          <a:blip r:embed="rId8"/>
          <a:stretch>
            <a:fillRect/>
          </a:stretch>
        </p:blipFill>
        <p:spPr>
          <a:xfrm>
            <a:off x="2086823" y="1753497"/>
            <a:ext cx="10008358" cy="4101923"/>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22F9B449-1385-8947-A48B-6F1289D7CF58}"/>
              </a:ext>
            </a:extLst>
          </p:cNvPr>
          <p:cNvSpPr/>
          <p:nvPr/>
        </p:nvSpPr>
        <p:spPr>
          <a:xfrm>
            <a:off x="0" y="5970494"/>
            <a:ext cx="12191999" cy="887506"/>
          </a:xfrm>
          <a:prstGeom prst="rect">
            <a:avLst/>
          </a:prstGeom>
          <a:solidFill>
            <a:srgbClr val="7030A0"/>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See </a:t>
            </a:r>
            <a:r>
              <a:rPr lang="en-US" sz="3200" dirty="0">
                <a:solidFill>
                  <a:schemeClr val="bg1"/>
                </a:solidFill>
                <a:hlinkClick r:id="rId9">
                  <a:extLst>
                    <a:ext uri="{A12FA001-AC4F-418D-AE19-62706E023703}">
                      <ahyp:hlinkClr xmlns:ahyp="http://schemas.microsoft.com/office/drawing/2018/hyperlinkcolor" val="tx"/>
                    </a:ext>
                  </a:extLst>
                </a:hlinkClick>
              </a:rPr>
              <a:t>Final Rule Overview </a:t>
            </a:r>
            <a:r>
              <a:rPr lang="en-US" sz="3200" dirty="0"/>
              <a:t>for lists of safe harbor projects.</a:t>
            </a:r>
          </a:p>
        </p:txBody>
      </p:sp>
      <p:sp>
        <p:nvSpPr>
          <p:cNvPr id="6" name="Pentagon 5">
            <a:extLst>
              <a:ext uri="{FF2B5EF4-FFF2-40B4-BE49-F238E27FC236}">
                <a16:creationId xmlns:a16="http://schemas.microsoft.com/office/drawing/2014/main" id="{63162665-E879-0A49-BF5A-0102840E9A34}"/>
              </a:ext>
            </a:extLst>
          </p:cNvPr>
          <p:cNvSpPr/>
          <p:nvPr/>
        </p:nvSpPr>
        <p:spPr>
          <a:xfrm>
            <a:off x="0" y="0"/>
            <a:ext cx="2086823" cy="6858000"/>
          </a:xfrm>
          <a:prstGeom prst="homePlate">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dirty="0">
                <a:solidFill>
                  <a:schemeClr val="bg1"/>
                </a:solidFill>
              </a:rPr>
              <a:t>Identify targeted beneficiary that was harmed due to COVID and design project/ program to address that harm</a:t>
            </a:r>
          </a:p>
        </p:txBody>
      </p:sp>
    </p:spTree>
    <p:extLst>
      <p:ext uri="{BB962C8B-B14F-4D97-AF65-F5344CB8AC3E}">
        <p14:creationId xmlns:p14="http://schemas.microsoft.com/office/powerpoint/2010/main" val="417896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solidFill>
                  <a:sysClr val="windowText" lastClr="000000"/>
                </a:solidFill>
              </a:rPr>
              <a:t>Must also clearly identify state law authority. There is broad state law authority to assist low- or moderate- income citizens and senior citizens but very limited state law authority to directly aid small businesses and nonprofits.</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extLst>
              <p:ext uri="{D42A27DB-BD31-4B8C-83A1-F6EECF244321}">
                <p14:modId xmlns:p14="http://schemas.microsoft.com/office/powerpoint/2010/main" val="1773813296"/>
              </p:ext>
            </p:extLst>
          </p:nvPr>
        </p:nvGraphicFramePr>
        <p:xfrm>
          <a:off x="330315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endParaRPr lang="en-US" dirty="0">
              <a:solidFill>
                <a:schemeClr val="bg1"/>
              </a:solidFill>
            </a:endParaRPr>
          </a:p>
          <a:p>
            <a:r>
              <a:rPr lang="en-US" dirty="0"/>
              <a:t>(by Tyler Mulligan)</a:t>
            </a:r>
          </a:p>
        </p:txBody>
      </p:sp>
    </p:spTree>
    <p:extLst>
      <p:ext uri="{BB962C8B-B14F-4D97-AF65-F5344CB8AC3E}">
        <p14:creationId xmlns:p14="http://schemas.microsoft.com/office/powerpoint/2010/main" val="41316401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10B3EF-8431-3A4B-A09C-141BF1EE4C8A}"/>
              </a:ext>
            </a:extLst>
          </p:cNvPr>
          <p:cNvSpPr/>
          <p:nvPr/>
        </p:nvSpPr>
        <p:spPr>
          <a:xfrm>
            <a:off x="0" y="1456540"/>
            <a:ext cx="3371850" cy="5401460"/>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6538"/>
            <a:r>
              <a:rPr lang="en-US" sz="2000" dirty="0">
                <a:solidFill>
                  <a:sysClr val="windowText" lastClr="000000"/>
                </a:solidFill>
              </a:rPr>
              <a:t>General Analysis</a:t>
            </a:r>
          </a:p>
          <a:p>
            <a:pPr marL="236538"/>
            <a:endParaRPr lang="en-US" sz="900" dirty="0">
              <a:solidFill>
                <a:sysClr val="windowText" lastClr="000000"/>
              </a:solidFill>
            </a:endParaRPr>
          </a:p>
          <a:p>
            <a:pPr marL="236538"/>
            <a:r>
              <a:rPr lang="en-US" sz="2000" dirty="0">
                <a:solidFill>
                  <a:sysClr val="windowText" lastClr="000000"/>
                </a:solidFill>
              </a:rPr>
              <a:t>Program, service, capital expenditure eligible if LG identifies harm or impact to beneficiary or class caused or exacerbated by COVID or its negative economic impacts AND the program, service, or capital expenditure responds to the harm.</a:t>
            </a:r>
          </a:p>
          <a:p>
            <a:pPr marL="236538"/>
            <a:endParaRPr lang="en-US" sz="2000" dirty="0">
              <a:solidFill>
                <a:sysClr val="windowText" lastClr="000000"/>
              </a:solidFill>
            </a:endParaRPr>
          </a:p>
          <a:p>
            <a:pPr algn="ctr"/>
            <a:endParaRPr lang="en-US" dirty="0"/>
          </a:p>
          <a:p>
            <a:pPr algn="ctr"/>
            <a:endParaRPr lang="en-US" dirty="0"/>
          </a:p>
          <a:p>
            <a:pPr algn="ctr"/>
            <a:endParaRPr lang="en-US" dirty="0"/>
          </a:p>
          <a:p>
            <a:pPr algn="ctr"/>
            <a:endParaRPr lang="en-US" dirty="0"/>
          </a:p>
          <a:p>
            <a:pPr algn="ctr"/>
            <a:endParaRPr lang="en-US" dirty="0"/>
          </a:p>
        </p:txBody>
      </p:sp>
      <p:sp>
        <p:nvSpPr>
          <p:cNvPr id="2" name="Rectangle 1">
            <a:extLst>
              <a:ext uri="{FF2B5EF4-FFF2-40B4-BE49-F238E27FC236}">
                <a16:creationId xmlns:a16="http://schemas.microsoft.com/office/drawing/2014/main" id="{3063E8B6-C661-814A-8CA1-02527D1E7AD0}"/>
              </a:ext>
            </a:extLst>
          </p:cNvPr>
          <p:cNvSpPr/>
          <p:nvPr/>
        </p:nvSpPr>
        <p:spPr>
          <a:xfrm>
            <a:off x="0" y="0"/>
            <a:ext cx="12192000" cy="144321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AA707-84DB-394E-9E85-4D95A89B746F}"/>
              </a:ext>
            </a:extLst>
          </p:cNvPr>
          <p:cNvSpPr>
            <a:spLocks noGrp="1"/>
          </p:cNvSpPr>
          <p:nvPr>
            <p:ph type="title"/>
          </p:nvPr>
        </p:nvSpPr>
        <p:spPr>
          <a:xfrm>
            <a:off x="182645" y="261633"/>
            <a:ext cx="11826710" cy="711081"/>
          </a:xfrm>
        </p:spPr>
        <p:txBody>
          <a:bodyPr>
            <a:normAutofit/>
          </a:bodyPr>
          <a:lstStyle/>
          <a:p>
            <a:pPr algn="ctr"/>
            <a:r>
              <a:rPr lang="en-US" dirty="0">
                <a:solidFill>
                  <a:schemeClr val="bg1"/>
                </a:solidFill>
              </a:rPr>
              <a:t>Address COVID &amp; Negative Economic Impact</a:t>
            </a:r>
          </a:p>
        </p:txBody>
      </p:sp>
      <p:graphicFrame>
        <p:nvGraphicFramePr>
          <p:cNvPr id="7" name="Content Placeholder 6">
            <a:extLst>
              <a:ext uri="{FF2B5EF4-FFF2-40B4-BE49-F238E27FC236}">
                <a16:creationId xmlns:a16="http://schemas.microsoft.com/office/drawing/2014/main" id="{8A7C9456-269F-CF44-AD15-E029603B8555}"/>
              </a:ext>
            </a:extLst>
          </p:cNvPr>
          <p:cNvGraphicFramePr>
            <a:graphicFrameLocks noGrp="1"/>
          </p:cNvGraphicFramePr>
          <p:nvPr>
            <p:ph idx="1"/>
          </p:nvPr>
        </p:nvGraphicFramePr>
        <p:xfrm>
          <a:off x="3127628" y="1456539"/>
          <a:ext cx="9064372" cy="532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a:extLst>
              <a:ext uri="{FF2B5EF4-FFF2-40B4-BE49-F238E27FC236}">
                <a16:creationId xmlns:a16="http://schemas.microsoft.com/office/drawing/2014/main" id="{C029EB00-7C6E-4E42-AF53-398475AB584C}"/>
              </a:ext>
            </a:extLst>
          </p:cNvPr>
          <p:cNvSpPr/>
          <p:nvPr/>
        </p:nvSpPr>
        <p:spPr>
          <a:xfrm>
            <a:off x="40005" y="5236197"/>
            <a:ext cx="3291840" cy="1543050"/>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hlinkClick r:id="rId7">
                  <a:extLst>
                    <a:ext uri="{A12FA001-AC4F-418D-AE19-62706E023703}">
                      <ahyp:hlinkClr xmlns:ahyp="http://schemas.microsoft.com/office/drawing/2018/hyperlinkcolor" val="tx"/>
                    </a:ext>
                  </a:extLst>
                </a:hlinkClick>
              </a:rPr>
              <a:t>Navigating affordable housing projects under state law </a:t>
            </a:r>
            <a:r>
              <a:rPr lang="en-US" dirty="0"/>
              <a:t>(by Tyler Mulligan)</a:t>
            </a:r>
          </a:p>
        </p:txBody>
      </p:sp>
      <p:sp>
        <p:nvSpPr>
          <p:cNvPr id="4" name="Pentagon 3">
            <a:extLst>
              <a:ext uri="{FF2B5EF4-FFF2-40B4-BE49-F238E27FC236}">
                <a16:creationId xmlns:a16="http://schemas.microsoft.com/office/drawing/2014/main" id="{A36DF938-950D-CB47-9885-F644EC2E0B41}"/>
              </a:ext>
            </a:extLst>
          </p:cNvPr>
          <p:cNvSpPr/>
          <p:nvPr/>
        </p:nvSpPr>
        <p:spPr>
          <a:xfrm>
            <a:off x="0" y="3248020"/>
            <a:ext cx="4720590" cy="3635997"/>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lumMod val="65000"/>
                    <a:lumOff val="35000"/>
                  </a:schemeClr>
                </a:solidFill>
              </a:rPr>
              <a:t>The final rule presumes that all enumerated eligible uses for programs and services, including COVID-19 mitigation and prevention programs and services, are reasonably proportional responses to the harm identified unless a response is grossly disproportionate to the type or extent of harm experienced. </a:t>
            </a:r>
            <a:endParaRPr lang="en-US" sz="2000" dirty="0">
              <a:solidFill>
                <a:schemeClr val="tx1">
                  <a:lumMod val="65000"/>
                  <a:lumOff val="35000"/>
                </a:schemeClr>
              </a:solidFill>
              <a:effectLst/>
            </a:endParaRPr>
          </a:p>
        </p:txBody>
      </p:sp>
    </p:spTree>
    <p:extLst>
      <p:ext uri="{BB962C8B-B14F-4D97-AF65-F5344CB8AC3E}">
        <p14:creationId xmlns:p14="http://schemas.microsoft.com/office/powerpoint/2010/main" val="197864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58FF9-31DB-0948-9C81-624ECF559A48}"/>
              </a:ext>
            </a:extLst>
          </p:cNvPr>
          <p:cNvSpPr>
            <a:spLocks noGrp="1"/>
          </p:cNvSpPr>
          <p:nvPr>
            <p:ph type="title"/>
          </p:nvPr>
        </p:nvSpPr>
        <p:spPr>
          <a:xfrm>
            <a:off x="467809" y="686863"/>
            <a:ext cx="3413479" cy="3534226"/>
          </a:xfrm>
          <a:solidFill>
            <a:srgbClr val="7030A0"/>
          </a:solidFill>
          <a:effectLst>
            <a:outerShdw blurRad="50800" dist="38100" dir="8100000" algn="tr" rotWithShape="0">
              <a:prstClr val="black">
                <a:alpha val="40000"/>
              </a:prstClr>
            </a:outerShdw>
          </a:effectLst>
        </p:spPr>
        <p:txBody>
          <a:bodyPr>
            <a:normAutofit/>
          </a:bodyPr>
          <a:lstStyle/>
          <a:p>
            <a:pPr marL="176213" algn="ctr"/>
            <a:r>
              <a:rPr lang="en-US" sz="3800" dirty="0">
                <a:solidFill>
                  <a:srgbClr val="FFFFFF"/>
                </a:solidFill>
              </a:rPr>
              <a:t>Public Sector Capacity &amp; Workforce</a:t>
            </a:r>
          </a:p>
        </p:txBody>
      </p:sp>
      <p:sp>
        <p:nvSpPr>
          <p:cNvPr id="3" name="Content Placeholder 2">
            <a:extLst>
              <a:ext uri="{FF2B5EF4-FFF2-40B4-BE49-F238E27FC236}">
                <a16:creationId xmlns:a16="http://schemas.microsoft.com/office/drawing/2014/main" id="{FBCB00CD-877B-AB42-8926-58C44002F26A}"/>
              </a:ext>
            </a:extLst>
          </p:cNvPr>
          <p:cNvSpPr>
            <a:spLocks noGrp="1"/>
          </p:cNvSpPr>
          <p:nvPr>
            <p:ph idx="1"/>
          </p:nvPr>
        </p:nvSpPr>
        <p:spPr>
          <a:xfrm>
            <a:off x="4049487" y="188687"/>
            <a:ext cx="7910284" cy="7257142"/>
          </a:xfrm>
        </p:spPr>
        <p:txBody>
          <a:bodyPr anchor="ctr">
            <a:normAutofit/>
          </a:bodyPr>
          <a:lstStyle/>
          <a:p>
            <a:pPr>
              <a:spcBef>
                <a:spcPts val="984"/>
              </a:spcBef>
            </a:pPr>
            <a:r>
              <a:rPr lang="en-US" sz="1900" dirty="0"/>
              <a:t>Payroll and covered benefit expenses for public safety, public health, health care, human services, and similar employees to the extent that the employee’s time is spent mitigating or responding to the COVID-19 public health emergency; </a:t>
            </a:r>
          </a:p>
          <a:p>
            <a:pPr>
              <a:spcBef>
                <a:spcPts val="984"/>
              </a:spcBef>
            </a:pPr>
            <a:r>
              <a:rPr lang="en-US" sz="1900" dirty="0"/>
              <a:t>Payroll, covered benefit, and other costs associated with programs or services to support the public sector workforce and with the LG: </a:t>
            </a:r>
          </a:p>
          <a:p>
            <a:pPr marL="609494" lvl="1" indent="0">
              <a:spcBef>
                <a:spcPts val="984"/>
              </a:spcBef>
              <a:buNone/>
            </a:pPr>
            <a:r>
              <a:rPr lang="en-US" sz="1900" dirty="0"/>
              <a:t>Hiring or rehiring staff to fill budgeted full-time equivalent positions that existed on January 27, 2020 but that were unfilled or eliminated as of March 3, 2021; or </a:t>
            </a:r>
          </a:p>
          <a:p>
            <a:pPr marL="609494" lvl="1" indent="0">
              <a:spcBef>
                <a:spcPts val="984"/>
              </a:spcBef>
              <a:buNone/>
            </a:pPr>
            <a:r>
              <a:rPr lang="en-US" sz="1900" dirty="0"/>
              <a:t>Increasing the number of its budgeted full-time equivalent employees by up to the difference between the number of its budgeted full-time equivalent employees on January 27, 2020, multiplied by 1.075, and the number of its budgeted full-time equivalent employees on March 3, 2021, provided that funds shall only be used for additional budgeted full-time equivalent employees above the recipient’s number of budgeted full-time equivalent employees as of March 3, 2021; </a:t>
            </a:r>
          </a:p>
          <a:p>
            <a:pPr>
              <a:spcBef>
                <a:spcPts val="984"/>
              </a:spcBef>
            </a:pPr>
            <a:r>
              <a:rPr lang="en-US" sz="1900" dirty="0"/>
              <a:t>Costs to improve the design and execution of programs responding to the COVID-19 pandemic and to administer or improve the efficacy of programs addressing the public health emergency or its negative economic impacts</a:t>
            </a:r>
          </a:p>
          <a:p>
            <a:pPr>
              <a:spcBef>
                <a:spcPts val="984"/>
              </a:spcBef>
            </a:pPr>
            <a:r>
              <a:rPr lang="en-US" sz="1900" dirty="0"/>
              <a:t>Costs associated with addressing administrative needs of recipient governments that were caused or exacerbated by the pandemic. </a:t>
            </a:r>
          </a:p>
          <a:p>
            <a:pPr>
              <a:lnSpc>
                <a:spcPct val="90000"/>
              </a:lnSpc>
            </a:pPr>
            <a:endParaRPr lang="en-US" sz="1600" dirty="0"/>
          </a:p>
          <a:p>
            <a:pPr>
              <a:lnSpc>
                <a:spcPct val="90000"/>
              </a:lnSpc>
            </a:pPr>
            <a:endParaRPr lang="en-US" sz="1600" dirty="0"/>
          </a:p>
        </p:txBody>
      </p:sp>
      <p:sp>
        <p:nvSpPr>
          <p:cNvPr id="4" name="Rectangle 3">
            <a:extLst>
              <a:ext uri="{FF2B5EF4-FFF2-40B4-BE49-F238E27FC236}">
                <a16:creationId xmlns:a16="http://schemas.microsoft.com/office/drawing/2014/main" id="{8E227E72-4E65-BD4A-B04B-209427A89016}"/>
              </a:ext>
            </a:extLst>
          </p:cNvPr>
          <p:cNvSpPr/>
          <p:nvPr/>
        </p:nvSpPr>
        <p:spPr>
          <a:xfrm>
            <a:off x="467809" y="4419227"/>
            <a:ext cx="3413480" cy="1979852"/>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Note that these limitations only apply to the “purple” category expenditures. If using Revenue Replacement, may pay for any government costs, except those on prohibited list. </a:t>
            </a:r>
          </a:p>
        </p:txBody>
      </p:sp>
    </p:spTree>
    <p:extLst>
      <p:ext uri="{BB962C8B-B14F-4D97-AF65-F5344CB8AC3E}">
        <p14:creationId xmlns:p14="http://schemas.microsoft.com/office/powerpoint/2010/main" val="285167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995B80-E94E-9346-A5CE-7A49026182D1}"/>
              </a:ext>
            </a:extLst>
          </p:cNvPr>
          <p:cNvSpPr/>
          <p:nvPr/>
        </p:nvSpPr>
        <p:spPr>
          <a:xfrm>
            <a:off x="1588" y="0"/>
            <a:ext cx="12176124" cy="128037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27192-24BC-C245-B649-37372EBCA033}"/>
              </a:ext>
            </a:extLst>
          </p:cNvPr>
          <p:cNvSpPr>
            <a:spLocks noGrp="1"/>
          </p:cNvSpPr>
          <p:nvPr>
            <p:ph type="title"/>
          </p:nvPr>
        </p:nvSpPr>
        <p:spPr>
          <a:xfrm>
            <a:off x="838200" y="72115"/>
            <a:ext cx="10515600" cy="1208257"/>
          </a:xfrm>
        </p:spPr>
        <p:txBody>
          <a:bodyPr>
            <a:normAutofit/>
          </a:bodyPr>
          <a:lstStyle/>
          <a:p>
            <a:pPr algn="ctr"/>
            <a:r>
              <a:rPr lang="en-US" sz="4000" dirty="0">
                <a:solidFill>
                  <a:schemeClr val="bg1"/>
                </a:solidFill>
              </a:rPr>
              <a:t>Capital Outlay for Address COVID and </a:t>
            </a:r>
            <a:br>
              <a:rPr lang="en-US" sz="4000" dirty="0">
                <a:solidFill>
                  <a:schemeClr val="bg1"/>
                </a:solidFill>
              </a:rPr>
            </a:br>
            <a:r>
              <a:rPr lang="en-US" sz="4000" dirty="0">
                <a:solidFill>
                  <a:schemeClr val="bg1"/>
                </a:solidFill>
              </a:rPr>
              <a:t>Negative Economic Impact Category </a:t>
            </a:r>
          </a:p>
        </p:txBody>
      </p:sp>
      <p:pic>
        <p:nvPicPr>
          <p:cNvPr id="1025" name="Picture 1" descr="page422image32070208">
            <a:extLst>
              <a:ext uri="{FF2B5EF4-FFF2-40B4-BE49-F238E27FC236}">
                <a16:creationId xmlns:a16="http://schemas.microsoft.com/office/drawing/2014/main" id="{5162B1EB-EFD6-9E46-873B-869C947F2C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422image32074624">
            <a:extLst>
              <a:ext uri="{FF2B5EF4-FFF2-40B4-BE49-F238E27FC236}">
                <a16:creationId xmlns:a16="http://schemas.microsoft.com/office/drawing/2014/main" id="{0F977DEE-4EF1-6E4D-B963-F3213A541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422image32068480">
            <a:extLst>
              <a:ext uri="{FF2B5EF4-FFF2-40B4-BE49-F238E27FC236}">
                <a16:creationId xmlns:a16="http://schemas.microsoft.com/office/drawing/2014/main" id="{D79B82FD-93FA-E44B-BE90-21564D4FB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871" y="2632840"/>
            <a:ext cx="12700" cy="698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C917295-6CB0-2643-B11F-4E0638CAF6DB}"/>
              </a:ext>
            </a:extLst>
          </p:cNvPr>
          <p:cNvSpPr/>
          <p:nvPr/>
        </p:nvSpPr>
        <p:spPr>
          <a:xfrm>
            <a:off x="206247" y="4869160"/>
            <a:ext cx="11855053" cy="1829704"/>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000" dirty="0"/>
              <a:t>Written justification must include the following elements: </a:t>
            </a:r>
          </a:p>
          <a:p>
            <a:endParaRPr lang="en-US" sz="800" dirty="0"/>
          </a:p>
          <a:p>
            <a:pPr marL="342900" indent="-342900">
              <a:buFont typeface="Arial" panose="020B0604020202020204" pitchFamily="34" charset="0"/>
              <a:buChar char="•"/>
            </a:pPr>
            <a:r>
              <a:rPr lang="en-US" sz="2000" dirty="0"/>
              <a:t>Describe the harm or need to be addressed;</a:t>
            </a:r>
          </a:p>
          <a:p>
            <a:pPr marL="342900" indent="-342900">
              <a:buFont typeface="Arial" panose="020B0604020202020204" pitchFamily="34" charset="0"/>
              <a:buChar char="•"/>
            </a:pPr>
            <a:r>
              <a:rPr lang="en-US" sz="2000" dirty="0"/>
              <a:t>Explain why a capital expenditure is appropriate; and</a:t>
            </a:r>
          </a:p>
          <a:p>
            <a:pPr marL="342900" indent="-342900">
              <a:buFont typeface="Arial" panose="020B0604020202020204" pitchFamily="34" charset="0"/>
              <a:buChar char="•"/>
            </a:pPr>
            <a:r>
              <a:rPr lang="en-US" sz="2000" dirty="0"/>
              <a:t>Compare the proposed capital expenditure to at least two alternative capital expenditures and demonstrate why the proposed capital expenditure is superior. </a:t>
            </a:r>
          </a:p>
        </p:txBody>
      </p:sp>
      <p:graphicFrame>
        <p:nvGraphicFramePr>
          <p:cNvPr id="4" name="Content Placeholder 3">
            <a:extLst>
              <a:ext uri="{FF2B5EF4-FFF2-40B4-BE49-F238E27FC236}">
                <a16:creationId xmlns:a16="http://schemas.microsoft.com/office/drawing/2014/main" id="{9E5AC33D-B890-CF4C-979E-2785B1C01806}"/>
              </a:ext>
            </a:extLst>
          </p:cNvPr>
          <p:cNvGraphicFramePr>
            <a:graphicFrameLocks noGrp="1"/>
          </p:cNvGraphicFramePr>
          <p:nvPr>
            <p:ph idx="1"/>
          </p:nvPr>
        </p:nvGraphicFramePr>
        <p:xfrm>
          <a:off x="591531" y="1397678"/>
          <a:ext cx="11084484" cy="3298277"/>
        </p:xfrm>
        <a:graphic>
          <a:graphicData uri="http://schemas.openxmlformats.org/drawingml/2006/table">
            <a:tbl>
              <a:tblPr/>
              <a:tblGrid>
                <a:gridCol w="3694828">
                  <a:extLst>
                    <a:ext uri="{9D8B030D-6E8A-4147-A177-3AD203B41FA5}">
                      <a16:colId xmlns:a16="http://schemas.microsoft.com/office/drawing/2014/main" val="1911408063"/>
                    </a:ext>
                  </a:extLst>
                </a:gridCol>
                <a:gridCol w="3694828">
                  <a:extLst>
                    <a:ext uri="{9D8B030D-6E8A-4147-A177-3AD203B41FA5}">
                      <a16:colId xmlns:a16="http://schemas.microsoft.com/office/drawing/2014/main" val="3987541854"/>
                    </a:ext>
                  </a:extLst>
                </a:gridCol>
                <a:gridCol w="3694828">
                  <a:extLst>
                    <a:ext uri="{9D8B030D-6E8A-4147-A177-3AD203B41FA5}">
                      <a16:colId xmlns:a16="http://schemas.microsoft.com/office/drawing/2014/main" val="2589204561"/>
                    </a:ext>
                  </a:extLst>
                </a:gridCol>
              </a:tblGrid>
              <a:tr h="647108">
                <a:tc>
                  <a:txBody>
                    <a:bodyPr/>
                    <a:lstStyle/>
                    <a:p>
                      <a:r>
                        <a:rPr lang="en-US" sz="1800" b="1" dirty="0">
                          <a:effectLst/>
                          <a:latin typeface="TimesNewRomanPS"/>
                        </a:rPr>
                        <a:t>If a project has total expected capital expenditures of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dirty="0">
                          <a:effectLst/>
                          <a:latin typeface="TimesNewRomanPS"/>
                        </a:rPr>
                        <a:t>and the use is enumerated in (b)(3), then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b="1">
                          <a:effectLst/>
                          <a:latin typeface="TimesNewRomanPS"/>
                        </a:rPr>
                        <a:t>and the use is not enumerated in (b)(3), then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343359"/>
                  </a:ext>
                </a:extLst>
              </a:tr>
              <a:tr h="521030">
                <a:tc>
                  <a:txBody>
                    <a:bodyPr/>
                    <a:lstStyle/>
                    <a:p>
                      <a:r>
                        <a:rPr lang="en-US" sz="1800" dirty="0">
                          <a:effectLst/>
                          <a:latin typeface="TimesNewRomanPSMT"/>
                        </a:rPr>
                        <a:t>Less than $1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a:effectLst/>
                          <a:latin typeface="TimesNewRomanPSMT"/>
                        </a:rPr>
                        <a:t>No Written Justification required </a:t>
                      </a:r>
                      <a:endParaRPr lang="en-US" sz="180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6895308"/>
                  </a:ext>
                </a:extLst>
              </a:tr>
              <a:tr h="1215739">
                <a:tc>
                  <a:txBody>
                    <a:bodyPr/>
                    <a:lstStyle/>
                    <a:p>
                      <a:r>
                        <a:rPr lang="en-US" sz="1800" dirty="0">
                          <a:effectLst/>
                          <a:latin typeface="TimesNewRomanPSMT"/>
                        </a:rPr>
                        <a:t>Greater than or equal to $1 million, but less than $10 million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but recipients are not required to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83" cap="flat" cmpd="sng" algn="ctr">
                      <a:solidFill>
                        <a:srgbClr val="000000"/>
                      </a:solidFill>
                      <a:prstDash val="solid"/>
                      <a:round/>
                      <a:headEnd type="none" w="med" len="med"/>
                      <a:tailEnd type="none" w="med" len="med"/>
                    </a:lnB>
                  </a:tcPr>
                </a:tc>
                <a:tc rowSpan="2">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83"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2327210"/>
                  </a:ext>
                </a:extLst>
              </a:tr>
              <a:tr h="774252">
                <a:tc>
                  <a:txBody>
                    <a:bodyPr/>
                    <a:lstStyle/>
                    <a:p>
                      <a:r>
                        <a:rPr lang="en-US" sz="1800" dirty="0">
                          <a:effectLst/>
                          <a:latin typeface="TimesNewRomanPSMT"/>
                        </a:rPr>
                        <a:t>$10 million or more </a:t>
                      </a:r>
                      <a:endParaRPr lang="en-US" sz="18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1800" dirty="0">
                          <a:effectLst/>
                          <a:latin typeface="TimesNewRomanPSMT"/>
                        </a:rPr>
                        <a:t>Written Justification required and recipients must submit as part of regular reporting to Treasury </a:t>
                      </a:r>
                      <a:endParaRPr lang="en-US" sz="1800" dirty="0">
                        <a:effectLst/>
                      </a:endParaRPr>
                    </a:p>
                  </a:txBody>
                  <a:tcPr anchor="ctr">
                    <a:lnL w="6096" cap="flat" cmpd="sng" algn="ctr">
                      <a:solidFill>
                        <a:srgbClr val="000000"/>
                      </a:solidFill>
                      <a:prstDash val="solid"/>
                      <a:round/>
                      <a:headEnd type="none" w="med" len="med"/>
                      <a:tailEnd type="none" w="med" len="med"/>
                    </a:lnL>
                    <a:lnR w="6083" cap="flat" cmpd="sng" algn="ctr">
                      <a:solidFill>
                        <a:srgbClr val="000000"/>
                      </a:solidFill>
                      <a:prstDash val="solid"/>
                      <a:round/>
                      <a:headEnd type="none" w="med" len="med"/>
                      <a:tailEnd type="none" w="med" len="med"/>
                    </a:lnR>
                    <a:lnT w="6083"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253967795"/>
                  </a:ext>
                </a:extLst>
              </a:tr>
            </a:tbl>
          </a:graphicData>
        </a:graphic>
      </p:graphicFrame>
    </p:spTree>
    <p:extLst>
      <p:ext uri="{BB962C8B-B14F-4D97-AF65-F5344CB8AC3E}">
        <p14:creationId xmlns:p14="http://schemas.microsoft.com/office/powerpoint/2010/main" val="19219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41CFB15D-579C-9044-AAB6-344D0CF77454}"/>
              </a:ext>
            </a:extLst>
          </p:cNvPr>
          <p:cNvGraphicFramePr>
            <a:graphicFrameLocks noGrp="1"/>
          </p:cNvGraphicFramePr>
          <p:nvPr>
            <p:ph idx="1"/>
            <p:extLst>
              <p:ext uri="{D42A27DB-BD31-4B8C-83A1-F6EECF244321}">
                <p14:modId xmlns:p14="http://schemas.microsoft.com/office/powerpoint/2010/main" val="2051751129"/>
              </p:ext>
            </p:extLst>
          </p:nvPr>
        </p:nvGraphicFramePr>
        <p:xfrm>
          <a:off x="0" y="49308"/>
          <a:ext cx="10477948" cy="1430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49D2C511-9231-444F-901B-403EA38E7C9C}"/>
              </a:ext>
            </a:extLst>
          </p:cNvPr>
          <p:cNvSpPr/>
          <p:nvPr/>
        </p:nvSpPr>
        <p:spPr>
          <a:xfrm>
            <a:off x="1" y="1258646"/>
            <a:ext cx="3095740" cy="5410714"/>
          </a:xfrm>
          <a:prstGeom prst="rect">
            <a:avLst/>
          </a:prstGeom>
          <a:solidFill>
            <a:schemeClr val="accent3">
              <a:lumMod val="40000"/>
              <a:lumOff val="6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9063">
              <a:spcBef>
                <a:spcPts val="1200"/>
              </a:spcBef>
            </a:pPr>
            <a:r>
              <a:rPr lang="en-US" sz="2400" dirty="0">
                <a:solidFill>
                  <a:schemeClr val="tx1">
                    <a:lumMod val="65000"/>
                    <a:lumOff val="35000"/>
                  </a:schemeClr>
                </a:solidFill>
              </a:rPr>
              <a:t>May provide </a:t>
            </a:r>
            <a:r>
              <a:rPr lang="en-US" sz="2400" b="1" dirty="0">
                <a:solidFill>
                  <a:schemeClr val="tx1">
                    <a:lumMod val="65000"/>
                    <a:lumOff val="35000"/>
                  </a:schemeClr>
                </a:solidFill>
              </a:rPr>
              <a:t>subaward</a:t>
            </a:r>
            <a:r>
              <a:rPr lang="en-US" sz="2400" dirty="0">
                <a:solidFill>
                  <a:schemeClr val="tx1">
                    <a:lumMod val="65000"/>
                    <a:lumOff val="35000"/>
                  </a:schemeClr>
                </a:solidFill>
              </a:rPr>
              <a:t> to nonprofit fire departments, rescue squads, or similar entities to provide premium pay to their employees –must be for work that LG has state statutory authority to perform itself and that is also eligible under ARP/CSLFRF </a:t>
            </a:r>
          </a:p>
        </p:txBody>
      </p:sp>
      <p:sp>
        <p:nvSpPr>
          <p:cNvPr id="5" name="Rectangle 4">
            <a:extLst>
              <a:ext uri="{FF2B5EF4-FFF2-40B4-BE49-F238E27FC236}">
                <a16:creationId xmlns:a16="http://schemas.microsoft.com/office/drawing/2014/main" id="{6A8171CC-5960-A844-8D0B-9810435B5F09}"/>
              </a:ext>
            </a:extLst>
          </p:cNvPr>
          <p:cNvSpPr/>
          <p:nvPr/>
        </p:nvSpPr>
        <p:spPr>
          <a:xfrm>
            <a:off x="3218512" y="1258646"/>
            <a:ext cx="8863319" cy="5444440"/>
          </a:xfrm>
          <a:prstGeom prst="rect">
            <a:avLst/>
          </a:prstGeom>
          <a:solidFill>
            <a:schemeClr val="accent6">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1600" dirty="0">
              <a:solidFill>
                <a:schemeClr val="tx1">
                  <a:lumMod val="65000"/>
                  <a:lumOff val="35000"/>
                </a:schemeClr>
              </a:solidFill>
            </a:endParaRP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award premium pay to any local government employee who performed essential work during the pandemic</a:t>
            </a:r>
          </a:p>
          <a:p>
            <a:pPr marL="742864" lvl="1" indent="-285664">
              <a:spcBef>
                <a:spcPts val="600"/>
              </a:spcBef>
              <a:buFont typeface="Arial" panose="020B0604020202020204" pitchFamily="34" charset="0"/>
              <a:buChar char="•"/>
            </a:pPr>
            <a:r>
              <a:rPr lang="en-US" sz="2000" dirty="0">
                <a:solidFill>
                  <a:schemeClr val="tx1">
                    <a:lumMod val="65000"/>
                    <a:lumOff val="35000"/>
                  </a:schemeClr>
                </a:solidFill>
              </a:rPr>
              <a:t>Essential work is work that is performed in person with regular interactions with others (including co-workers) OR regularly handling items handled by others</a:t>
            </a:r>
          </a:p>
          <a:p>
            <a:pPr marL="800100" lvl="1" indent="-342900">
              <a:spcBef>
                <a:spcPts val="600"/>
              </a:spcBef>
              <a:buFont typeface="Arial" panose="020B0604020202020204" pitchFamily="34" charset="0"/>
              <a:buChar char="•"/>
            </a:pPr>
            <a:r>
              <a:rPr lang="en-US" sz="2000" dirty="0">
                <a:solidFill>
                  <a:schemeClr val="tx1">
                    <a:lumMod val="65000"/>
                    <a:lumOff val="35000"/>
                  </a:schemeClr>
                </a:solidFill>
              </a:rPr>
              <a:t>Must target low- or moderate-income employees OR be able to provide justification for including higher income employees based on their special risks due to COVID</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 NOT EXEMPT from FLSA overtime provisions OR</a:t>
            </a:r>
          </a:p>
          <a:p>
            <a:pPr marL="1552575" lvl="2" indent="-487363">
              <a:spcBef>
                <a:spcPts val="600"/>
              </a:spcBef>
              <a:buFont typeface="Arial" panose="020B0604020202020204" pitchFamily="34" charset="0"/>
              <a:buChar char="•"/>
            </a:pPr>
            <a:r>
              <a:rPr lang="en-US" sz="2000" dirty="0">
                <a:solidFill>
                  <a:schemeClr val="tx1">
                    <a:lumMod val="65000"/>
                    <a:lumOff val="35000"/>
                  </a:schemeClr>
                </a:solidFill>
              </a:rPr>
              <a:t>Employee’s total wages and remuneration does not exceed 150% of the state or county average for all occupations, whichever is higher</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$13 / hour &amp; $25K total maximums</a:t>
            </a:r>
          </a:p>
          <a:p>
            <a:pPr marL="285664" indent="-285664">
              <a:spcBef>
                <a:spcPts val="600"/>
              </a:spcBef>
              <a:buFont typeface="Arial" panose="020B0604020202020204" pitchFamily="34" charset="0"/>
              <a:buChar char="•"/>
            </a:pPr>
            <a:r>
              <a:rPr lang="en-US" sz="2000" dirty="0">
                <a:solidFill>
                  <a:schemeClr val="tx1">
                    <a:lumMod val="65000"/>
                    <a:lumOff val="35000"/>
                  </a:schemeClr>
                </a:solidFill>
              </a:rPr>
              <a:t>May pay retroactively back to January 27, 2020 or prospectively until December 31, 2024, but must be for work actually performed (no pre-payments)</a:t>
            </a:r>
          </a:p>
          <a:p>
            <a:pPr marL="285664" indent="-285664">
              <a:spcBef>
                <a:spcPts val="600"/>
              </a:spcBef>
              <a:buFont typeface="Arial" panose="020B0604020202020204" pitchFamily="34" charset="0"/>
              <a:buChar char="•"/>
            </a:pPr>
            <a:endParaRPr lang="en-US" sz="2000" dirty="0">
              <a:solidFill>
                <a:schemeClr val="tx1">
                  <a:lumMod val="65000"/>
                  <a:lumOff val="35000"/>
                </a:schemeClr>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
        <p:nvSpPr>
          <p:cNvPr id="6" name="Pentagon 5">
            <a:extLst>
              <a:ext uri="{FF2B5EF4-FFF2-40B4-BE49-F238E27FC236}">
                <a16:creationId xmlns:a16="http://schemas.microsoft.com/office/drawing/2014/main" id="{36F992FB-CC6D-2B47-BE2E-4336A81B5B37}"/>
              </a:ext>
            </a:extLst>
          </p:cNvPr>
          <p:cNvSpPr/>
          <p:nvPr/>
        </p:nvSpPr>
        <p:spPr>
          <a:xfrm>
            <a:off x="3015730" y="4180914"/>
            <a:ext cx="1805940" cy="101727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Low- or moderate- income criteria</a:t>
            </a:r>
          </a:p>
        </p:txBody>
      </p:sp>
    </p:spTree>
    <p:extLst>
      <p:ext uri="{BB962C8B-B14F-4D97-AF65-F5344CB8AC3E}">
        <p14:creationId xmlns:p14="http://schemas.microsoft.com/office/powerpoint/2010/main" val="127177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D252290-4A14-B145-BBEC-42E90BFBE943}"/>
              </a:ext>
            </a:extLst>
          </p:cNvPr>
          <p:cNvGraphicFramePr>
            <a:graphicFrameLocks noGrp="1"/>
          </p:cNvGraphicFramePr>
          <p:nvPr>
            <p:ph idx="1"/>
            <p:extLst>
              <p:ext uri="{D42A27DB-BD31-4B8C-83A1-F6EECF244321}">
                <p14:modId xmlns:p14="http://schemas.microsoft.com/office/powerpoint/2010/main" val="2911930539"/>
              </p:ext>
            </p:extLst>
          </p:nvPr>
        </p:nvGraphicFramePr>
        <p:xfrm>
          <a:off x="93040" y="0"/>
          <a:ext cx="10477948" cy="1391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Left Arrow 7">
            <a:extLst>
              <a:ext uri="{FF2B5EF4-FFF2-40B4-BE49-F238E27FC236}">
                <a16:creationId xmlns:a16="http://schemas.microsoft.com/office/drawing/2014/main" id="{61418EB2-7D75-6543-B9A8-88449B8AAE31}"/>
              </a:ext>
            </a:extLst>
          </p:cNvPr>
          <p:cNvSpPr/>
          <p:nvPr/>
        </p:nvSpPr>
        <p:spPr>
          <a:xfrm rot="19716734">
            <a:off x="9292132" y="4656496"/>
            <a:ext cx="2266894" cy="1115301"/>
          </a:xfrm>
          <a:prstGeom prst="leftArrow">
            <a:avLst/>
          </a:prstGeom>
          <a:solidFill>
            <a:schemeClr val="accent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Necessary</a:t>
            </a:r>
          </a:p>
        </p:txBody>
      </p:sp>
      <p:pic>
        <p:nvPicPr>
          <p:cNvPr id="13" name="Picture 5">
            <a:extLst>
              <a:ext uri="{FF2B5EF4-FFF2-40B4-BE49-F238E27FC236}">
                <a16:creationId xmlns:a16="http://schemas.microsoft.com/office/drawing/2014/main" id="{BE7120A9-8E72-964F-A299-FDCD3C545F32}"/>
              </a:ext>
            </a:extLst>
          </p:cNvPr>
          <p:cNvPicPr>
            <a:picLocks noChangeAspect="1"/>
          </p:cNvPicPr>
          <p:nvPr/>
        </p:nvPicPr>
        <p:blipFill rotWithShape="1">
          <a:blip r:embed="rId8"/>
          <a:srcRect l="-2" r="52970"/>
          <a:stretch/>
        </p:blipFill>
        <p:spPr>
          <a:xfrm>
            <a:off x="1589" y="1130622"/>
            <a:ext cx="4014830" cy="5562600"/>
          </a:xfrm>
          <a:prstGeom prst="rect">
            <a:avLst/>
          </a:prstGeom>
          <a:effectLst>
            <a:outerShdw blurRad="50800" dist="38100" dir="8100000" algn="tr" rotWithShape="0">
              <a:prstClr val="black">
                <a:alpha val="40000"/>
              </a:prstClr>
            </a:outerShdw>
          </a:effectLst>
        </p:spPr>
      </p:pic>
      <p:pic>
        <p:nvPicPr>
          <p:cNvPr id="14" name="Picture 5">
            <a:extLst>
              <a:ext uri="{FF2B5EF4-FFF2-40B4-BE49-F238E27FC236}">
                <a16:creationId xmlns:a16="http://schemas.microsoft.com/office/drawing/2014/main" id="{491E29CB-02C4-F943-B185-B00CB9AA60A0}"/>
              </a:ext>
            </a:extLst>
          </p:cNvPr>
          <p:cNvPicPr>
            <a:picLocks noChangeAspect="1"/>
          </p:cNvPicPr>
          <p:nvPr/>
        </p:nvPicPr>
        <p:blipFill rotWithShape="1">
          <a:blip r:embed="rId8"/>
          <a:srcRect l="51798"/>
          <a:stretch/>
        </p:blipFill>
        <p:spPr>
          <a:xfrm>
            <a:off x="7938648" y="1130622"/>
            <a:ext cx="4253351" cy="5581569"/>
          </a:xfrm>
          <a:prstGeom prst="rect">
            <a:avLst/>
          </a:prstGeom>
          <a:effectLst>
            <a:outerShdw blurRad="50800" dist="38100" dir="8100000" algn="tr" rotWithShape="0">
              <a:prstClr val="black">
                <a:alpha val="40000"/>
              </a:prstClr>
            </a:outerShdw>
          </a:effectLst>
        </p:spPr>
      </p:pic>
      <p:sp>
        <p:nvSpPr>
          <p:cNvPr id="15" name="Rectangle 14">
            <a:extLst>
              <a:ext uri="{FF2B5EF4-FFF2-40B4-BE49-F238E27FC236}">
                <a16:creationId xmlns:a16="http://schemas.microsoft.com/office/drawing/2014/main" id="{8340E781-C2EC-714C-AB6D-D127BF3F94C2}"/>
              </a:ext>
            </a:extLst>
          </p:cNvPr>
          <p:cNvSpPr/>
          <p:nvPr/>
        </p:nvSpPr>
        <p:spPr>
          <a:xfrm>
            <a:off x="4016419" y="1134320"/>
            <a:ext cx="3922229" cy="5562600"/>
          </a:xfrm>
          <a:prstGeom prst="rect">
            <a:avLst/>
          </a:prstGeom>
          <a:solidFill>
            <a:schemeClr val="accent3">
              <a:lumMod val="60000"/>
              <a:lumOff val="40000"/>
            </a:schemeClr>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99" dirty="0">
              <a:solidFill>
                <a:schemeClr val="bg1"/>
              </a:solidFill>
            </a:endParaRPr>
          </a:p>
          <a:p>
            <a:pPr>
              <a:spcBef>
                <a:spcPts val="1200"/>
              </a:spcBef>
            </a:pPr>
            <a:endParaRPr lang="en-US" sz="2399" dirty="0">
              <a:solidFill>
                <a:schemeClr val="bg1"/>
              </a:solidFill>
            </a:endParaRPr>
          </a:p>
          <a:p>
            <a:pPr algn="ctr">
              <a:spcBef>
                <a:spcPts val="1200"/>
              </a:spcBef>
            </a:pPr>
            <a:r>
              <a:rPr lang="en-US" sz="3200" dirty="0">
                <a:solidFill>
                  <a:schemeClr val="tx1">
                    <a:lumMod val="65000"/>
                    <a:lumOff val="35000"/>
                  </a:schemeClr>
                </a:solidFill>
              </a:rPr>
              <a:t>Presumed Eligible:</a:t>
            </a:r>
            <a:endParaRPr lang="en-US" sz="800" dirty="0">
              <a:solidFill>
                <a:schemeClr val="tx1">
                  <a:lumMod val="65000"/>
                  <a:lumOff val="35000"/>
                </a:schemeClr>
              </a:solidFill>
            </a:endParaRPr>
          </a:p>
          <a:p>
            <a:pPr algn="ctr">
              <a:spcBef>
                <a:spcPts val="1200"/>
              </a:spcBef>
            </a:pPr>
            <a:r>
              <a:rPr lang="en-US" sz="3200" dirty="0">
                <a:solidFill>
                  <a:schemeClr val="tx1">
                    <a:lumMod val="65000"/>
                    <a:lumOff val="35000"/>
                  </a:schemeClr>
                </a:solidFill>
              </a:rPr>
              <a:t>Projects allowed under Clean Water State Revolving Fund  (</a:t>
            </a:r>
            <a:r>
              <a:rPr lang="en-US" sz="3200" dirty="0">
                <a:solidFill>
                  <a:schemeClr val="tx1">
                    <a:lumMod val="65000"/>
                    <a:lumOff val="35000"/>
                  </a:schemeClr>
                </a:solidFill>
                <a:hlinkClick r:id="rId9">
                  <a:extLst>
                    <a:ext uri="{A12FA001-AC4F-418D-AE19-62706E023703}">
                      <ahyp:hlinkClr xmlns:ahyp="http://schemas.microsoft.com/office/drawing/2018/hyperlinkcolor" val="tx"/>
                    </a:ext>
                  </a:extLst>
                </a:hlinkClick>
              </a:rPr>
              <a:t>CWSRF</a:t>
            </a:r>
            <a:r>
              <a:rPr lang="en-US" sz="3200" dirty="0">
                <a:solidFill>
                  <a:schemeClr val="tx1">
                    <a:lumMod val="65000"/>
                    <a:lumOff val="35000"/>
                  </a:schemeClr>
                </a:solidFill>
              </a:rPr>
              <a:t>) and Drinking Water State Revolving Fund (</a:t>
            </a:r>
            <a:r>
              <a:rPr lang="en-US" sz="3200" dirty="0">
                <a:solidFill>
                  <a:schemeClr val="tx1">
                    <a:lumMod val="65000"/>
                    <a:lumOff val="35000"/>
                  </a:schemeClr>
                </a:solidFill>
                <a:hlinkClick r:id="rId10">
                  <a:extLst>
                    <a:ext uri="{A12FA001-AC4F-418D-AE19-62706E023703}">
                      <ahyp:hlinkClr xmlns:ahyp="http://schemas.microsoft.com/office/drawing/2018/hyperlinkcolor" val="tx"/>
                    </a:ext>
                  </a:extLst>
                </a:hlinkClick>
              </a:rPr>
              <a:t>DWSRF</a:t>
            </a:r>
            <a:r>
              <a:rPr lang="en-US" sz="3200" dirty="0">
                <a:solidFill>
                  <a:schemeClr val="tx1">
                    <a:lumMod val="65000"/>
                    <a:lumOff val="35000"/>
                  </a:schemeClr>
                </a:solidFill>
              </a:rPr>
              <a:t>) programs</a:t>
            </a:r>
            <a:endParaRPr lang="en-US" sz="3200" dirty="0">
              <a:solidFill>
                <a:schemeClr val="bg1"/>
              </a:solidFill>
            </a:endParaRPr>
          </a:p>
          <a:p>
            <a:pPr>
              <a:spcBef>
                <a:spcPts val="1200"/>
              </a:spcBef>
            </a:pPr>
            <a:endParaRPr lang="en-US" sz="2399" dirty="0">
              <a:solidFill>
                <a:schemeClr val="bg1"/>
              </a:solidFill>
            </a:endParaRPr>
          </a:p>
          <a:p>
            <a:pPr marL="285664" indent="-285664">
              <a:spcBef>
                <a:spcPts val="1200"/>
              </a:spcBef>
              <a:buFont typeface="Arial" panose="020B0604020202020204" pitchFamily="34" charset="0"/>
              <a:buChar char="•"/>
            </a:pPr>
            <a:endParaRPr lang="en-US" sz="2399" dirty="0">
              <a:solidFill>
                <a:schemeClr val="tx1">
                  <a:lumMod val="65000"/>
                  <a:lumOff val="35000"/>
                </a:schemeClr>
              </a:solidFill>
            </a:endParaRPr>
          </a:p>
        </p:txBody>
      </p:sp>
    </p:spTree>
    <p:extLst>
      <p:ext uri="{BB962C8B-B14F-4D97-AF65-F5344CB8AC3E}">
        <p14:creationId xmlns:p14="http://schemas.microsoft.com/office/powerpoint/2010/main" val="6871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37D37E3-59EF-E3EC-CB86-361F0B9AD655}"/>
              </a:ext>
            </a:extLst>
          </p:cNvPr>
          <p:cNvGraphicFramePr/>
          <p:nvPr>
            <p:extLst>
              <p:ext uri="{D42A27DB-BD31-4B8C-83A1-F6EECF244321}">
                <p14:modId xmlns:p14="http://schemas.microsoft.com/office/powerpoint/2010/main" val="2628539172"/>
              </p:ext>
            </p:extLst>
          </p:nvPr>
        </p:nvGraphicFramePr>
        <p:xfrm>
          <a:off x="373039" y="911638"/>
          <a:ext cx="11445922" cy="4725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66F4A9AC-5CA3-C042-8232-4A8B165A36C5}"/>
              </a:ext>
            </a:extLst>
          </p:cNvPr>
          <p:cNvSpPr/>
          <p:nvPr/>
        </p:nvSpPr>
        <p:spPr>
          <a:xfrm>
            <a:off x="1588" y="893"/>
            <a:ext cx="12188825" cy="12822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644887" y="-4819"/>
            <a:ext cx="10902226" cy="1282217"/>
          </a:xfrm>
        </p:spPr>
        <p:txBody>
          <a:bodyPr>
            <a:normAutofit fontScale="90000"/>
          </a:bodyPr>
          <a:lstStyle/>
          <a:p>
            <a:pPr algn="ctr"/>
            <a:r>
              <a:rPr lang="en-US" sz="4799" dirty="0">
                <a:solidFill>
                  <a:schemeClr val="bg1"/>
                </a:solidFill>
              </a:rPr>
              <a:t>Infrastructure Investments:</a:t>
            </a:r>
            <a:br>
              <a:rPr lang="en-US" sz="4799" dirty="0">
                <a:solidFill>
                  <a:schemeClr val="bg1"/>
                </a:solidFill>
              </a:rPr>
            </a:br>
            <a:r>
              <a:rPr lang="en-US" sz="4799" dirty="0">
                <a:solidFill>
                  <a:schemeClr val="bg1"/>
                </a:solidFill>
              </a:rPr>
              <a:t>Additional Eligibility</a:t>
            </a:r>
          </a:p>
        </p:txBody>
      </p:sp>
      <p:sp>
        <p:nvSpPr>
          <p:cNvPr id="3" name="Rectangle 2">
            <a:extLst>
              <a:ext uri="{FF2B5EF4-FFF2-40B4-BE49-F238E27FC236}">
                <a16:creationId xmlns:a16="http://schemas.microsoft.com/office/drawing/2014/main" id="{D295FB7E-540F-744A-99E3-66438F804CF1}"/>
              </a:ext>
            </a:extLst>
          </p:cNvPr>
          <p:cNvSpPr/>
          <p:nvPr/>
        </p:nvSpPr>
        <p:spPr>
          <a:xfrm>
            <a:off x="1394460" y="5190113"/>
            <a:ext cx="10795952" cy="166788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Calibri"/>
              </a:rPr>
              <a:t>Responsive to an identified need to achieve or maintain an adequate minimum level of service, which may include a reasonable projection of increased need, whether due to population growth or otherwise,</a:t>
            </a:r>
          </a:p>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Times New Roman"/>
              </a:rPr>
              <a:t>A cost-effective means for meeting that need, taking into account available alternatives, and</a:t>
            </a:r>
          </a:p>
          <a:p>
            <a:pPr marL="633413" lvl="1" indent="-176213">
              <a:lnSpc>
                <a:spcPct val="107000"/>
              </a:lnSpc>
              <a:spcBef>
                <a:spcPts val="0"/>
              </a:spcBef>
              <a:spcAft>
                <a:spcPts val="600"/>
              </a:spcAft>
              <a:buFont typeface="+mj-lt"/>
              <a:buAutoNum type="arabicPeriod"/>
            </a:pPr>
            <a:r>
              <a:rPr lang="en-US" sz="1600" dirty="0">
                <a:ea typeface="Calibri" panose="020F0502020204030204" pitchFamily="34" charset="0"/>
                <a:cs typeface="Times New Roman"/>
              </a:rPr>
              <a:t>For investments in infrastructure that supply drinking water in order to meet projected population growth, projected to be sustainable over its estimated useful life. </a:t>
            </a:r>
            <a:endParaRPr lang="en-US" sz="1600" dirty="0">
              <a:ea typeface="Calibri" panose="020F0502020204030204" pitchFamily="34" charset="0"/>
              <a:cs typeface="Times New Roman" panose="02020603050405020304" pitchFamily="18" charset="0"/>
            </a:endParaRPr>
          </a:p>
        </p:txBody>
      </p:sp>
      <p:sp>
        <p:nvSpPr>
          <p:cNvPr id="5" name="Pentagon 4">
            <a:extLst>
              <a:ext uri="{FF2B5EF4-FFF2-40B4-BE49-F238E27FC236}">
                <a16:creationId xmlns:a16="http://schemas.microsoft.com/office/drawing/2014/main" id="{52D29925-578D-9645-AED8-4E76DB38BA09}"/>
              </a:ext>
            </a:extLst>
          </p:cNvPr>
          <p:cNvSpPr/>
          <p:nvPr/>
        </p:nvSpPr>
        <p:spPr>
          <a:xfrm>
            <a:off x="0" y="5189219"/>
            <a:ext cx="1840230" cy="1667887"/>
          </a:xfrm>
          <a:prstGeom prst="homePlate">
            <a:avLst>
              <a:gd name="adj" fmla="val 50000"/>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Must be Necessary</a:t>
            </a:r>
          </a:p>
        </p:txBody>
      </p:sp>
    </p:spTree>
    <p:extLst>
      <p:ext uri="{BB962C8B-B14F-4D97-AF65-F5344CB8AC3E}">
        <p14:creationId xmlns:p14="http://schemas.microsoft.com/office/powerpoint/2010/main" val="24050873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B542DD5-D85E-2A44-B00E-9606A6EFAA19}"/>
              </a:ext>
            </a:extLst>
          </p:cNvPr>
          <p:cNvGraphicFramePr>
            <a:graphicFrameLocks noGrp="1"/>
          </p:cNvGraphicFramePr>
          <p:nvPr>
            <p:ph idx="1"/>
            <p:extLst>
              <p:ext uri="{D42A27DB-BD31-4B8C-83A1-F6EECF244321}">
                <p14:modId xmlns:p14="http://schemas.microsoft.com/office/powerpoint/2010/main" val="1345336615"/>
              </p:ext>
            </p:extLst>
          </p:nvPr>
        </p:nvGraphicFramePr>
        <p:xfrm>
          <a:off x="294967" y="1168400"/>
          <a:ext cx="11720051" cy="568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3E7B6E9-AE67-CC4E-9343-77A7B9CBC840}"/>
              </a:ext>
            </a:extLst>
          </p:cNvPr>
          <p:cNvSpPr/>
          <p:nvPr/>
        </p:nvSpPr>
        <p:spPr>
          <a:xfrm>
            <a:off x="0" y="0"/>
            <a:ext cx="12192000" cy="116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General Compliance: </a:t>
            </a:r>
          </a:p>
          <a:p>
            <a:pPr algn="ctr"/>
            <a:r>
              <a:rPr lang="en-US" sz="3600" dirty="0"/>
              <a:t>Adopt and Implement these Policies</a:t>
            </a:r>
          </a:p>
        </p:txBody>
      </p:sp>
    </p:spTree>
    <p:extLst>
      <p:ext uri="{BB962C8B-B14F-4D97-AF65-F5344CB8AC3E}">
        <p14:creationId xmlns:p14="http://schemas.microsoft.com/office/powerpoint/2010/main" val="1576806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28C2637-0352-F445-BA44-1A337A991374}"/>
              </a:ext>
            </a:extLst>
          </p:cNvPr>
          <p:cNvSpPr/>
          <p:nvPr/>
        </p:nvSpPr>
        <p:spPr>
          <a:xfrm>
            <a:off x="0" y="0"/>
            <a:ext cx="12192000" cy="1128156"/>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1549FB-CE5F-F248-B499-95FE20BD8181}"/>
              </a:ext>
            </a:extLst>
          </p:cNvPr>
          <p:cNvSpPr>
            <a:spLocks noGrp="1"/>
          </p:cNvSpPr>
          <p:nvPr>
            <p:ph type="title"/>
          </p:nvPr>
        </p:nvSpPr>
        <p:spPr>
          <a:xfrm>
            <a:off x="838200" y="-109888"/>
            <a:ext cx="10515600" cy="1325563"/>
          </a:xfrm>
        </p:spPr>
        <p:txBody>
          <a:bodyPr/>
          <a:lstStyle/>
          <a:p>
            <a:pPr algn="ctr"/>
            <a:r>
              <a:rPr lang="en-US" dirty="0">
                <a:solidFill>
                  <a:schemeClr val="bg1"/>
                </a:solidFill>
              </a:rPr>
              <a:t>Defining Terms</a:t>
            </a:r>
          </a:p>
        </p:txBody>
      </p:sp>
      <p:sp>
        <p:nvSpPr>
          <p:cNvPr id="3" name="Content Placeholder 2">
            <a:extLst>
              <a:ext uri="{FF2B5EF4-FFF2-40B4-BE49-F238E27FC236}">
                <a16:creationId xmlns:a16="http://schemas.microsoft.com/office/drawing/2014/main" id="{5EE97F5E-178C-704B-9B44-CB22E4B491D9}"/>
              </a:ext>
            </a:extLst>
          </p:cNvPr>
          <p:cNvSpPr>
            <a:spLocks noGrp="1"/>
          </p:cNvSpPr>
          <p:nvPr>
            <p:ph idx="1"/>
          </p:nvPr>
        </p:nvSpPr>
        <p:spPr>
          <a:xfrm>
            <a:off x="634999" y="1215676"/>
            <a:ext cx="11269133" cy="5642324"/>
          </a:xfrm>
        </p:spPr>
        <p:txBody>
          <a:bodyPr>
            <a:normAutofit fontScale="77500" lnSpcReduction="20000"/>
          </a:bodyPr>
          <a:lstStyle/>
          <a:p>
            <a:pPr marL="0" indent="0">
              <a:buNone/>
            </a:pPr>
            <a:r>
              <a:rPr lang="en-US" dirty="0"/>
              <a:t>ARP/CSLFRF: 		Federal Fiscal Recovery Funds that your local government allocated 				directly from Treasury</a:t>
            </a:r>
          </a:p>
          <a:p>
            <a:pPr marL="0" indent="0">
              <a:buNone/>
            </a:pPr>
            <a:r>
              <a:rPr lang="en-US" dirty="0"/>
              <a:t>Spending Categories: 	Four broad areas that define how ARP/CSLFRF funding may be 					spent </a:t>
            </a:r>
          </a:p>
          <a:p>
            <a:pPr marL="0" indent="0">
              <a:buNone/>
            </a:pPr>
            <a:r>
              <a:rPr lang="en-US" dirty="0"/>
              <a:t>Project:		 	Program, activity, or capital project, funded in whole or in part 					with ARP/CSLFRF (</a:t>
            </a:r>
            <a:r>
              <a:rPr lang="en-US" dirty="0" err="1"/>
              <a:t>eg.</a:t>
            </a:r>
            <a:r>
              <a:rPr lang="en-US" dirty="0"/>
              <a:t> drainage system upgrade, utility bill 					assistance program, partnership with nonprofit to provide after 					school programs in low-income neighborhoods, etc.)</a:t>
            </a:r>
          </a:p>
          <a:p>
            <a:pPr marL="0" indent="0">
              <a:buNone/>
            </a:pPr>
            <a:r>
              <a:rPr lang="en-US" dirty="0"/>
              <a:t>Expenditure Category: 	Subcategories within each broader spending category that are 					used for reporting purposes. Each project must fit within 1 and only 1 EC</a:t>
            </a:r>
          </a:p>
          <a:p>
            <a:pPr marL="0" indent="0">
              <a:buNone/>
            </a:pPr>
            <a:r>
              <a:rPr lang="en-US" dirty="0"/>
              <a:t>Obligation: 		Entering into contractual agreement to spend ARP/CSLFRF funds (</a:t>
            </a:r>
            <a:r>
              <a:rPr lang="en-US" dirty="0" err="1"/>
              <a:t>eg.</a:t>
            </a:r>
            <a:r>
              <a:rPr lang="en-US" dirty="0"/>
              <a:t> 				issuing PO to vendor, executing contract with service provider, etc.)</a:t>
            </a:r>
          </a:p>
          <a:p>
            <a:pPr marL="0" indent="0">
              <a:buNone/>
            </a:pPr>
            <a:r>
              <a:rPr lang="en-US" dirty="0"/>
              <a:t>Expenditure: 		Payment is due to contractor or vendor for ARP/CSLFRF-funded project</a:t>
            </a:r>
          </a:p>
          <a:p>
            <a:pPr marL="0" indent="0">
              <a:buNone/>
            </a:pPr>
            <a:r>
              <a:rPr lang="en-US" dirty="0"/>
              <a:t>Award Terms:		Certain federal compliance requirements that apply specifically to this 				grant</a:t>
            </a:r>
          </a:p>
          <a:p>
            <a:pPr marL="0" indent="0">
              <a:buNone/>
            </a:pPr>
            <a:r>
              <a:rPr lang="en-US" dirty="0"/>
              <a:t>Uniform Guidance: 	General federal compliance requirements that apply to most federal 				grants</a:t>
            </a:r>
          </a:p>
          <a:p>
            <a:pPr marL="0" indent="0">
              <a:buNone/>
            </a:pPr>
            <a:r>
              <a:rPr lang="en-US" dirty="0"/>
              <a:t>Prohibited Items: 	A list of activities/purposes that a local government may not use 				ARP/CSLFRF to fund</a:t>
            </a:r>
          </a:p>
        </p:txBody>
      </p:sp>
      <p:sp>
        <p:nvSpPr>
          <p:cNvPr id="25" name="Rectangle 24">
            <a:extLst>
              <a:ext uri="{FF2B5EF4-FFF2-40B4-BE49-F238E27FC236}">
                <a16:creationId xmlns:a16="http://schemas.microsoft.com/office/drawing/2014/main" id="{0E5C5D4A-00E6-2A4F-9AEA-746B71FA276D}"/>
              </a:ext>
            </a:extLst>
          </p:cNvPr>
          <p:cNvSpPr/>
          <p:nvPr/>
        </p:nvSpPr>
        <p:spPr>
          <a:xfrm>
            <a:off x="0" y="1128156"/>
            <a:ext cx="546265" cy="5729844"/>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8393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6836-D979-3843-9EDC-BCAE7CF9EF47}"/>
              </a:ext>
            </a:extLst>
          </p:cNvPr>
          <p:cNvSpPr>
            <a:spLocks noGrp="1"/>
          </p:cNvSpPr>
          <p:nvPr>
            <p:ph type="title"/>
          </p:nvPr>
        </p:nvSpPr>
        <p:spPr/>
        <p:txBody>
          <a:bodyPr/>
          <a:lstStyle/>
          <a:p>
            <a:pPr algn="ctr"/>
            <a:r>
              <a:rPr lang="en-US" dirty="0"/>
              <a:t>Additional Compliance for </a:t>
            </a:r>
            <a:br>
              <a:rPr lang="en-US" dirty="0"/>
            </a:br>
            <a:r>
              <a:rPr lang="en-US" dirty="0">
                <a:solidFill>
                  <a:srgbClr val="7030A0"/>
                </a:solidFill>
              </a:rPr>
              <a:t>Purple</a:t>
            </a:r>
            <a:r>
              <a:rPr lang="en-US" dirty="0"/>
              <a:t>, </a:t>
            </a:r>
            <a:r>
              <a:rPr lang="en-US" dirty="0">
                <a:solidFill>
                  <a:schemeClr val="accent6"/>
                </a:solidFill>
              </a:rPr>
              <a:t>Green</a:t>
            </a:r>
            <a:r>
              <a:rPr lang="en-US" dirty="0"/>
              <a:t>, and </a:t>
            </a:r>
            <a:r>
              <a:rPr lang="en-US" dirty="0">
                <a:solidFill>
                  <a:schemeClr val="accent5"/>
                </a:solidFill>
              </a:rPr>
              <a:t>Blue</a:t>
            </a:r>
            <a:r>
              <a:rPr lang="en-US" dirty="0"/>
              <a:t> Categories ONLY</a:t>
            </a:r>
          </a:p>
        </p:txBody>
      </p:sp>
      <p:sp>
        <p:nvSpPr>
          <p:cNvPr id="3" name="Content Placeholder 2">
            <a:extLst>
              <a:ext uri="{FF2B5EF4-FFF2-40B4-BE49-F238E27FC236}">
                <a16:creationId xmlns:a16="http://schemas.microsoft.com/office/drawing/2014/main" id="{11B714C6-6865-FF42-A5BA-A436763725B5}"/>
              </a:ext>
            </a:extLst>
          </p:cNvPr>
          <p:cNvSpPr>
            <a:spLocks noGrp="1"/>
          </p:cNvSpPr>
          <p:nvPr>
            <p:ph idx="1"/>
          </p:nvPr>
        </p:nvSpPr>
        <p:spPr>
          <a:xfrm>
            <a:off x="3184264" y="1825625"/>
            <a:ext cx="8169536" cy="4667250"/>
          </a:xfrm>
        </p:spPr>
        <p:txBody>
          <a:bodyPr>
            <a:normAutofit lnSpcReduction="10000"/>
          </a:bodyPr>
          <a:lstStyle/>
          <a:p>
            <a:r>
              <a:rPr lang="en-US" b="1" dirty="0"/>
              <a:t>UG Procurement. </a:t>
            </a:r>
            <a:r>
              <a:rPr lang="en-US" dirty="0"/>
              <a:t>Adopt and implement a procurement policy that complies with federal and state law requirements. </a:t>
            </a:r>
          </a:p>
          <a:p>
            <a:r>
              <a:rPr lang="en-US" b="1" dirty="0"/>
              <a:t>UG Property Management. </a:t>
            </a:r>
            <a:r>
              <a:rPr lang="en-US" dirty="0"/>
              <a:t>Adopt and implement policy for managing, using, and disposing of real property, equipment, and supplies, acquired or improved with federal funds. </a:t>
            </a:r>
          </a:p>
          <a:p>
            <a:r>
              <a:rPr lang="en-US" b="1" dirty="0"/>
              <a:t>UG Subawards. </a:t>
            </a:r>
            <a:r>
              <a:rPr lang="en-US" dirty="0"/>
              <a:t>Adopt and implement policy for partnership agreements with external parties. </a:t>
            </a:r>
          </a:p>
          <a:p>
            <a:r>
              <a:rPr lang="en-US" b="1" dirty="0"/>
              <a:t>UG Program Income. </a:t>
            </a:r>
            <a:r>
              <a:rPr lang="en-US" dirty="0"/>
              <a:t>Adopt and implement policy for identifying, tracking, and re-obligating program income earned as a result of grant award. </a:t>
            </a:r>
          </a:p>
          <a:p>
            <a:endParaRPr lang="en-US" dirty="0"/>
          </a:p>
        </p:txBody>
      </p:sp>
      <p:sp>
        <p:nvSpPr>
          <p:cNvPr id="4" name="Rectangle 3">
            <a:extLst>
              <a:ext uri="{FF2B5EF4-FFF2-40B4-BE49-F238E27FC236}">
                <a16:creationId xmlns:a16="http://schemas.microsoft.com/office/drawing/2014/main" id="{9CD0B1C4-9EAB-FA4A-B4E7-F587EF55BDC6}"/>
              </a:ext>
            </a:extLst>
          </p:cNvPr>
          <p:cNvSpPr/>
          <p:nvPr/>
        </p:nvSpPr>
        <p:spPr>
          <a:xfrm>
            <a:off x="86061" y="1775012"/>
            <a:ext cx="3098203" cy="4717863"/>
          </a:xfrm>
          <a:prstGeom prst="rect">
            <a:avLst/>
          </a:prstGeom>
          <a:solidFill>
            <a:schemeClr val="tx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Sign-up for FREE on-demand video instructions and sample policies for each of these requirements. </a:t>
            </a:r>
          </a:p>
          <a:p>
            <a:pPr algn="ctr"/>
            <a:endParaRPr lang="en-US" sz="2800" dirty="0"/>
          </a:p>
          <a:p>
            <a:pPr algn="ctr"/>
            <a:r>
              <a:rPr lang="en-US" dirty="0"/>
              <a:t>Thanks to the NC Association of Regional Councils of Government for sponsoring the course!</a:t>
            </a:r>
          </a:p>
        </p:txBody>
      </p:sp>
    </p:spTree>
    <p:extLst>
      <p:ext uri="{BB962C8B-B14F-4D97-AF65-F5344CB8AC3E}">
        <p14:creationId xmlns:p14="http://schemas.microsoft.com/office/powerpoint/2010/main" val="3274827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0F371E-5DCE-224E-97F2-553D6DC4014A}"/>
              </a:ext>
            </a:extLst>
          </p:cNvPr>
          <p:cNvSpPr/>
          <p:nvPr/>
        </p:nvSpPr>
        <p:spPr>
          <a:xfrm>
            <a:off x="-463137" y="0"/>
            <a:ext cx="7695210" cy="1116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Project &amp; Expenditure Report</a:t>
            </a:r>
          </a:p>
        </p:txBody>
      </p:sp>
      <p:pic>
        <p:nvPicPr>
          <p:cNvPr id="14" name="Picture 13" descr="Application, table&#10;&#10;Description automatically generated">
            <a:extLst>
              <a:ext uri="{FF2B5EF4-FFF2-40B4-BE49-F238E27FC236}">
                <a16:creationId xmlns:a16="http://schemas.microsoft.com/office/drawing/2014/main" id="{D90240C8-3C97-034A-9ADE-868400804723}"/>
              </a:ext>
            </a:extLst>
          </p:cNvPr>
          <p:cNvPicPr>
            <a:picLocks noChangeAspect="1"/>
          </p:cNvPicPr>
          <p:nvPr/>
        </p:nvPicPr>
        <p:blipFill>
          <a:blip r:embed="rId3"/>
          <a:stretch>
            <a:fillRect/>
          </a:stretch>
        </p:blipFill>
        <p:spPr>
          <a:xfrm>
            <a:off x="225631" y="1270661"/>
            <a:ext cx="5305305" cy="5302332"/>
          </a:xfrm>
          <a:prstGeom prst="rect">
            <a:avLst/>
          </a:prstGeom>
          <a:effectLst>
            <a:outerShdw blurRad="50800" dist="38100" dir="8100000" algn="tr" rotWithShape="0">
              <a:prstClr val="black">
                <a:alpha val="40000"/>
              </a:prstClr>
            </a:outerShdw>
          </a:effectLst>
        </p:spPr>
      </p:pic>
      <p:sp>
        <p:nvSpPr>
          <p:cNvPr id="15" name="Pentagon 14">
            <a:extLst>
              <a:ext uri="{FF2B5EF4-FFF2-40B4-BE49-F238E27FC236}">
                <a16:creationId xmlns:a16="http://schemas.microsoft.com/office/drawing/2014/main" id="{0D1444BE-DE20-2D49-89DB-C0A1DD2D5E1A}"/>
              </a:ext>
            </a:extLst>
          </p:cNvPr>
          <p:cNvSpPr/>
          <p:nvPr/>
        </p:nvSpPr>
        <p:spPr>
          <a:xfrm flipH="1">
            <a:off x="5894713" y="0"/>
            <a:ext cx="6297286"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gn="ctr"/>
            <a:r>
              <a:rPr lang="en-US" sz="2400" dirty="0"/>
              <a:t>Compliance Guide Lists Expenditure Categories (EC) within each broad grouping. Local government must align each project with one (and only one) EC</a:t>
            </a:r>
          </a:p>
          <a:p>
            <a:pPr marL="123825" algn="ctr"/>
            <a:r>
              <a:rPr lang="en-US" sz="2400" dirty="0">
                <a:solidFill>
                  <a:schemeClr val="bg1"/>
                </a:solidFill>
              </a:rPr>
              <a:t>Must </a:t>
            </a:r>
            <a:r>
              <a:rPr lang="en-US" sz="2400" dirty="0">
                <a:solidFill>
                  <a:schemeClr val="bg1"/>
                </a:solidFill>
                <a:hlinkClick r:id="rId4">
                  <a:extLst>
                    <a:ext uri="{A12FA001-AC4F-418D-AE19-62706E023703}">
                      <ahyp:hlinkClr xmlns:ahyp="http://schemas.microsoft.com/office/drawing/2018/hyperlinkcolor" val="tx"/>
                    </a:ext>
                  </a:extLst>
                </a:hlinkClick>
              </a:rPr>
              <a:t>track data elements </a:t>
            </a:r>
            <a:r>
              <a:rPr lang="en-US" sz="2400" dirty="0"/>
              <a:t>for certain ECs</a:t>
            </a:r>
          </a:p>
        </p:txBody>
      </p:sp>
      <p:sp>
        <p:nvSpPr>
          <p:cNvPr id="16" name="Pentagon 15">
            <a:extLst>
              <a:ext uri="{FF2B5EF4-FFF2-40B4-BE49-F238E27FC236}">
                <a16:creationId xmlns:a16="http://schemas.microsoft.com/office/drawing/2014/main" id="{A5937F16-489B-684C-A75B-B48735A8D1A2}"/>
              </a:ext>
            </a:extLst>
          </p:cNvPr>
          <p:cNvSpPr/>
          <p:nvPr/>
        </p:nvSpPr>
        <p:spPr>
          <a:xfrm flipH="1">
            <a:off x="5981252" y="3429000"/>
            <a:ext cx="6210748" cy="3429000"/>
          </a:xfrm>
          <a:prstGeom prst="homePlate">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spcBef>
                <a:spcPts val="600"/>
              </a:spcBef>
            </a:pPr>
            <a:r>
              <a:rPr lang="en-US" sz="2400" dirty="0"/>
              <a:t>* Projects that local government will report on amount of funds spent on evidenced-based projects</a:t>
            </a:r>
          </a:p>
          <a:p>
            <a:pPr marL="236538" algn="ctr">
              <a:spcBef>
                <a:spcPts val="600"/>
              </a:spcBef>
            </a:pPr>
            <a:endParaRPr lang="en-US" sz="800" dirty="0"/>
          </a:p>
          <a:p>
            <a:pPr marL="236538" algn="ctr">
              <a:spcBef>
                <a:spcPts val="600"/>
              </a:spcBef>
            </a:pPr>
            <a:r>
              <a:rPr lang="en-US" sz="2400" dirty="0"/>
              <a:t>^ Projects that local government will report on number of disproportionately impacted beneficiaries</a:t>
            </a:r>
          </a:p>
        </p:txBody>
      </p:sp>
    </p:spTree>
    <p:extLst>
      <p:ext uri="{BB962C8B-B14F-4D97-AF65-F5344CB8AC3E}">
        <p14:creationId xmlns:p14="http://schemas.microsoft.com/office/powerpoint/2010/main" val="2351103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rful files">
            <a:extLst>
              <a:ext uri="{FF2B5EF4-FFF2-40B4-BE49-F238E27FC236}">
                <a16:creationId xmlns:a16="http://schemas.microsoft.com/office/drawing/2014/main" id="{16B4D9DD-ED10-114B-A729-B4B55E7F2089}"/>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2" name="Title 1">
            <a:extLst>
              <a:ext uri="{FF2B5EF4-FFF2-40B4-BE49-F238E27FC236}">
                <a16:creationId xmlns:a16="http://schemas.microsoft.com/office/drawing/2014/main" id="{86873C22-DC09-CB46-842D-C7E9A19F4524}"/>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Bonus Info</a:t>
            </a:r>
          </a:p>
        </p:txBody>
      </p:sp>
      <p:sp>
        <p:nvSpPr>
          <p:cNvPr id="1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858699"/>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E0061-FA3D-F948-9D7A-C45F12D1F29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F504C7B-A013-694A-A58D-E45AA9B465EF}"/>
              </a:ext>
            </a:extLst>
          </p:cNvPr>
          <p:cNvSpPr>
            <a:spLocks noGrp="1"/>
          </p:cNvSpPr>
          <p:nvPr>
            <p:ph idx="1"/>
          </p:nvPr>
        </p:nvSpPr>
        <p:spPr>
          <a:xfrm>
            <a:off x="3467100" y="1524000"/>
            <a:ext cx="8305800" cy="5930900"/>
          </a:xfrm>
        </p:spPr>
        <p:txBody>
          <a:bodyPr>
            <a:normAutofit fontScale="25000" lnSpcReduction="20000"/>
          </a:bodyPr>
          <a:lstStyle/>
          <a:p>
            <a:pPr marL="0" indent="0">
              <a:lnSpc>
                <a:spcPct val="120000"/>
              </a:lnSpc>
              <a:buNone/>
            </a:pPr>
            <a:r>
              <a:rPr lang="en-US" sz="4800" b="1" dirty="0"/>
              <a:t>Computing devices</a:t>
            </a:r>
            <a:r>
              <a:rPr lang="en-US" sz="4800" dirty="0"/>
              <a:t>: machines used to acquire, store, analyze, process, and publish data and other information electronically, including accessories (or “peripherals”) for printing, transmitting and receiving, or storing electronic information. See also the definitions of supplies and information technology systems in this section.</a:t>
            </a:r>
          </a:p>
          <a:p>
            <a:pPr marL="0" indent="0">
              <a:lnSpc>
                <a:spcPct val="120000"/>
              </a:lnSpc>
              <a:buNone/>
            </a:pPr>
            <a:r>
              <a:rPr lang="en-US" sz="4800" b="1" dirty="0"/>
              <a:t>Equipment:</a:t>
            </a:r>
            <a:r>
              <a:rPr lang="en-US" sz="4800" dirty="0"/>
              <a:t> tangible </a:t>
            </a:r>
            <a:r>
              <a:rPr lang="en-US" sz="4800" dirty="0">
                <a:hlinkClick r:id="rId2"/>
              </a:rPr>
              <a:t>personal property</a:t>
            </a:r>
            <a:r>
              <a:rPr lang="en-US" sz="4800" dirty="0"/>
              <a:t> (including information technology systems) having a useful life of more than one year and a per-unit  </a:t>
            </a:r>
            <a:r>
              <a:rPr lang="en-US" sz="4800" dirty="0">
                <a:hlinkClick r:id="rId3"/>
              </a:rPr>
              <a:t>acquisition cost</a:t>
            </a:r>
            <a:r>
              <a:rPr lang="en-US" sz="4800" dirty="0"/>
              <a:t> which equals or exceeds the lesser of the capitalization level established by the [county/City/Town/Village] for financial statement purposes, or $5,000. See also the definitions of </a:t>
            </a:r>
            <a:r>
              <a:rPr lang="en-US" sz="4800" i="1" dirty="0"/>
              <a:t>capital assets, computing devices, general purpose equipment, information technology systems, special purpose equipment,</a:t>
            </a:r>
            <a:r>
              <a:rPr lang="en-US" sz="4800" dirty="0"/>
              <a:t> and </a:t>
            </a:r>
            <a:r>
              <a:rPr lang="en-US" sz="4800" i="1" dirty="0"/>
              <a:t>supplies</a:t>
            </a:r>
            <a:r>
              <a:rPr lang="en-US" sz="4800" dirty="0"/>
              <a:t> in this section.</a:t>
            </a:r>
          </a:p>
          <a:p>
            <a:pPr marL="0" indent="0">
              <a:lnSpc>
                <a:spcPct val="120000"/>
              </a:lnSpc>
              <a:buNone/>
            </a:pPr>
            <a:r>
              <a:rPr lang="en-US" sz="4800" b="1" dirty="0"/>
              <a:t>Information technology systems</a:t>
            </a:r>
            <a:r>
              <a:rPr lang="en-US" sz="4800" dirty="0"/>
              <a:t>: computing devices, ancillary equipment, software, firmware, and similar procedures, services (including support services), and related resources. See also the definitions of computing devices and equipment in this section.</a:t>
            </a:r>
          </a:p>
          <a:p>
            <a:pPr marL="0" indent="0">
              <a:lnSpc>
                <a:spcPct val="120000"/>
              </a:lnSpc>
              <a:buNone/>
            </a:pPr>
            <a:r>
              <a:rPr lang="en-US" sz="4800" b="1" dirty="0"/>
              <a:t>Intangible property</a:t>
            </a:r>
            <a:r>
              <a:rPr lang="en-US" sz="4800" dirty="0"/>
              <a:t>: property having no physical existence, such as trademarks, copyrights, patents and patent applications and property, such as loans, notes and other debt instruments, lease agreements, stock and other instruments of property ownership (whether the property is tangible or intangible).</a:t>
            </a:r>
          </a:p>
          <a:p>
            <a:pPr marL="0" indent="0">
              <a:lnSpc>
                <a:spcPct val="120000"/>
              </a:lnSpc>
              <a:buNone/>
            </a:pPr>
            <a:r>
              <a:rPr lang="en-US" sz="4800" b="1" dirty="0"/>
              <a:t>Personal property</a:t>
            </a:r>
            <a:r>
              <a:rPr lang="en-US" sz="4800" dirty="0"/>
              <a:t>: property other than </a:t>
            </a:r>
            <a:r>
              <a:rPr lang="en-US" sz="4800" dirty="0">
                <a:hlinkClick r:id="rId4"/>
              </a:rPr>
              <a:t>real property</a:t>
            </a:r>
            <a:r>
              <a:rPr lang="en-US" sz="4800" dirty="0"/>
              <a:t>. It may be tangible, having physical existence, or intangible.</a:t>
            </a:r>
          </a:p>
          <a:p>
            <a:pPr marL="0" indent="0">
              <a:lnSpc>
                <a:spcPct val="120000"/>
              </a:lnSpc>
              <a:buNone/>
            </a:pPr>
            <a:r>
              <a:rPr lang="en-US" sz="4800" b="1" dirty="0"/>
              <a:t>Property</a:t>
            </a:r>
            <a:r>
              <a:rPr lang="en-US" sz="4800" dirty="0"/>
              <a:t>: </a:t>
            </a:r>
            <a:r>
              <a:rPr lang="en-US" sz="4800" dirty="0">
                <a:hlinkClick r:id="rId4"/>
              </a:rPr>
              <a:t>real property</a:t>
            </a:r>
            <a:r>
              <a:rPr lang="en-US" sz="4800" dirty="0"/>
              <a:t> or  </a:t>
            </a:r>
            <a:r>
              <a:rPr lang="en-US" sz="4800" dirty="0">
                <a:hlinkClick r:id="rId2"/>
              </a:rPr>
              <a:t>personal property</a:t>
            </a:r>
            <a:r>
              <a:rPr lang="en-US" sz="4800" dirty="0"/>
              <a:t>. </a:t>
            </a:r>
          </a:p>
          <a:p>
            <a:pPr marL="0" indent="0">
              <a:lnSpc>
                <a:spcPct val="120000"/>
              </a:lnSpc>
              <a:buNone/>
            </a:pPr>
            <a:r>
              <a:rPr lang="en-US" sz="4800" b="1" dirty="0"/>
              <a:t>Real property</a:t>
            </a:r>
            <a:r>
              <a:rPr lang="en-US" sz="4800" dirty="0"/>
              <a:t>: land, including land improvements, structures and appurtenances thereto, but excludes moveable machinery and equipment.</a:t>
            </a:r>
          </a:p>
          <a:p>
            <a:pPr marL="0" indent="0">
              <a:lnSpc>
                <a:spcPct val="120000"/>
              </a:lnSpc>
              <a:buNone/>
            </a:pPr>
            <a:r>
              <a:rPr lang="en-US" sz="4800" b="1" dirty="0"/>
              <a:t>Supplies</a:t>
            </a:r>
            <a:r>
              <a:rPr lang="en-US" sz="4800" dirty="0"/>
              <a:t>: all tangible </a:t>
            </a:r>
            <a:r>
              <a:rPr lang="en-US" sz="4800" dirty="0">
                <a:hlinkClick r:id="rId2"/>
              </a:rPr>
              <a:t>personal property</a:t>
            </a:r>
            <a:r>
              <a:rPr lang="en-US" sz="4800" dirty="0"/>
              <a:t> other than those described in the definition of equipment in this section. A computing device is a supply if the </a:t>
            </a:r>
            <a:r>
              <a:rPr lang="en-US" sz="4800" dirty="0">
                <a:hlinkClick r:id="rId3"/>
              </a:rPr>
              <a:t>acquisition cost</a:t>
            </a:r>
            <a:r>
              <a:rPr lang="en-US" sz="4800" dirty="0"/>
              <a:t> is less than the lesser of the capitalization level established by the local government for financial statement purposes or $5,000, regardless of the length of its useful life. See also the definitions of computing devices and equipment in this section.</a:t>
            </a:r>
          </a:p>
          <a:p>
            <a:endParaRPr lang="en-US" dirty="0"/>
          </a:p>
        </p:txBody>
      </p:sp>
      <p:sp>
        <p:nvSpPr>
          <p:cNvPr id="4" name="Rectangle 3">
            <a:extLst>
              <a:ext uri="{FF2B5EF4-FFF2-40B4-BE49-F238E27FC236}">
                <a16:creationId xmlns:a16="http://schemas.microsoft.com/office/drawing/2014/main" id="{09378798-F6D3-BC4F-ACD5-632183C5E295}"/>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49ACC6A-A769-7E48-AF13-26F1551F19BF}"/>
              </a:ext>
            </a:extLst>
          </p:cNvPr>
          <p:cNvSpPr txBox="1">
            <a:spLocks/>
          </p:cNvSpPr>
          <p:nvPr/>
        </p:nvSpPr>
        <p:spPr>
          <a:xfrm>
            <a:off x="838200" y="1825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rPr>
              <a:t>UG: Property Management</a:t>
            </a:r>
          </a:p>
        </p:txBody>
      </p:sp>
      <p:sp>
        <p:nvSpPr>
          <p:cNvPr id="6" name="Rectangle 5">
            <a:extLst>
              <a:ext uri="{FF2B5EF4-FFF2-40B4-BE49-F238E27FC236}">
                <a16:creationId xmlns:a16="http://schemas.microsoft.com/office/drawing/2014/main" id="{0D58D755-5E34-3640-84CB-F4C653041135}"/>
              </a:ext>
            </a:extLst>
          </p:cNvPr>
          <p:cNvSpPr/>
          <p:nvPr/>
        </p:nvSpPr>
        <p:spPr>
          <a:xfrm>
            <a:off x="228600" y="1524000"/>
            <a:ext cx="3048000" cy="478790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Definitions of Property</a:t>
            </a:r>
          </a:p>
          <a:p>
            <a:pPr algn="ctr"/>
            <a:r>
              <a:rPr lang="en-US" sz="2400" dirty="0"/>
              <a:t>2 CFR 200.1</a:t>
            </a:r>
          </a:p>
        </p:txBody>
      </p:sp>
    </p:spTree>
    <p:extLst>
      <p:ext uri="{BB962C8B-B14F-4D97-AF65-F5344CB8AC3E}">
        <p14:creationId xmlns:p14="http://schemas.microsoft.com/office/powerpoint/2010/main" val="423526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7A4113-598A-FA46-9170-8AC39ACFAFCD}"/>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A0F8C-C624-DA43-9DD3-CD4BAC3BA11B}"/>
              </a:ext>
            </a:extLst>
          </p:cNvPr>
          <p:cNvSpPr>
            <a:spLocks noGrp="1"/>
          </p:cNvSpPr>
          <p:nvPr>
            <p:ph type="title"/>
          </p:nvPr>
        </p:nvSpPr>
        <p:spPr>
          <a:xfrm>
            <a:off x="838200" y="18255"/>
            <a:ext cx="10515600" cy="1325563"/>
          </a:xfrm>
        </p:spPr>
        <p:txBody>
          <a:bodyPr/>
          <a:lstStyle/>
          <a:p>
            <a:pPr algn="ctr"/>
            <a:r>
              <a:rPr lang="en-US" dirty="0">
                <a:solidFill>
                  <a:schemeClr val="bg1"/>
                </a:solidFill>
              </a:rPr>
              <a:t>UG: Property Management</a:t>
            </a:r>
          </a:p>
        </p:txBody>
      </p:sp>
      <p:sp>
        <p:nvSpPr>
          <p:cNvPr id="5" name="Rectangle 4">
            <a:extLst>
              <a:ext uri="{FF2B5EF4-FFF2-40B4-BE49-F238E27FC236}">
                <a16:creationId xmlns:a16="http://schemas.microsoft.com/office/drawing/2014/main" id="{FD1F0769-99E7-6449-AD37-09BA746CBBE1}"/>
              </a:ext>
            </a:extLst>
          </p:cNvPr>
          <p:cNvSpPr/>
          <p:nvPr/>
        </p:nvSpPr>
        <p:spPr>
          <a:xfrm>
            <a:off x="0"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p>
          <a:p>
            <a:pPr algn="ctr"/>
            <a:r>
              <a:rPr lang="en-US" sz="2400" b="1" dirty="0"/>
              <a:t>Real Property</a:t>
            </a:r>
          </a:p>
          <a:p>
            <a:pPr marL="342900" lvl="1" indent="-114300">
              <a:spcBef>
                <a:spcPts val="1200"/>
              </a:spcBef>
              <a:buFont typeface="Arial" panose="020B0604020202020204" pitchFamily="34" charset="0"/>
              <a:buChar char="•"/>
            </a:pPr>
            <a:r>
              <a:rPr lang="en-US" dirty="0"/>
              <a:t>Title vests in local government</a:t>
            </a:r>
          </a:p>
          <a:p>
            <a:pPr marL="342900" lvl="1" indent="-114300">
              <a:spcBef>
                <a:spcPts val="1200"/>
              </a:spcBef>
              <a:buFont typeface="Arial" panose="020B0604020202020204" pitchFamily="34" charset="0"/>
              <a:buChar char="•"/>
            </a:pPr>
            <a:r>
              <a:rPr lang="en-US" dirty="0"/>
              <a:t>Must be used for ARP/CSLFRF purpose, or disposed of according to US Treasury instructions and with repayment of federal share</a:t>
            </a:r>
          </a:p>
          <a:p>
            <a:pPr marL="342900" lvl="1" indent="-114300">
              <a:spcBef>
                <a:spcPts val="1200"/>
              </a:spcBef>
              <a:buFont typeface="Arial" panose="020B0604020202020204" pitchFamily="34" charset="0"/>
              <a:buChar char="•"/>
            </a:pPr>
            <a:r>
              <a:rPr lang="en-US" dirty="0"/>
              <a:t>Must not encumber during award term</a:t>
            </a:r>
          </a:p>
          <a:p>
            <a:pPr marL="342900" lvl="1" indent="-114300">
              <a:spcBef>
                <a:spcPts val="1200"/>
              </a:spcBef>
              <a:buFont typeface="Arial" panose="020B0604020202020204" pitchFamily="34" charset="0"/>
              <a:buChar char="•"/>
            </a:pPr>
            <a:r>
              <a:rPr lang="en-US" dirty="0"/>
              <a:t>Must be insured in same way as other local government property</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6" name="Rectangle 5">
            <a:extLst>
              <a:ext uri="{FF2B5EF4-FFF2-40B4-BE49-F238E27FC236}">
                <a16:creationId xmlns:a16="http://schemas.microsoft.com/office/drawing/2014/main" id="{28850717-D3A9-8443-A3CF-149AF66AA9E1}"/>
              </a:ext>
            </a:extLst>
          </p:cNvPr>
          <p:cNvSpPr/>
          <p:nvPr/>
        </p:nvSpPr>
        <p:spPr>
          <a:xfrm>
            <a:off x="4096438" y="1362073"/>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Equipment</a:t>
            </a:r>
          </a:p>
          <a:p>
            <a:pPr marL="342900" indent="-114300">
              <a:spcBef>
                <a:spcPts val="1200"/>
              </a:spcBef>
              <a:buFont typeface="Arial" panose="020B0604020202020204" pitchFamily="34" charset="0"/>
              <a:buChar char="•"/>
            </a:pPr>
            <a:r>
              <a:rPr lang="en-US" dirty="0"/>
              <a:t>Title vests in local government</a:t>
            </a:r>
          </a:p>
          <a:p>
            <a:pPr marL="342900" indent="-114300">
              <a:spcBef>
                <a:spcPts val="1200"/>
              </a:spcBef>
              <a:buFont typeface="Arial" panose="020B0604020202020204" pitchFamily="34" charset="0"/>
              <a:buChar char="•"/>
            </a:pPr>
            <a:r>
              <a:rPr lang="en-US" dirty="0"/>
              <a:t>Must be used for ARP/CSLFRF purpose, used for other federal programs, or disposed of according to US Treasury instructions and with repayment of federal share</a:t>
            </a:r>
          </a:p>
          <a:p>
            <a:pPr marL="342900" indent="-114300">
              <a:spcBef>
                <a:spcPts val="1200"/>
              </a:spcBef>
              <a:buFont typeface="Arial" panose="020B0604020202020204" pitchFamily="34" charset="0"/>
              <a:buChar char="•"/>
            </a:pPr>
            <a:r>
              <a:rPr lang="en-US" dirty="0"/>
              <a:t>Must not encumber during award term</a:t>
            </a:r>
          </a:p>
          <a:p>
            <a:pPr marL="342900" indent="-114300">
              <a:spcBef>
                <a:spcPts val="1200"/>
              </a:spcBef>
              <a:buFont typeface="Arial" panose="020B0604020202020204" pitchFamily="34" charset="0"/>
              <a:buChar char="•"/>
            </a:pPr>
            <a:r>
              <a:rPr lang="en-US" dirty="0"/>
              <a:t>Must be insured in same way as other local government property</a:t>
            </a:r>
          </a:p>
          <a:p>
            <a:pPr marL="342900" indent="-114300">
              <a:spcBef>
                <a:spcPts val="1200"/>
              </a:spcBef>
              <a:buFont typeface="Arial" panose="020B0604020202020204" pitchFamily="34" charset="0"/>
              <a:buChar char="•"/>
            </a:pPr>
            <a:r>
              <a:rPr lang="en-US" dirty="0"/>
              <a:t>Must be tracked in property management system (with several required data elements) and inventoried at least every 2 years</a:t>
            </a:r>
          </a:p>
          <a:p>
            <a:pPr marL="342900" indent="-114300">
              <a:spcBef>
                <a:spcPts val="1200"/>
              </a:spcBef>
              <a:buFont typeface="Arial" panose="020B0604020202020204" pitchFamily="34" charset="0"/>
              <a:buChar char="•"/>
            </a:pPr>
            <a:r>
              <a:rPr lang="en-US" dirty="0"/>
              <a:t>Noncompetition provision</a:t>
            </a:r>
          </a:p>
          <a:p>
            <a:pPr algn="ctr"/>
            <a:endParaRPr lang="en-US" dirty="0"/>
          </a:p>
        </p:txBody>
      </p:sp>
      <p:sp>
        <p:nvSpPr>
          <p:cNvPr id="7" name="Rectangle 6">
            <a:extLst>
              <a:ext uri="{FF2B5EF4-FFF2-40B4-BE49-F238E27FC236}">
                <a16:creationId xmlns:a16="http://schemas.microsoft.com/office/drawing/2014/main" id="{AACA15DA-7A1F-A14D-9C37-17262F8079DD}"/>
              </a:ext>
            </a:extLst>
          </p:cNvPr>
          <p:cNvSpPr/>
          <p:nvPr/>
        </p:nvSpPr>
        <p:spPr>
          <a:xfrm>
            <a:off x="8192877" y="1369404"/>
            <a:ext cx="3999123" cy="5514182"/>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Supplies</a:t>
            </a:r>
          </a:p>
          <a:p>
            <a:pPr marL="285750" indent="-285750">
              <a:spcBef>
                <a:spcPts val="1200"/>
              </a:spcBef>
              <a:buFont typeface="Arial" panose="020B0604020202020204" pitchFamily="34" charset="0"/>
              <a:buChar char="•"/>
            </a:pPr>
            <a:r>
              <a:rPr lang="en-US" dirty="0"/>
              <a:t>Must be used for ARP/CSLFRF purpose or other federal award purpose</a:t>
            </a:r>
          </a:p>
          <a:p>
            <a:pPr marL="285750" indent="-285750">
              <a:spcBef>
                <a:spcPts val="1200"/>
              </a:spcBef>
              <a:buFont typeface="Arial" panose="020B0604020202020204" pitchFamily="34" charset="0"/>
              <a:buChar char="•"/>
            </a:pPr>
            <a:r>
              <a:rPr lang="en-US" dirty="0"/>
              <a:t>Any inventory of unused supplies exceeding $5000 in total aggregate value, local government may retain or sell, but must compensate US Treasury for federal share</a:t>
            </a:r>
          </a:p>
          <a:p>
            <a:pPr marL="285750" indent="-285750">
              <a:spcBef>
                <a:spcPts val="1200"/>
              </a:spcBef>
              <a:buFont typeface="Arial" panose="020B0604020202020204" pitchFamily="34" charset="0"/>
              <a:buChar char="•"/>
            </a:pPr>
            <a:r>
              <a:rPr lang="en-US" dirty="0"/>
              <a:t>Noncompetition provision</a:t>
            </a:r>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pPr marL="285750" indent="-285750">
              <a:spcBef>
                <a:spcPts val="1200"/>
              </a:spcBef>
              <a:buFont typeface="Arial" panose="020B0604020202020204" pitchFamily="34" charset="0"/>
              <a:buChar char="•"/>
            </a:pPr>
            <a:endParaRPr lang="en-US" dirty="0"/>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01138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35D69C-2CC8-3145-A56C-0232672B9AC1}"/>
              </a:ext>
            </a:extLst>
          </p:cNvPr>
          <p:cNvSpPr/>
          <p:nvPr/>
        </p:nvSpPr>
        <p:spPr>
          <a:xfrm>
            <a:off x="0" y="0"/>
            <a:ext cx="12192000" cy="138634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11" name="Rectangle 10">
            <a:extLst>
              <a:ext uri="{FF2B5EF4-FFF2-40B4-BE49-F238E27FC236}">
                <a16:creationId xmlns:a16="http://schemas.microsoft.com/office/drawing/2014/main" id="{FA550907-73EC-5F4C-95AD-4AF881547A10}"/>
              </a:ext>
            </a:extLst>
          </p:cNvPr>
          <p:cNvSpPr/>
          <p:nvPr/>
        </p:nvSpPr>
        <p:spPr>
          <a:xfrm>
            <a:off x="-1" y="1121229"/>
            <a:ext cx="558135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During Award Term</a:t>
            </a:r>
          </a:p>
          <a:p>
            <a:endParaRPr lang="en-US" sz="1000" dirty="0"/>
          </a:p>
          <a:p>
            <a:r>
              <a:rPr lang="en-US" sz="2200" dirty="0"/>
              <a:t>A local government “may use property, supplies, or equipment purchased or improved with [ARP/CSLFRF] funds for a purpose other than the purpose for which it was purchased or improved if such other purpose is also consistent with the eligible use requirements.”</a:t>
            </a:r>
          </a:p>
          <a:p>
            <a:endParaRPr lang="en-US" sz="2200" dirty="0"/>
          </a:p>
          <a:p>
            <a:endParaRPr lang="en-US" sz="22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12" name="Rectangle 11">
            <a:extLst>
              <a:ext uri="{FF2B5EF4-FFF2-40B4-BE49-F238E27FC236}">
                <a16:creationId xmlns:a16="http://schemas.microsoft.com/office/drawing/2014/main" id="{1813115D-4DF9-BC43-B062-5F7847CD10EA}"/>
              </a:ext>
            </a:extLst>
          </p:cNvPr>
          <p:cNvSpPr/>
          <p:nvPr/>
        </p:nvSpPr>
        <p:spPr>
          <a:xfrm>
            <a:off x="5581360" y="1121229"/>
            <a:ext cx="6610639" cy="5736771"/>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endParaRPr lang="en-US" dirty="0"/>
          </a:p>
          <a:p>
            <a:pPr algn="ctr"/>
            <a:r>
              <a:rPr lang="en-US" sz="2400" dirty="0"/>
              <a:t>After Award Term</a:t>
            </a:r>
          </a:p>
          <a:p>
            <a:pPr algn="ctr"/>
            <a:endParaRPr lang="en-US" sz="1000" dirty="0"/>
          </a:p>
          <a:p>
            <a:r>
              <a:rPr lang="en-US" sz="2200" dirty="0"/>
              <a:t>“[T]he property, supplies, or equipment must be used consistent with the purpose for which it was purchased or improved or for any other eligible purpose in the same category as the purpose reported to Treasury as of the final reporting period, as set forth in the table below.”</a:t>
            </a:r>
          </a:p>
          <a:p>
            <a:endParaRPr lang="en-US" sz="22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dirty="0"/>
          </a:p>
          <a:p>
            <a:endParaRPr lang="en-US" dirty="0"/>
          </a:p>
        </p:txBody>
      </p:sp>
      <p:pic>
        <p:nvPicPr>
          <p:cNvPr id="14" name="Picture 13" descr="Text&#10;&#10;Description automatically generated with medium confidence">
            <a:extLst>
              <a:ext uri="{FF2B5EF4-FFF2-40B4-BE49-F238E27FC236}">
                <a16:creationId xmlns:a16="http://schemas.microsoft.com/office/drawing/2014/main" id="{FE0FD0CF-4D5E-2948-9263-4A293FEBFF23}"/>
              </a:ext>
            </a:extLst>
          </p:cNvPr>
          <p:cNvPicPr>
            <a:picLocks noChangeAspect="1"/>
          </p:cNvPicPr>
          <p:nvPr/>
        </p:nvPicPr>
        <p:blipFill>
          <a:blip r:embed="rId2"/>
          <a:stretch>
            <a:fillRect/>
          </a:stretch>
        </p:blipFill>
        <p:spPr>
          <a:xfrm>
            <a:off x="6099357" y="3673929"/>
            <a:ext cx="5574643" cy="2950109"/>
          </a:xfrm>
          <a:prstGeom prst="rect">
            <a:avLst/>
          </a:prstGeom>
          <a:effectLst>
            <a:outerShdw blurRad="50800" dist="38100" dir="8100000" algn="tr" rotWithShape="0">
              <a:prstClr val="black">
                <a:alpha val="40000"/>
              </a:prstClr>
            </a:outerShdw>
          </a:effectLst>
        </p:spPr>
      </p:pic>
      <p:sp>
        <p:nvSpPr>
          <p:cNvPr id="15" name="Title 14">
            <a:extLst>
              <a:ext uri="{FF2B5EF4-FFF2-40B4-BE49-F238E27FC236}">
                <a16:creationId xmlns:a16="http://schemas.microsoft.com/office/drawing/2014/main" id="{3542DEA7-3F7B-0245-A24B-052AEA1C9D8B}"/>
              </a:ext>
            </a:extLst>
          </p:cNvPr>
          <p:cNvSpPr>
            <a:spLocks noGrp="1"/>
          </p:cNvSpPr>
          <p:nvPr>
            <p:ph type="title"/>
          </p:nvPr>
        </p:nvSpPr>
        <p:spPr>
          <a:xfrm>
            <a:off x="838200" y="0"/>
            <a:ext cx="10515600" cy="1325563"/>
          </a:xfrm>
        </p:spPr>
        <p:txBody>
          <a:bodyPr/>
          <a:lstStyle/>
          <a:p>
            <a:pPr algn="ctr"/>
            <a:r>
              <a:rPr lang="en-US" dirty="0">
                <a:solidFill>
                  <a:schemeClr val="bg1"/>
                </a:solidFill>
              </a:rPr>
              <a:t>Use of Property</a:t>
            </a:r>
          </a:p>
        </p:txBody>
      </p:sp>
      <p:sp>
        <p:nvSpPr>
          <p:cNvPr id="18" name="Rounded Rectangle 17">
            <a:extLst>
              <a:ext uri="{FF2B5EF4-FFF2-40B4-BE49-F238E27FC236}">
                <a16:creationId xmlns:a16="http://schemas.microsoft.com/office/drawing/2014/main" id="{DB837146-5C41-4443-AA1A-DC509A775097}"/>
              </a:ext>
            </a:extLst>
          </p:cNvPr>
          <p:cNvSpPr/>
          <p:nvPr/>
        </p:nvSpPr>
        <p:spPr>
          <a:xfrm>
            <a:off x="838200" y="3807278"/>
            <a:ext cx="4931229" cy="2683409"/>
          </a:xfrm>
          <a:prstGeom prst="roundRect">
            <a:avLst/>
          </a:prstGeom>
          <a:solidFill>
            <a:schemeClr val="accent3"/>
          </a:solidFill>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en-US" dirty="0">
                <a:solidFill>
                  <a:schemeClr val="bg1"/>
                </a:solidFill>
              </a:rPr>
              <a:t>Local governments are responsible for being able to substantiate their determinations on whether the use of an asset is authorized and maintain a record of that determination.</a:t>
            </a:r>
          </a:p>
          <a:p>
            <a:endParaRPr lang="en-US" dirty="0">
              <a:solidFill>
                <a:schemeClr val="bg1"/>
              </a:solidFill>
            </a:endParaRPr>
          </a:p>
          <a:p>
            <a:r>
              <a:rPr lang="en-US" dirty="0">
                <a:solidFill>
                  <a:schemeClr val="bg1"/>
                </a:solidFill>
              </a:rPr>
              <a:t>Local governments are not required to seek or obtain the approval of Treasury prior to changing the use within the parameters of the authorized purpose. </a:t>
            </a:r>
          </a:p>
        </p:txBody>
      </p:sp>
    </p:spTree>
    <p:extLst>
      <p:ext uri="{BB962C8B-B14F-4D97-AF65-F5344CB8AC3E}">
        <p14:creationId xmlns:p14="http://schemas.microsoft.com/office/powerpoint/2010/main" val="409330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CD1D52-7C23-014F-BB33-92BC934EF9AA}"/>
              </a:ext>
            </a:extLst>
          </p:cNvPr>
          <p:cNvSpPr/>
          <p:nvPr/>
        </p:nvSpPr>
        <p:spPr>
          <a:xfrm>
            <a:off x="0" y="0"/>
            <a:ext cx="12192000" cy="1343818"/>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C2D43-448E-6D47-B1C4-0DF34290BE8A}"/>
              </a:ext>
            </a:extLst>
          </p:cNvPr>
          <p:cNvSpPr>
            <a:spLocks noGrp="1"/>
          </p:cNvSpPr>
          <p:nvPr>
            <p:ph type="title"/>
          </p:nvPr>
        </p:nvSpPr>
        <p:spPr>
          <a:xfrm>
            <a:off x="838200" y="18255"/>
            <a:ext cx="10515600" cy="1325563"/>
          </a:xfrm>
        </p:spPr>
        <p:txBody>
          <a:bodyPr/>
          <a:lstStyle/>
          <a:p>
            <a:pPr algn="ctr"/>
            <a:r>
              <a:rPr lang="en-US" dirty="0">
                <a:solidFill>
                  <a:schemeClr val="bg1"/>
                </a:solidFill>
              </a:rPr>
              <a:t>What if Sell Property or Change Use of Property Outside ARP/CSLFRF Parameters?</a:t>
            </a:r>
          </a:p>
        </p:txBody>
      </p:sp>
      <p:sp>
        <p:nvSpPr>
          <p:cNvPr id="4" name="Rectangle 3">
            <a:extLst>
              <a:ext uri="{FF2B5EF4-FFF2-40B4-BE49-F238E27FC236}">
                <a16:creationId xmlns:a16="http://schemas.microsoft.com/office/drawing/2014/main" id="{FC712C83-1551-474D-BA5C-213A7C47F1D1}"/>
              </a:ext>
            </a:extLst>
          </p:cNvPr>
          <p:cNvSpPr/>
          <p:nvPr/>
        </p:nvSpPr>
        <p:spPr>
          <a:xfrm>
            <a:off x="-1" y="1387048"/>
            <a:ext cx="6095999" cy="204195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During Award Term</a:t>
            </a:r>
          </a:p>
          <a:p>
            <a:endParaRPr lang="en-US" sz="1000" dirty="0"/>
          </a:p>
          <a:p>
            <a:r>
              <a:rPr lang="en-US" dirty="0"/>
              <a:t>If a local government changes the use of an asset to an ineligible use or sells the asset prior to the end of the period of performance, then the local government must follow the disposition procedures in the Uniform Guidance. </a:t>
            </a:r>
            <a:r>
              <a:rPr lang="en-US" i="1" dirty="0"/>
              <a:t>See </a:t>
            </a:r>
            <a:r>
              <a:rPr lang="en-US" dirty="0"/>
              <a:t>2 CFR 200.311, 200.313, 200.314, and 200.315.</a:t>
            </a:r>
          </a:p>
          <a:p>
            <a:endParaRPr lang="en-US" dirty="0"/>
          </a:p>
        </p:txBody>
      </p:sp>
      <p:sp>
        <p:nvSpPr>
          <p:cNvPr id="5" name="Rectangle 4">
            <a:extLst>
              <a:ext uri="{FF2B5EF4-FFF2-40B4-BE49-F238E27FC236}">
                <a16:creationId xmlns:a16="http://schemas.microsoft.com/office/drawing/2014/main" id="{22D9FB15-389E-404F-B4E4-A941003F77F8}"/>
              </a:ext>
            </a:extLst>
          </p:cNvPr>
          <p:cNvSpPr/>
          <p:nvPr/>
        </p:nvSpPr>
        <p:spPr>
          <a:xfrm>
            <a:off x="6096000" y="1387048"/>
            <a:ext cx="6096000" cy="2041952"/>
          </a:xfrm>
          <a:prstGeom prst="rect">
            <a:avLst/>
          </a:prstGeom>
          <a:solidFill>
            <a:srgbClr val="942092"/>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After Award Term</a:t>
            </a:r>
          </a:p>
          <a:p>
            <a:endParaRPr lang="en-US" sz="1000" dirty="0"/>
          </a:p>
          <a:p>
            <a:r>
              <a:rPr lang="en-US" dirty="0"/>
              <a:t>If an asset’s use shifts outside the parameters of the eligible purpose according to the table after the grant term ends, then the local government (and any subrecipient) must follow the disposition procedures in the Uniform Guidance. </a:t>
            </a:r>
            <a:r>
              <a:rPr lang="en-US" i="1" dirty="0"/>
              <a:t>See </a:t>
            </a:r>
            <a:r>
              <a:rPr lang="en-US" dirty="0"/>
              <a:t>2 CFR 200.311, 200.313, 200.314, and 200.315. </a:t>
            </a:r>
          </a:p>
          <a:p>
            <a:endParaRPr lang="en-US" dirty="0"/>
          </a:p>
        </p:txBody>
      </p:sp>
      <p:graphicFrame>
        <p:nvGraphicFramePr>
          <p:cNvPr id="6" name="Table 6">
            <a:extLst>
              <a:ext uri="{FF2B5EF4-FFF2-40B4-BE49-F238E27FC236}">
                <a16:creationId xmlns:a16="http://schemas.microsoft.com/office/drawing/2014/main" id="{C022F0D1-E2CB-9541-9C82-82CC38601C39}"/>
              </a:ext>
            </a:extLst>
          </p:cNvPr>
          <p:cNvGraphicFramePr>
            <a:graphicFrameLocks noGrp="1"/>
          </p:cNvGraphicFramePr>
          <p:nvPr/>
        </p:nvGraphicFramePr>
        <p:xfrm>
          <a:off x="0" y="3268216"/>
          <a:ext cx="12192003" cy="3599130"/>
        </p:xfrm>
        <a:graphic>
          <a:graphicData uri="http://schemas.openxmlformats.org/drawingml/2006/table">
            <a:tbl>
              <a:tblPr firstRow="1" bandRow="1">
                <a:tableStyleId>{93296810-A885-4BE3-A3E7-6D5BEEA58F35}</a:tableStyleId>
              </a:tblPr>
              <a:tblGrid>
                <a:gridCol w="1354667">
                  <a:extLst>
                    <a:ext uri="{9D8B030D-6E8A-4147-A177-3AD203B41FA5}">
                      <a16:colId xmlns:a16="http://schemas.microsoft.com/office/drawing/2014/main" val="1229213992"/>
                    </a:ext>
                  </a:extLst>
                </a:gridCol>
                <a:gridCol w="1354667">
                  <a:extLst>
                    <a:ext uri="{9D8B030D-6E8A-4147-A177-3AD203B41FA5}">
                      <a16:colId xmlns:a16="http://schemas.microsoft.com/office/drawing/2014/main" val="913084002"/>
                    </a:ext>
                  </a:extLst>
                </a:gridCol>
                <a:gridCol w="1354667">
                  <a:extLst>
                    <a:ext uri="{9D8B030D-6E8A-4147-A177-3AD203B41FA5}">
                      <a16:colId xmlns:a16="http://schemas.microsoft.com/office/drawing/2014/main" val="3939151779"/>
                    </a:ext>
                  </a:extLst>
                </a:gridCol>
                <a:gridCol w="1354667">
                  <a:extLst>
                    <a:ext uri="{9D8B030D-6E8A-4147-A177-3AD203B41FA5}">
                      <a16:colId xmlns:a16="http://schemas.microsoft.com/office/drawing/2014/main" val="1648819150"/>
                    </a:ext>
                  </a:extLst>
                </a:gridCol>
                <a:gridCol w="1354667">
                  <a:extLst>
                    <a:ext uri="{9D8B030D-6E8A-4147-A177-3AD203B41FA5}">
                      <a16:colId xmlns:a16="http://schemas.microsoft.com/office/drawing/2014/main" val="832129287"/>
                    </a:ext>
                  </a:extLst>
                </a:gridCol>
                <a:gridCol w="1354667">
                  <a:extLst>
                    <a:ext uri="{9D8B030D-6E8A-4147-A177-3AD203B41FA5}">
                      <a16:colId xmlns:a16="http://schemas.microsoft.com/office/drawing/2014/main" val="4183570980"/>
                    </a:ext>
                  </a:extLst>
                </a:gridCol>
                <a:gridCol w="4064001">
                  <a:extLst>
                    <a:ext uri="{9D8B030D-6E8A-4147-A177-3AD203B41FA5}">
                      <a16:colId xmlns:a16="http://schemas.microsoft.com/office/drawing/2014/main" val="3084478287"/>
                    </a:ext>
                  </a:extLst>
                </a:gridCol>
              </a:tblGrid>
              <a:tr h="491397">
                <a:tc gridSpan="3">
                  <a:txBody>
                    <a:bodyPr/>
                    <a:lstStyle/>
                    <a:p>
                      <a:pPr algn="ctr"/>
                      <a:r>
                        <a:rPr lang="en-US" dirty="0"/>
                        <a:t>Real Property</a:t>
                      </a:r>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a:t>Equipment</a:t>
                      </a:r>
                    </a:p>
                  </a:txBody>
                  <a:tcPr/>
                </a:tc>
                <a:tc hMerge="1">
                  <a:txBody>
                    <a:bodyPr/>
                    <a:lstStyle/>
                    <a:p>
                      <a:endParaRPr lang="en-US" dirty="0"/>
                    </a:p>
                  </a:txBody>
                  <a:tcPr/>
                </a:tc>
                <a:tc hMerge="1">
                  <a:txBody>
                    <a:bodyPr/>
                    <a:lstStyle/>
                    <a:p>
                      <a:endParaRPr lang="en-US" dirty="0"/>
                    </a:p>
                  </a:txBody>
                  <a:tcPr/>
                </a:tc>
                <a:tc>
                  <a:txBody>
                    <a:bodyPr/>
                    <a:lstStyle/>
                    <a:p>
                      <a:pPr algn="ctr"/>
                      <a:r>
                        <a:rPr lang="en-US" dirty="0"/>
                        <a:t>Supplies</a:t>
                      </a:r>
                    </a:p>
                  </a:txBody>
                  <a:tcPr/>
                </a:tc>
                <a:extLst>
                  <a:ext uri="{0D108BD9-81ED-4DB2-BD59-A6C34878D82A}">
                    <a16:rowId xmlns:a16="http://schemas.microsoft.com/office/drawing/2014/main" val="448216056"/>
                  </a:ext>
                </a:extLst>
              </a:tr>
              <a:tr h="3107733">
                <a:tc>
                  <a:txBody>
                    <a:bodyPr/>
                    <a:lstStyle/>
                    <a:p>
                      <a:r>
                        <a:rPr lang="en-US" sz="1400" b="0" u="none" strike="noStrike" kern="1200" dirty="0">
                          <a:solidFill>
                            <a:schemeClr val="dk1"/>
                          </a:solidFill>
                          <a:effectLst/>
                        </a:rPr>
                        <a:t>Retain title and compensate US Treasury the “federal share”</a:t>
                      </a:r>
                      <a:endParaRPr lang="en-US" sz="1400" dirty="0"/>
                    </a:p>
                  </a:txBody>
                  <a:tcPr/>
                </a:tc>
                <a:tc>
                  <a:txBody>
                    <a:bodyPr/>
                    <a:lstStyle/>
                    <a:p>
                      <a:r>
                        <a:rPr lang="en-US" sz="1400" b="0" u="none" strike="noStrike" kern="1200" dirty="0">
                          <a:solidFill>
                            <a:schemeClr val="dk1"/>
                          </a:solidFill>
                          <a:effectLst/>
                        </a:rPr>
                        <a:t>Sell the property and compensate US Treasury the “federal share”</a:t>
                      </a:r>
                      <a:endParaRPr lang="en-US" sz="1400" dirty="0"/>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dirty="0"/>
                        <a:t>If FMV of $5K or less, local government may retain, no compensation to US Treasury</a:t>
                      </a:r>
                    </a:p>
                  </a:txBody>
                  <a:tcPr/>
                </a:tc>
                <a:tc>
                  <a:txBody>
                    <a:bodyPr/>
                    <a:lstStyle/>
                    <a:p>
                      <a:r>
                        <a:rPr lang="en-US" sz="1100" dirty="0"/>
                        <a:t>If FMV over $5K must request disposition instructions from US Treasury. If US Treasury does not provide  instructions within 120 days, may sell or use for different purpose, but must repay US Treasury “federal share”</a:t>
                      </a:r>
                    </a:p>
                  </a:txBody>
                  <a:tcPr/>
                </a:tc>
                <a:tc>
                  <a:txBody>
                    <a:bodyPr/>
                    <a:lstStyle/>
                    <a:p>
                      <a:r>
                        <a:rPr lang="en-US" sz="1400" b="0" u="none" strike="noStrike" kern="1200" dirty="0">
                          <a:solidFill>
                            <a:schemeClr val="dk1"/>
                          </a:solidFill>
                          <a:effectLst/>
                        </a:rPr>
                        <a:t>Transfer title to US Treasury or to a third party designated/ approved by US Treasury</a:t>
                      </a:r>
                      <a:endParaRPr lang="en-US" sz="1400" dirty="0"/>
                    </a:p>
                  </a:txBody>
                  <a:tcPr/>
                </a:tc>
                <a:tc>
                  <a:txBody>
                    <a:bodyPr/>
                    <a:lstStyle/>
                    <a:p>
                      <a:r>
                        <a:rPr lang="en-US" sz="1400" b="0" u="none" strike="noStrike" kern="1200" dirty="0">
                          <a:solidFill>
                            <a:schemeClr val="dk1"/>
                          </a:solidFill>
                          <a:effectLst/>
                        </a:rPr>
                        <a:t>If there is a residual inventory of unused supplies exceeding $5,000 in total aggregate value upon termination or completion of the project and the supplies are not needed for any other Federal award, the local government must retain the supplies for use on other activities or sell them, but must, in either case, repay US Treasury “federal share”</a:t>
                      </a:r>
                      <a:endParaRPr lang="en-US" sz="1400" dirty="0"/>
                    </a:p>
                  </a:txBody>
                  <a:tcPr/>
                </a:tc>
                <a:extLst>
                  <a:ext uri="{0D108BD9-81ED-4DB2-BD59-A6C34878D82A}">
                    <a16:rowId xmlns:a16="http://schemas.microsoft.com/office/drawing/2014/main" val="3932226912"/>
                  </a:ext>
                </a:extLst>
              </a:tr>
            </a:tbl>
          </a:graphicData>
        </a:graphic>
      </p:graphicFrame>
      <p:sp>
        <p:nvSpPr>
          <p:cNvPr id="8" name="Rectangle 7">
            <a:extLst>
              <a:ext uri="{FF2B5EF4-FFF2-40B4-BE49-F238E27FC236}">
                <a16:creationId xmlns:a16="http://schemas.microsoft.com/office/drawing/2014/main" id="{9B53592E-BC3D-8C42-8544-521BD99DB8E9}"/>
              </a:ext>
            </a:extLst>
          </p:cNvPr>
          <p:cNvSpPr/>
          <p:nvPr/>
        </p:nvSpPr>
        <p:spPr>
          <a:xfrm>
            <a:off x="0" y="6117771"/>
            <a:ext cx="12192000" cy="721974"/>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Must get specific instructions from US Treasury on which option to take.</a:t>
            </a:r>
          </a:p>
        </p:txBody>
      </p:sp>
    </p:spTree>
    <p:extLst>
      <p:ext uri="{BB962C8B-B14F-4D97-AF65-F5344CB8AC3E}">
        <p14:creationId xmlns:p14="http://schemas.microsoft.com/office/powerpoint/2010/main" val="350159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88750" y="0"/>
            <a:ext cx="10803250" cy="131445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mn-lt"/>
              </a:rPr>
              <a:t>UG: Program Income</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a:t>
            </a:r>
          </a:p>
        </p:txBody>
      </p:sp>
      <p:sp>
        <p:nvSpPr>
          <p:cNvPr id="8" name="Content Placeholder 7">
            <a:extLst>
              <a:ext uri="{FF2B5EF4-FFF2-40B4-BE49-F238E27FC236}">
                <a16:creationId xmlns:a16="http://schemas.microsoft.com/office/drawing/2014/main" id="{F339BEFB-C752-5DA1-BF21-D1EA30F75E11}"/>
              </a:ext>
            </a:extLst>
          </p:cNvPr>
          <p:cNvSpPr>
            <a:spLocks noGrp="1"/>
          </p:cNvSpPr>
          <p:nvPr>
            <p:ph idx="1"/>
          </p:nvPr>
        </p:nvSpPr>
        <p:spPr>
          <a:xfrm>
            <a:off x="1388750" y="1314450"/>
            <a:ext cx="7636915" cy="537210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nSpc>
                <a:spcPct val="90000"/>
              </a:lnSpc>
              <a:spcAft>
                <a:spcPts val="600"/>
              </a:spcAft>
              <a:buNone/>
            </a:pPr>
            <a:r>
              <a:rPr lang="en-US" sz="4000" dirty="0">
                <a:solidFill>
                  <a:schemeClr val="tx1"/>
                </a:solidFill>
              </a:rPr>
              <a:t>Program Income is the </a:t>
            </a:r>
            <a:r>
              <a:rPr lang="en-US" sz="4000" u="sng" dirty="0">
                <a:solidFill>
                  <a:schemeClr val="tx1"/>
                </a:solidFill>
              </a:rPr>
              <a:t>gross</a:t>
            </a:r>
            <a:r>
              <a:rPr lang="en-US" sz="4000" dirty="0">
                <a:solidFill>
                  <a:schemeClr val="tx1"/>
                </a:solidFill>
              </a:rPr>
              <a:t> income earned by the non-Federal entity that is directly generated by a supported activity or earned as a result of the Federal award </a:t>
            </a:r>
            <a:r>
              <a:rPr lang="en-US" sz="4000" u="sng" dirty="0">
                <a:solidFill>
                  <a:schemeClr val="tx1"/>
                </a:solidFill>
              </a:rPr>
              <a:t>during the period of performance</a:t>
            </a:r>
            <a:r>
              <a:rPr lang="en-US" sz="4000" dirty="0">
                <a:solidFill>
                  <a:schemeClr val="tx1"/>
                </a:solidFill>
              </a:rPr>
              <a:t>. </a:t>
            </a:r>
          </a:p>
          <a:p>
            <a:pPr marL="0" indent="0">
              <a:lnSpc>
                <a:spcPct val="90000"/>
              </a:lnSpc>
              <a:spcAft>
                <a:spcPts val="600"/>
              </a:spcAft>
              <a:buNone/>
            </a:pPr>
            <a:r>
              <a:rPr lang="en-US" sz="4000" dirty="0">
                <a:solidFill>
                  <a:schemeClr val="tx1"/>
                </a:solidFill>
              </a:rPr>
              <a:t>2 CFR 200.1</a:t>
            </a:r>
          </a:p>
        </p:txBody>
      </p:sp>
      <p:sp>
        <p:nvSpPr>
          <p:cNvPr id="13" name="TextBox 12">
            <a:extLst>
              <a:ext uri="{FF2B5EF4-FFF2-40B4-BE49-F238E27FC236}">
                <a16:creationId xmlns:a16="http://schemas.microsoft.com/office/drawing/2014/main" id="{A84489A0-266D-B70E-798D-3001F9D80818}"/>
              </a:ext>
            </a:extLst>
          </p:cNvPr>
          <p:cNvSpPr txBox="1"/>
          <p:nvPr/>
        </p:nvSpPr>
        <p:spPr>
          <a:xfrm>
            <a:off x="9025665" y="1314450"/>
            <a:ext cx="3166335" cy="2831544"/>
          </a:xfrm>
          <a:prstGeom prst="rect">
            <a:avLst/>
          </a:prstGeom>
          <a:solidFill>
            <a:schemeClr val="accent2"/>
          </a:solidFill>
          <a:effectLst>
            <a:outerShdw blurRad="50800" dist="38100" dir="8100000" algn="tr" rotWithShape="0">
              <a:prstClr val="black">
                <a:alpha val="40000"/>
              </a:prstClr>
            </a:outerShdw>
          </a:effectLst>
        </p:spPr>
        <p:txBody>
          <a:bodyPr wrap="square" rtlCol="0">
            <a:spAutoFit/>
          </a:bodyPr>
          <a:lstStyle/>
          <a:p>
            <a:pPr algn="ctr"/>
            <a:endParaRPr lang="en-US" sz="2000" dirty="0">
              <a:solidFill>
                <a:schemeClr val="bg1"/>
              </a:solidFill>
            </a:endParaRPr>
          </a:p>
          <a:p>
            <a:pPr algn="ctr"/>
            <a:r>
              <a:rPr lang="en-US" sz="2000" dirty="0">
                <a:solidFill>
                  <a:schemeClr val="bg1"/>
                </a:solidFill>
              </a:rPr>
              <a:t>Program income requirements DO NOT apply to income earned from expenditures of Revenue Replacement ARP/CSLFRF funds</a:t>
            </a:r>
          </a:p>
          <a:p>
            <a:pPr algn="ctr"/>
            <a:endParaRPr lang="en-US" sz="2000" dirty="0">
              <a:solidFill>
                <a:schemeClr val="bg1"/>
              </a:solidFill>
            </a:endParaRPr>
          </a:p>
          <a:p>
            <a:endParaRPr lang="en-US" dirty="0"/>
          </a:p>
        </p:txBody>
      </p:sp>
      <p:sp>
        <p:nvSpPr>
          <p:cNvPr id="14" name="Star: 5 Points 13">
            <a:extLst>
              <a:ext uri="{FF2B5EF4-FFF2-40B4-BE49-F238E27FC236}">
                <a16:creationId xmlns:a16="http://schemas.microsoft.com/office/drawing/2014/main" id="{EF2FBD92-D3ED-79A1-D17C-A1AFEAA35CB4}"/>
              </a:ext>
            </a:extLst>
          </p:cNvPr>
          <p:cNvSpPr/>
          <p:nvPr/>
        </p:nvSpPr>
        <p:spPr>
          <a:xfrm>
            <a:off x="9154756" y="1359212"/>
            <a:ext cx="530455" cy="512210"/>
          </a:xfrm>
          <a:prstGeom prst="star5">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FD18088-406D-A145-9A34-40749610B585}"/>
              </a:ext>
            </a:extLst>
          </p:cNvPr>
          <p:cNvSpPr/>
          <p:nvPr/>
        </p:nvSpPr>
        <p:spPr>
          <a:xfrm>
            <a:off x="9025665" y="3899773"/>
            <a:ext cx="3166335" cy="2786782"/>
          </a:xfrm>
          <a:prstGeom prst="rect">
            <a:avLst/>
          </a:prstGeom>
          <a:solidFill>
            <a:schemeClr val="tx1">
              <a:lumMod val="65000"/>
              <a:lumOff val="35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Program income may apply to certain projects funded in the Necessary Infrastructure category or the Responding to COVID and Its Negative Economic Impacts category</a:t>
            </a:r>
            <a:r>
              <a:rPr lang="en-US" dirty="0"/>
              <a:t>. </a:t>
            </a:r>
          </a:p>
        </p:txBody>
      </p:sp>
    </p:spTree>
    <p:extLst>
      <p:ext uri="{BB962C8B-B14F-4D97-AF65-F5344CB8AC3E}">
        <p14:creationId xmlns:p14="http://schemas.microsoft.com/office/powerpoint/2010/main" val="198453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394EC-405C-C84F-3905-AFDBF3EC1D07}"/>
              </a:ext>
            </a:extLst>
          </p:cNvPr>
          <p:cNvSpPr>
            <a:spLocks noGrp="1"/>
          </p:cNvSpPr>
          <p:nvPr>
            <p:ph type="title"/>
          </p:nvPr>
        </p:nvSpPr>
        <p:spPr>
          <a:xfrm>
            <a:off x="839788" y="111511"/>
            <a:ext cx="10634817" cy="1402169"/>
          </a:xfrm>
          <a:solidFill>
            <a:schemeClr val="tx1">
              <a:lumMod val="65000"/>
              <a:lumOff val="35000"/>
            </a:schemeClr>
          </a:solidFill>
        </p:spPr>
        <p:txBody>
          <a:bodyPr>
            <a:normAutofit fontScale="90000"/>
          </a:bodyPr>
          <a:lstStyle/>
          <a:p>
            <a:pPr algn="ctr"/>
            <a:br>
              <a:rPr lang="en-US" sz="4400" dirty="0">
                <a:solidFill>
                  <a:schemeClr val="bg1"/>
                </a:solidFill>
                <a:latin typeface="+mn-lt"/>
              </a:rPr>
            </a:br>
            <a:r>
              <a:rPr lang="en-US" sz="4900" dirty="0">
                <a:solidFill>
                  <a:schemeClr val="bg1"/>
                </a:solidFill>
                <a:latin typeface="+mn-lt"/>
              </a:rPr>
              <a:t>Program Income Defined</a:t>
            </a:r>
            <a:br>
              <a:rPr lang="en-US" sz="4400" dirty="0">
                <a:solidFill>
                  <a:schemeClr val="bg1"/>
                </a:solidFill>
                <a:latin typeface="+mn-lt"/>
              </a:rPr>
            </a:br>
            <a:endParaRPr lang="en-US" dirty="0"/>
          </a:p>
        </p:txBody>
      </p:sp>
      <p:sp>
        <p:nvSpPr>
          <p:cNvPr id="3" name="Text Placeholder 2">
            <a:extLst>
              <a:ext uri="{FF2B5EF4-FFF2-40B4-BE49-F238E27FC236}">
                <a16:creationId xmlns:a16="http://schemas.microsoft.com/office/drawing/2014/main" id="{05E9AA6B-93A3-3167-49FE-03751BBF6A6E}"/>
              </a:ext>
            </a:extLst>
          </p:cNvPr>
          <p:cNvSpPr>
            <a:spLocks noGrp="1"/>
          </p:cNvSpPr>
          <p:nvPr>
            <p:ph type="body" idx="1"/>
          </p:nvPr>
        </p:nvSpPr>
        <p:spPr>
          <a:solidFill>
            <a:schemeClr val="accent6"/>
          </a:solidFill>
        </p:spPr>
        <p:txBody>
          <a:bodyPr>
            <a:normAutofit/>
          </a:bodyPr>
          <a:lstStyle/>
          <a:p>
            <a:r>
              <a:rPr lang="en-US" sz="3600" dirty="0">
                <a:solidFill>
                  <a:schemeClr val="bg1"/>
                </a:solidFill>
              </a:rPr>
              <a:t>Program Income Includes</a:t>
            </a:r>
          </a:p>
        </p:txBody>
      </p:sp>
      <p:sp>
        <p:nvSpPr>
          <p:cNvPr id="4" name="Content Placeholder 3">
            <a:extLst>
              <a:ext uri="{FF2B5EF4-FFF2-40B4-BE49-F238E27FC236}">
                <a16:creationId xmlns:a16="http://schemas.microsoft.com/office/drawing/2014/main" id="{BFDFA754-DEA6-5655-E46B-2D0FF5C04B55}"/>
              </a:ext>
            </a:extLst>
          </p:cNvPr>
          <p:cNvSpPr>
            <a:spLocks noGrp="1"/>
          </p:cNvSpPr>
          <p:nvPr>
            <p:ph sz="half" idx="2"/>
          </p:nvPr>
        </p:nvSpPr>
        <p:spPr>
          <a:ln>
            <a:solidFill>
              <a:schemeClr val="accent1">
                <a:shade val="50000"/>
              </a:schemeClr>
            </a:solidFill>
          </a:ln>
        </p:spPr>
        <p:txBody>
          <a:bodyPr>
            <a:normAutofit fontScale="92500" lnSpcReduction="10000"/>
          </a:bodyPr>
          <a:lstStyle/>
          <a:p>
            <a:r>
              <a:rPr lang="en-US" sz="2400" dirty="0"/>
              <a:t>Fees for services performed with grant funded programs or assets</a:t>
            </a:r>
          </a:p>
          <a:p>
            <a:pPr lvl="1"/>
            <a:r>
              <a:rPr lang="en-US" dirty="0"/>
              <a:t>Income from previously unavailable services (new user fees, connection fees, other fee-for-service income)</a:t>
            </a:r>
          </a:p>
          <a:p>
            <a:pPr lvl="1"/>
            <a:r>
              <a:rPr lang="en-US" dirty="0"/>
              <a:t>Incremental income from the sale of upgraded services</a:t>
            </a:r>
          </a:p>
          <a:p>
            <a:r>
              <a:rPr lang="en-US" sz="2400" dirty="0"/>
              <a:t>Income from leasing facilities or equipment </a:t>
            </a:r>
          </a:p>
          <a:p>
            <a:r>
              <a:rPr lang="en-US" sz="2400" dirty="0"/>
              <a:t>Repayment of principal and interest on loans (see ARP-specific requirements)</a:t>
            </a:r>
          </a:p>
          <a:p>
            <a:endParaRPr lang="en-US" dirty="0"/>
          </a:p>
        </p:txBody>
      </p:sp>
      <p:sp>
        <p:nvSpPr>
          <p:cNvPr id="5" name="Text Placeholder 4">
            <a:extLst>
              <a:ext uri="{FF2B5EF4-FFF2-40B4-BE49-F238E27FC236}">
                <a16:creationId xmlns:a16="http://schemas.microsoft.com/office/drawing/2014/main" id="{08E45D4C-748E-6AA7-AF8E-478E3EF86650}"/>
              </a:ext>
            </a:extLst>
          </p:cNvPr>
          <p:cNvSpPr>
            <a:spLocks noGrp="1"/>
          </p:cNvSpPr>
          <p:nvPr>
            <p:ph type="body" sz="quarter" idx="3"/>
          </p:nvPr>
        </p:nvSpPr>
        <p:spPr>
          <a:solidFill>
            <a:schemeClr val="accent2"/>
          </a:solidFill>
        </p:spPr>
        <p:txBody>
          <a:bodyPr>
            <a:normAutofit/>
          </a:bodyPr>
          <a:lstStyle/>
          <a:p>
            <a:r>
              <a:rPr lang="en-US" sz="3600" dirty="0">
                <a:solidFill>
                  <a:schemeClr val="bg1"/>
                </a:solidFill>
              </a:rPr>
              <a:t>Not Program Income</a:t>
            </a:r>
          </a:p>
        </p:txBody>
      </p:sp>
      <p:sp>
        <p:nvSpPr>
          <p:cNvPr id="6" name="Content Placeholder 5">
            <a:extLst>
              <a:ext uri="{FF2B5EF4-FFF2-40B4-BE49-F238E27FC236}">
                <a16:creationId xmlns:a16="http://schemas.microsoft.com/office/drawing/2014/main" id="{FC19FA2A-93BC-BC6D-3D2A-8A2ABB4AFA0F}"/>
              </a:ext>
            </a:extLst>
          </p:cNvPr>
          <p:cNvSpPr>
            <a:spLocks noGrp="1"/>
          </p:cNvSpPr>
          <p:nvPr>
            <p:ph sz="quarter" idx="4"/>
          </p:nvPr>
        </p:nvSpPr>
        <p:spPr>
          <a:ln>
            <a:solidFill>
              <a:schemeClr val="accent1">
                <a:shade val="50000"/>
              </a:schemeClr>
            </a:solidFill>
          </a:ln>
        </p:spPr>
        <p:txBody>
          <a:bodyPr>
            <a:normAutofit fontScale="92500" lnSpcReduction="10000"/>
          </a:bodyPr>
          <a:lstStyle/>
          <a:p>
            <a:pPr marL="285750" indent="-285750"/>
            <a:r>
              <a:rPr lang="en-US" sz="2400" dirty="0"/>
              <a:t>Proceeds from the sale of real property or equipment (must follow property management rules)</a:t>
            </a:r>
          </a:p>
          <a:p>
            <a:pPr marL="285750" indent="-285750"/>
            <a:r>
              <a:rPr lang="en-US" sz="2400" dirty="0"/>
              <a:t>Rebates, credits, discounts, and interest earned on any of them</a:t>
            </a:r>
          </a:p>
          <a:p>
            <a:pPr marL="285750" indent="-285750"/>
            <a:r>
              <a:rPr lang="en-US" sz="2400" dirty="0"/>
              <a:t>Taxes, special assessments, levies, fines, or other governmental revenues</a:t>
            </a:r>
          </a:p>
          <a:p>
            <a:pPr marL="285750" indent="-285750"/>
            <a:r>
              <a:rPr lang="en-US" sz="2400" dirty="0"/>
              <a:t>Interest earned on ARP/CSLFRF funds</a:t>
            </a:r>
          </a:p>
          <a:p>
            <a:pPr marL="0" indent="0">
              <a:buNone/>
            </a:pPr>
            <a:endParaRPr lang="en-US" dirty="0"/>
          </a:p>
        </p:txBody>
      </p:sp>
    </p:spTree>
    <p:extLst>
      <p:ext uri="{BB962C8B-B14F-4D97-AF65-F5344CB8AC3E}">
        <p14:creationId xmlns:p14="http://schemas.microsoft.com/office/powerpoint/2010/main" val="3960088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62524-0AB6-1543-879A-A10E1218FA35}"/>
              </a:ext>
            </a:extLst>
          </p:cNvPr>
          <p:cNvSpPr>
            <a:spLocks noGrp="1"/>
          </p:cNvSpPr>
          <p:nvPr>
            <p:ph type="title"/>
          </p:nvPr>
        </p:nvSpPr>
        <p:spPr>
          <a:xfrm>
            <a:off x="0" y="-1"/>
            <a:ext cx="12192000" cy="1699491"/>
          </a:xfrm>
          <a:solidFill>
            <a:schemeClr val="tx1">
              <a:lumMod val="65000"/>
              <a:lumOff val="35000"/>
            </a:schemeClr>
          </a:solidFill>
        </p:spPr>
        <p:txBody>
          <a:bodyPr>
            <a:normAutofit fontScale="90000"/>
          </a:bodyPr>
          <a:lstStyle/>
          <a:p>
            <a:pPr algn="ctr"/>
            <a:br>
              <a:rPr lang="en-US" sz="6700" dirty="0">
                <a:solidFill>
                  <a:schemeClr val="bg1"/>
                </a:solidFill>
                <a:latin typeface="+mn-lt"/>
              </a:rPr>
            </a:br>
            <a:r>
              <a:rPr lang="en-US" sz="6700" dirty="0">
                <a:solidFill>
                  <a:schemeClr val="bg1"/>
                </a:solidFill>
                <a:latin typeface="+mn-lt"/>
              </a:rPr>
              <a:t>    </a:t>
            </a:r>
            <a:r>
              <a:rPr lang="en-US" sz="4900" dirty="0">
                <a:solidFill>
                  <a:schemeClr val="bg1"/>
                </a:solidFill>
                <a:latin typeface="+mn-lt"/>
              </a:rPr>
              <a:t>Treatment of Program Income</a:t>
            </a:r>
            <a:br>
              <a:rPr lang="en-US" sz="6700" dirty="0">
                <a:solidFill>
                  <a:schemeClr val="bg1"/>
                </a:solidFill>
                <a:latin typeface="+mn-lt"/>
              </a:rPr>
            </a:br>
            <a:r>
              <a:rPr lang="en-US" sz="3600" dirty="0">
                <a:solidFill>
                  <a:schemeClr val="bg1"/>
                </a:solidFill>
                <a:latin typeface="+mn-lt"/>
              </a:rPr>
              <a:t>2 C.F.R. 200.307(e)</a:t>
            </a:r>
            <a:br>
              <a:rPr lang="en-US" dirty="0">
                <a:latin typeface="+mn-lt"/>
              </a:rPr>
            </a:b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ADF5BEAE-975F-9545-8029-8C19D68DE8EA}"/>
              </a:ext>
            </a:extLst>
          </p:cNvPr>
          <p:cNvSpPr>
            <a:spLocks noGrp="1"/>
          </p:cNvSpPr>
          <p:nvPr>
            <p:ph idx="1"/>
          </p:nvPr>
        </p:nvSpPr>
        <p:spPr>
          <a:xfrm>
            <a:off x="1723948" y="1810598"/>
            <a:ext cx="2608656" cy="2032059"/>
          </a:xfrm>
          <a:ln>
            <a:solidFill>
              <a:schemeClr val="accent1"/>
            </a:solidFill>
          </a:ln>
        </p:spPr>
        <p:txBody>
          <a:bodyPr>
            <a:normAutofit/>
          </a:bodyPr>
          <a:lstStyle/>
          <a:p>
            <a:pPr marL="0" indent="0">
              <a:buNone/>
            </a:pPr>
            <a:r>
              <a:rPr lang="en-US" sz="1800" b="1" dirty="0"/>
              <a:t>Deduction Method</a:t>
            </a:r>
            <a:r>
              <a:rPr lang="en-US" sz="1800" dirty="0"/>
              <a:t>: P</a:t>
            </a:r>
            <a:r>
              <a:rPr lang="en-US" sz="1800" dirty="0">
                <a:effectLst/>
              </a:rPr>
              <a:t>rogram income is deducted from total allowable costs to determine net allowable costs. </a:t>
            </a:r>
          </a:p>
          <a:p>
            <a:pPr marL="0" indent="0">
              <a:buNone/>
            </a:pPr>
            <a:r>
              <a:rPr lang="en-US" sz="1800" dirty="0">
                <a:effectLst/>
              </a:rPr>
              <a:t>§ 200.307(e)(1)</a:t>
            </a:r>
            <a:endParaRPr lang="en-US" sz="1800" dirty="0"/>
          </a:p>
        </p:txBody>
      </p:sp>
      <p:sp>
        <p:nvSpPr>
          <p:cNvPr id="4" name="TextBox 3">
            <a:extLst>
              <a:ext uri="{FF2B5EF4-FFF2-40B4-BE49-F238E27FC236}">
                <a16:creationId xmlns:a16="http://schemas.microsoft.com/office/drawing/2014/main" id="{44E31800-8256-1F17-4662-8C3A76F628D2}"/>
              </a:ext>
            </a:extLst>
          </p:cNvPr>
          <p:cNvSpPr txBox="1"/>
          <p:nvPr/>
        </p:nvSpPr>
        <p:spPr>
          <a:xfrm>
            <a:off x="4481893" y="2345598"/>
            <a:ext cx="3813021" cy="3416320"/>
          </a:xfrm>
          <a:prstGeom prst="rect">
            <a:avLst/>
          </a:prstGeom>
          <a:noFill/>
          <a:ln>
            <a:solidFill>
              <a:schemeClr val="accent1"/>
            </a:solidFill>
          </a:ln>
        </p:spPr>
        <p:txBody>
          <a:bodyPr wrap="square" rtlCol="0">
            <a:spAutoFit/>
          </a:bodyPr>
          <a:lstStyle/>
          <a:p>
            <a:pPr marL="466725"/>
            <a:r>
              <a:rPr lang="en-US" sz="2400" b="1" dirty="0"/>
              <a:t>Addition Method</a:t>
            </a:r>
            <a:r>
              <a:rPr lang="en-US" sz="2400" dirty="0"/>
              <a:t>: Program income is added to the funds committed to the project and expended on eligible projects. </a:t>
            </a:r>
          </a:p>
          <a:p>
            <a:pPr marL="466725"/>
            <a:endParaRPr lang="en-US" sz="2400" dirty="0"/>
          </a:p>
          <a:p>
            <a:pPr marL="466725"/>
            <a:r>
              <a:rPr lang="en-US" sz="2400" dirty="0">
                <a:effectLst/>
              </a:rPr>
              <a:t>§ 200.307(e)(2)</a:t>
            </a:r>
          </a:p>
          <a:p>
            <a:pPr marL="466725"/>
            <a:r>
              <a:rPr lang="en-US" sz="2400" dirty="0">
                <a:effectLst/>
              </a:rPr>
              <a:t> </a:t>
            </a:r>
          </a:p>
        </p:txBody>
      </p:sp>
      <p:sp>
        <p:nvSpPr>
          <p:cNvPr id="5" name="TextBox 4">
            <a:extLst>
              <a:ext uri="{FF2B5EF4-FFF2-40B4-BE49-F238E27FC236}">
                <a16:creationId xmlns:a16="http://schemas.microsoft.com/office/drawing/2014/main" id="{21C111E0-3F51-BC7D-8F71-EA6D0EC41E10}"/>
              </a:ext>
            </a:extLst>
          </p:cNvPr>
          <p:cNvSpPr txBox="1"/>
          <p:nvPr/>
        </p:nvSpPr>
        <p:spPr>
          <a:xfrm>
            <a:off x="1723948" y="4053758"/>
            <a:ext cx="2608656" cy="2308324"/>
          </a:xfrm>
          <a:prstGeom prst="rect">
            <a:avLst/>
          </a:prstGeom>
          <a:noFill/>
          <a:ln>
            <a:solidFill>
              <a:schemeClr val="accent1"/>
            </a:solidFill>
          </a:ln>
        </p:spPr>
        <p:txBody>
          <a:bodyPr wrap="square" rtlCol="0">
            <a:spAutoFit/>
          </a:bodyPr>
          <a:lstStyle/>
          <a:p>
            <a:r>
              <a:rPr lang="en-US" b="1" dirty="0"/>
              <a:t>Matching Method</a:t>
            </a:r>
            <a:r>
              <a:rPr lang="en-US" dirty="0"/>
              <a:t>: Program income is used to finance the non-federal share of the project (i.e., meet cost-sharing commitments).</a:t>
            </a:r>
          </a:p>
          <a:p>
            <a:r>
              <a:rPr lang="en-US" dirty="0"/>
              <a:t> </a:t>
            </a:r>
          </a:p>
          <a:p>
            <a:r>
              <a:rPr lang="en-US" dirty="0">
                <a:effectLst/>
              </a:rPr>
              <a:t>§ 200.307(e)(3)</a:t>
            </a:r>
            <a:endParaRPr lang="en-US" dirty="0"/>
          </a:p>
        </p:txBody>
      </p:sp>
      <p:sp>
        <p:nvSpPr>
          <p:cNvPr id="9" name="Rectangle 8">
            <a:extLst>
              <a:ext uri="{FF2B5EF4-FFF2-40B4-BE49-F238E27FC236}">
                <a16:creationId xmlns:a16="http://schemas.microsoft.com/office/drawing/2014/main" id="{22AE1637-5CA5-5E69-4311-B3185FCD0937}"/>
              </a:ext>
            </a:extLst>
          </p:cNvPr>
          <p:cNvSpPr/>
          <p:nvPr/>
        </p:nvSpPr>
        <p:spPr>
          <a:xfrm rot="5400000" flipV="1">
            <a:off x="-2648902" y="2648903"/>
            <a:ext cx="6686554" cy="1388749"/>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a:t>
            </a:r>
          </a:p>
        </p:txBody>
      </p:sp>
      <p:sp>
        <p:nvSpPr>
          <p:cNvPr id="6" name="Pentagon 5">
            <a:extLst>
              <a:ext uri="{FF2B5EF4-FFF2-40B4-BE49-F238E27FC236}">
                <a16:creationId xmlns:a16="http://schemas.microsoft.com/office/drawing/2014/main" id="{90A75FCB-A229-144F-A9F3-6DE7A9825FE1}"/>
              </a:ext>
            </a:extLst>
          </p:cNvPr>
          <p:cNvSpPr/>
          <p:nvPr/>
        </p:nvSpPr>
        <p:spPr>
          <a:xfrm flipH="1">
            <a:off x="8444202" y="1699490"/>
            <a:ext cx="3747797" cy="4987065"/>
          </a:xfrm>
          <a:prstGeom prst="homePlate">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Addition method applies to program income earned from expenditures of ARP/CSLFRF funds.  </a:t>
            </a:r>
            <a:r>
              <a:rPr lang="en-US" sz="2400" b="1" dirty="0">
                <a:hlinkClick r:id="rId3"/>
              </a:rPr>
              <a:t>FAQ 13.11</a:t>
            </a:r>
            <a:endParaRPr lang="en-US" sz="2400" b="1" dirty="0"/>
          </a:p>
        </p:txBody>
      </p:sp>
      <p:sp>
        <p:nvSpPr>
          <p:cNvPr id="8" name="Star: 5 Points 7">
            <a:extLst>
              <a:ext uri="{FF2B5EF4-FFF2-40B4-BE49-F238E27FC236}">
                <a16:creationId xmlns:a16="http://schemas.microsoft.com/office/drawing/2014/main" id="{99EEE0E3-1443-2CAC-F42A-DA3EE18587AD}"/>
              </a:ext>
            </a:extLst>
          </p:cNvPr>
          <p:cNvSpPr/>
          <p:nvPr/>
        </p:nvSpPr>
        <p:spPr>
          <a:xfrm>
            <a:off x="4319194" y="2175334"/>
            <a:ext cx="697216" cy="651293"/>
          </a:xfrm>
          <a:prstGeom prst="star5">
            <a:avLst>
              <a:gd name="adj" fmla="val 20391"/>
              <a:gd name="hf" fmla="val 105146"/>
              <a:gd name="vf" fmla="val 110557"/>
            </a:avLst>
          </a:prstGeom>
          <a:effectLst>
            <a:outerShdw blurRad="50800" dist="38100" dir="8100000" algn="tr"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352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0ADC5A8-16AC-0248-9716-3A23499FDB8E}"/>
              </a:ext>
            </a:extLst>
          </p:cNvPr>
          <p:cNvGraphicFramePr>
            <a:graphicFrameLocks noGrp="1"/>
          </p:cNvGraphicFramePr>
          <p:nvPr>
            <p:ph idx="1"/>
            <p:extLst>
              <p:ext uri="{D42A27DB-BD31-4B8C-83A1-F6EECF244321}">
                <p14:modId xmlns:p14="http://schemas.microsoft.com/office/powerpoint/2010/main" val="2412786163"/>
              </p:ext>
            </p:extLst>
          </p:nvPr>
        </p:nvGraphicFramePr>
        <p:xfrm>
          <a:off x="0" y="1256711"/>
          <a:ext cx="12192000" cy="5904691"/>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1624842780"/>
                    </a:ext>
                  </a:extLst>
                </a:gridCol>
                <a:gridCol w="6096000">
                  <a:extLst>
                    <a:ext uri="{9D8B030D-6E8A-4147-A177-3AD203B41FA5}">
                      <a16:colId xmlns:a16="http://schemas.microsoft.com/office/drawing/2014/main" val="443412565"/>
                    </a:ext>
                  </a:extLst>
                </a:gridCol>
              </a:tblGrid>
              <a:tr h="481953">
                <a:tc>
                  <a:txBody>
                    <a:bodyPr/>
                    <a:lstStyle/>
                    <a:p>
                      <a:pPr algn="ctr"/>
                      <a:r>
                        <a:rPr lang="en-US" sz="2800" dirty="0"/>
                        <a:t>$0-$10 million</a:t>
                      </a:r>
                    </a:p>
                  </a:txBody>
                  <a:tcPr>
                    <a:solidFill>
                      <a:schemeClr val="accent2"/>
                    </a:solidFill>
                  </a:tcPr>
                </a:tc>
                <a:tc>
                  <a:txBody>
                    <a:bodyPr/>
                    <a:lstStyle/>
                    <a:p>
                      <a:pPr algn="ctr"/>
                      <a:r>
                        <a:rPr lang="en-US" sz="2800" dirty="0"/>
                        <a:t>Over $10 million</a:t>
                      </a:r>
                    </a:p>
                  </a:txBody>
                  <a:tcPr>
                    <a:solidFill>
                      <a:schemeClr val="accent3"/>
                    </a:solidFill>
                  </a:tcPr>
                </a:tc>
                <a:extLst>
                  <a:ext uri="{0D108BD9-81ED-4DB2-BD59-A6C34878D82A}">
                    <a16:rowId xmlns:a16="http://schemas.microsoft.com/office/drawing/2014/main" val="129558921"/>
                  </a:ext>
                </a:extLst>
              </a:tr>
              <a:tr h="5386531">
                <a:tc>
                  <a:txBody>
                    <a:bodyPr/>
                    <a:lstStyle/>
                    <a:p>
                      <a:r>
                        <a:rPr lang="en-US" sz="1800" dirty="0"/>
                        <a:t>Spend all ARP/CSLFRF funds in Revenue Replacement Spending Category</a:t>
                      </a:r>
                    </a:p>
                    <a:p>
                      <a:endParaRPr lang="en-US" sz="1000" dirty="0"/>
                    </a:p>
                    <a:p>
                      <a:r>
                        <a:rPr lang="en-US" sz="1800" dirty="0"/>
                        <a:t>Set up Basic Compliance (finance system, internal controls, and policies)</a:t>
                      </a:r>
                    </a:p>
                    <a:p>
                      <a:endParaRPr lang="en-US" sz="1000" dirty="0"/>
                    </a:p>
                    <a:p>
                      <a:r>
                        <a:rPr lang="en-US" sz="1800" dirty="0"/>
                        <a:t>Adopt Grant Project Ordinance to authorize expenditures by project</a:t>
                      </a:r>
                    </a:p>
                    <a:p>
                      <a:endParaRPr lang="en-US" sz="1000" dirty="0"/>
                    </a:p>
                    <a:p>
                      <a:r>
                        <a:rPr lang="en-US" sz="1800" dirty="0"/>
                        <a:t>Track obligations and expenditures by project</a:t>
                      </a:r>
                    </a:p>
                    <a:p>
                      <a:endParaRPr lang="en-US" sz="1000" dirty="0"/>
                    </a:p>
                    <a:p>
                      <a:r>
                        <a:rPr lang="en-US" sz="1800" dirty="0"/>
                        <a:t>Project &amp; Expenditure Report – due once yearly (April 30)</a:t>
                      </a:r>
                    </a:p>
                    <a:p>
                      <a:pPr marL="285750" indent="-285750">
                        <a:buFont typeface="Arial" panose="020B0604020202020204" pitchFamily="34" charset="0"/>
                        <a:buChar char="•"/>
                      </a:pPr>
                      <a:r>
                        <a:rPr lang="en-US" sz="1800" dirty="0"/>
                        <a:t>Report on obligations and expenditures by project</a:t>
                      </a:r>
                    </a:p>
                    <a:p>
                      <a:pPr marL="285750" indent="-285750">
                        <a:buFont typeface="Arial" panose="020B0604020202020204" pitchFamily="34" charset="0"/>
                        <a:buChar char="•"/>
                      </a:pPr>
                      <a:r>
                        <a:rPr lang="en-US" sz="1800" dirty="0"/>
                        <a:t>All projects reported as EC 6.1 (or 6.2 if used for grant match)</a:t>
                      </a:r>
                    </a:p>
                    <a:p>
                      <a:endParaRPr lang="en-US" sz="1000" dirty="0"/>
                    </a:p>
                    <a:p>
                      <a:r>
                        <a:rPr lang="en-US" sz="1800" dirty="0"/>
                        <a:t>Complete and retain documentation according to policies</a:t>
                      </a:r>
                    </a:p>
                    <a:p>
                      <a:endParaRPr lang="en-US" sz="1800" dirty="0"/>
                    </a:p>
                    <a:p>
                      <a:endParaRPr lang="en-US" sz="1800" dirty="0"/>
                    </a:p>
                    <a:p>
                      <a:endParaRPr lang="en-US" sz="1800" dirty="0"/>
                    </a:p>
                  </a:txBody>
                  <a:tcPr>
                    <a:solidFill>
                      <a:schemeClr val="accent2">
                        <a:lumMod val="40000"/>
                        <a:lumOff val="60000"/>
                      </a:schemeClr>
                    </a:solidFill>
                  </a:tcPr>
                </a:tc>
                <a:tc>
                  <a:txBody>
                    <a:bodyPr/>
                    <a:lstStyle/>
                    <a:p>
                      <a:r>
                        <a:rPr lang="en-US" sz="1800" dirty="0"/>
                        <a:t>Can spend up to $10 million in Revenue Replacement Spending Category (and maybe more); Spend rest in other Spending Category(</a:t>
                      </a:r>
                      <a:r>
                        <a:rPr lang="en-US" sz="1800" dirty="0" err="1"/>
                        <a:t>ies</a:t>
                      </a:r>
                      <a:r>
                        <a:rPr lang="en-US" sz="1800" dirty="0"/>
                        <a:t>)</a:t>
                      </a:r>
                    </a:p>
                    <a:p>
                      <a:endParaRPr lang="en-US" sz="1000" dirty="0"/>
                    </a:p>
                    <a:p>
                      <a:r>
                        <a:rPr lang="en-US" sz="1800" dirty="0"/>
                        <a:t>Set up Basic Compliance</a:t>
                      </a:r>
                    </a:p>
                    <a:p>
                      <a:endParaRPr lang="en-US" sz="1000" dirty="0"/>
                    </a:p>
                    <a:p>
                      <a:r>
                        <a:rPr lang="en-US" sz="1800" dirty="0"/>
                        <a:t>Additional Compliance Requirements depending on expenditures</a:t>
                      </a:r>
                    </a:p>
                    <a:p>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Adopt Grant Project Ordinance to authorize expenditures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Track obligations, expenditures, and other data by project</a:t>
                      </a:r>
                    </a:p>
                    <a:p>
                      <a:endParaRPr lang="en-US" sz="1000" dirty="0"/>
                    </a:p>
                    <a:p>
                      <a:r>
                        <a:rPr lang="en-US" sz="1800" dirty="0"/>
                        <a:t>Project &amp; Expenditure Report – due quarterly</a:t>
                      </a:r>
                    </a:p>
                    <a:p>
                      <a:pPr marL="285750" indent="-285750">
                        <a:buFont typeface="Arial" panose="020B0604020202020204" pitchFamily="34" charset="0"/>
                        <a:buChar char="•"/>
                      </a:pPr>
                      <a:r>
                        <a:rPr lang="en-US" sz="1800" dirty="0"/>
                        <a:t>Report on obligations and expenditures by project</a:t>
                      </a:r>
                    </a:p>
                    <a:p>
                      <a:pPr marL="285750" indent="-285750">
                        <a:buFont typeface="Arial" panose="020B0604020202020204" pitchFamily="34" charset="0"/>
                        <a:buChar char="•"/>
                      </a:pPr>
                      <a:r>
                        <a:rPr lang="en-US" sz="1800" dirty="0"/>
                        <a:t>Select appropriate EC for each project (listed in compliance guide appendix)</a:t>
                      </a:r>
                    </a:p>
                    <a:p>
                      <a:pPr marL="285750" indent="-285750">
                        <a:buFont typeface="Arial" panose="020B0604020202020204" pitchFamily="34" charset="0"/>
                        <a:buChar char="•"/>
                      </a:pPr>
                      <a:r>
                        <a:rPr lang="en-US" sz="1800" dirty="0"/>
                        <a:t>Report on contract and subaward data</a:t>
                      </a:r>
                    </a:p>
                    <a:p>
                      <a:pPr marL="285750" indent="-285750">
                        <a:buFont typeface="Arial" panose="020B0604020202020204" pitchFamily="34" charset="0"/>
                        <a:buChar char="•"/>
                      </a:pPr>
                      <a:r>
                        <a:rPr lang="en-US" sz="1800" dirty="0"/>
                        <a:t>Report on additional data for some ECs</a:t>
                      </a:r>
                    </a:p>
                    <a:p>
                      <a:endParaRPr lang="en-US" sz="1000" dirty="0"/>
                    </a:p>
                    <a:p>
                      <a:r>
                        <a:rPr lang="en-US" sz="1800" dirty="0"/>
                        <a:t>Complete and retain documentation according to policies</a:t>
                      </a:r>
                    </a:p>
                  </a:txBody>
                  <a:tcPr>
                    <a:solidFill>
                      <a:schemeClr val="accent3">
                        <a:lumMod val="40000"/>
                        <a:lumOff val="60000"/>
                      </a:schemeClr>
                    </a:solidFill>
                  </a:tcPr>
                </a:tc>
                <a:extLst>
                  <a:ext uri="{0D108BD9-81ED-4DB2-BD59-A6C34878D82A}">
                    <a16:rowId xmlns:a16="http://schemas.microsoft.com/office/drawing/2014/main" val="3049751131"/>
                  </a:ext>
                </a:extLst>
              </a:tr>
            </a:tbl>
          </a:graphicData>
        </a:graphic>
      </p:graphicFrame>
      <p:sp>
        <p:nvSpPr>
          <p:cNvPr id="4" name="Rectangle 3">
            <a:extLst>
              <a:ext uri="{FF2B5EF4-FFF2-40B4-BE49-F238E27FC236}">
                <a16:creationId xmlns:a16="http://schemas.microsoft.com/office/drawing/2014/main" id="{526DD615-3BC9-2946-9E22-A8A6A7512A52}"/>
              </a:ext>
            </a:extLst>
          </p:cNvPr>
          <p:cNvSpPr/>
          <p:nvPr/>
        </p:nvSpPr>
        <p:spPr>
          <a:xfrm>
            <a:off x="0" y="30378"/>
            <a:ext cx="12192000" cy="1226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5988"/>
            <a:r>
              <a:rPr lang="en-US" sz="2800" dirty="0"/>
              <a:t>How Much ARP/CSLFRF Funding Did Your Local Government Receive Directly (not through state appropriations or state competitive grants)?  </a:t>
            </a:r>
          </a:p>
        </p:txBody>
      </p:sp>
      <p:sp>
        <p:nvSpPr>
          <p:cNvPr id="8" name="Oval 7">
            <a:extLst>
              <a:ext uri="{FF2B5EF4-FFF2-40B4-BE49-F238E27FC236}">
                <a16:creationId xmlns:a16="http://schemas.microsoft.com/office/drawing/2014/main" id="{9A3DD139-44E0-8842-BB1E-78CA313A3EC6}"/>
              </a:ext>
            </a:extLst>
          </p:cNvPr>
          <p:cNvSpPr/>
          <p:nvPr/>
        </p:nvSpPr>
        <p:spPr>
          <a:xfrm>
            <a:off x="130629" y="213756"/>
            <a:ext cx="819397" cy="81939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solidFill>
                  <a:schemeClr val="tx1">
                    <a:lumMod val="65000"/>
                    <a:lumOff val="35000"/>
                  </a:schemeClr>
                </a:solidFill>
              </a:rPr>
              <a:t>1</a:t>
            </a:r>
          </a:p>
        </p:txBody>
      </p:sp>
    </p:spTree>
    <p:extLst>
      <p:ext uri="{BB962C8B-B14F-4D97-AF65-F5344CB8AC3E}">
        <p14:creationId xmlns:p14="http://schemas.microsoft.com/office/powerpoint/2010/main" val="277894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2C1FDD-EDC0-6C41-9C01-9D4AEB4BC5D9}"/>
              </a:ext>
            </a:extLst>
          </p:cNvPr>
          <p:cNvSpPr/>
          <p:nvPr/>
        </p:nvSpPr>
        <p:spPr>
          <a:xfrm>
            <a:off x="1376979" y="0"/>
            <a:ext cx="10815021" cy="1409252"/>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mn-lt"/>
              </a:rPr>
              <a:t>Repayment of Principal &amp; Interest</a:t>
            </a:r>
          </a:p>
        </p:txBody>
      </p:sp>
      <p:sp>
        <p:nvSpPr>
          <p:cNvPr id="4" name="Rectangle 3">
            <a:extLst>
              <a:ext uri="{FF2B5EF4-FFF2-40B4-BE49-F238E27FC236}">
                <a16:creationId xmlns:a16="http://schemas.microsoft.com/office/drawing/2014/main" id="{06104A25-23EC-B645-8E3A-89071C3C4418}"/>
              </a:ext>
            </a:extLst>
          </p:cNvPr>
          <p:cNvSpPr/>
          <p:nvPr/>
        </p:nvSpPr>
        <p:spPr>
          <a:xfrm rot="5400000" flipV="1">
            <a:off x="-2568265" y="2568267"/>
            <a:ext cx="6686554" cy="1550022"/>
          </a:xfrm>
          <a:prstGeom prst="rect">
            <a:avLst/>
          </a:prstGeom>
          <a:solidFill>
            <a:schemeClr val="accent6"/>
          </a:solidFill>
          <a:effectLst>
            <a:outerShdw blurRad="50800" dist="38100" dir="8100000" algn="tr"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dirty="0"/>
              <a:t>Program Income </a:t>
            </a:r>
          </a:p>
        </p:txBody>
      </p:sp>
      <p:sp>
        <p:nvSpPr>
          <p:cNvPr id="9" name="Content Placeholder 3">
            <a:extLst>
              <a:ext uri="{FF2B5EF4-FFF2-40B4-BE49-F238E27FC236}">
                <a16:creationId xmlns:a16="http://schemas.microsoft.com/office/drawing/2014/main" id="{DE60D794-10A6-5EFC-CA26-41202A040BC3}"/>
              </a:ext>
            </a:extLst>
          </p:cNvPr>
          <p:cNvSpPr txBox="1">
            <a:spLocks/>
          </p:cNvSpPr>
          <p:nvPr/>
        </p:nvSpPr>
        <p:spPr>
          <a:xfrm>
            <a:off x="1775012" y="2505075"/>
            <a:ext cx="5013063" cy="3684588"/>
          </a:xfrm>
          <a:prstGeom prst="rect">
            <a:avLst/>
          </a:prstGeom>
          <a:solidFill>
            <a:schemeClr val="accent5">
              <a:lumMod val="20000"/>
              <a:lumOff val="80000"/>
            </a:scheme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Loans that mature on or before December 31, 2026</a:t>
            </a:r>
          </a:p>
          <a:p>
            <a:pPr lvl="1"/>
            <a:r>
              <a:rPr lang="en-US" sz="2200" dirty="0"/>
              <a:t>Repayment of principal and interest shall be </a:t>
            </a:r>
            <a:r>
              <a:rPr lang="en-US" sz="2200" u="sng" dirty="0"/>
              <a:t>an addition </a:t>
            </a:r>
            <a:r>
              <a:rPr lang="en-US" sz="2200" dirty="0"/>
              <a:t>to the total award (i.e., follow the addition method)</a:t>
            </a:r>
          </a:p>
          <a:p>
            <a:r>
              <a:rPr lang="en-US" sz="2200" dirty="0"/>
              <a:t>Loans that mature </a:t>
            </a:r>
            <a:r>
              <a:rPr lang="en-US" sz="2200" u="sng" dirty="0"/>
              <a:t>after</a:t>
            </a:r>
            <a:r>
              <a:rPr lang="en-US" sz="2200" dirty="0"/>
              <a:t> December 31, 2026</a:t>
            </a:r>
          </a:p>
          <a:p>
            <a:pPr lvl="1"/>
            <a:r>
              <a:rPr lang="en-US" sz="2200" dirty="0"/>
              <a:t>No obligation to track and account for the repayment of principal or interest</a:t>
            </a:r>
          </a:p>
          <a:p>
            <a:pPr lvl="1"/>
            <a:r>
              <a:rPr lang="en-US" sz="2200" dirty="0"/>
              <a:t>See Treasury </a:t>
            </a:r>
            <a:r>
              <a:rPr lang="en-US" sz="2200" dirty="0">
                <a:hlinkClick r:id="rId3"/>
              </a:rPr>
              <a:t>FAQ 4.9 </a:t>
            </a:r>
            <a:r>
              <a:rPr lang="en-US" sz="2200" dirty="0"/>
              <a:t>for additional details on the treatment of loans of ARP/CSLFRF funds</a:t>
            </a:r>
          </a:p>
          <a:p>
            <a:pPr marL="457200" lvl="1" indent="0">
              <a:buFont typeface="Arial" panose="020B0604020202020204" pitchFamily="34" charset="0"/>
              <a:buNone/>
            </a:pPr>
            <a:endParaRPr lang="en-US" dirty="0"/>
          </a:p>
        </p:txBody>
      </p:sp>
      <p:sp>
        <p:nvSpPr>
          <p:cNvPr id="10" name="Text Placeholder 2">
            <a:extLst>
              <a:ext uri="{FF2B5EF4-FFF2-40B4-BE49-F238E27FC236}">
                <a16:creationId xmlns:a16="http://schemas.microsoft.com/office/drawing/2014/main" id="{C3A8F5DE-E2B7-D42A-6173-938CFFF73118}"/>
              </a:ext>
            </a:extLst>
          </p:cNvPr>
          <p:cNvSpPr txBox="1">
            <a:spLocks/>
          </p:cNvSpPr>
          <p:nvPr/>
        </p:nvSpPr>
        <p:spPr>
          <a:xfrm>
            <a:off x="1775012" y="1818041"/>
            <a:ext cx="5013063" cy="68703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Loans of Infrastructure Investment ARP/ CSLFRF</a:t>
            </a:r>
          </a:p>
        </p:txBody>
      </p:sp>
      <p:sp>
        <p:nvSpPr>
          <p:cNvPr id="11" name="Content Placeholder 5">
            <a:extLst>
              <a:ext uri="{FF2B5EF4-FFF2-40B4-BE49-F238E27FC236}">
                <a16:creationId xmlns:a16="http://schemas.microsoft.com/office/drawing/2014/main" id="{8C3A25E6-FA75-751B-8F56-6F1904498154}"/>
              </a:ext>
            </a:extLst>
          </p:cNvPr>
          <p:cNvSpPr txBox="1">
            <a:spLocks/>
          </p:cNvSpPr>
          <p:nvPr/>
        </p:nvSpPr>
        <p:spPr>
          <a:xfrm>
            <a:off x="6932612" y="2505074"/>
            <a:ext cx="5013063" cy="3684588"/>
          </a:xfrm>
          <a:prstGeom prst="rect">
            <a:avLst/>
          </a:prstGeom>
          <a:solidFill>
            <a:schemeClr val="accent2">
              <a:lumMod val="20000"/>
              <a:lumOff val="8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Repayment of principal and interest of loan of Revenue Replacement funds exempt from program income requirements</a:t>
            </a:r>
          </a:p>
          <a:p>
            <a:r>
              <a:rPr lang="en-US" sz="2200" dirty="0"/>
              <a:t>The same applies to any contribution of Revenue Replacement funds to a revolving loan fund </a:t>
            </a:r>
            <a:r>
              <a:rPr lang="en-US" sz="2000" dirty="0">
                <a:hlinkClick r:id="rId3"/>
              </a:rPr>
              <a:t>FAQ 4.9</a:t>
            </a:r>
            <a:endParaRPr lang="en-US" sz="2000" dirty="0"/>
          </a:p>
          <a:p>
            <a:pPr marL="0" indent="0">
              <a:buFont typeface="Arial" panose="020B0604020202020204" pitchFamily="34" charset="0"/>
              <a:buNone/>
            </a:pPr>
            <a:endParaRPr lang="en-US" dirty="0"/>
          </a:p>
        </p:txBody>
      </p:sp>
      <p:sp>
        <p:nvSpPr>
          <p:cNvPr id="12" name="Text Placeholder 4">
            <a:extLst>
              <a:ext uri="{FF2B5EF4-FFF2-40B4-BE49-F238E27FC236}">
                <a16:creationId xmlns:a16="http://schemas.microsoft.com/office/drawing/2014/main" id="{5CDE8F9F-2774-7C7A-BDAF-46FB8644D6E4}"/>
              </a:ext>
            </a:extLst>
          </p:cNvPr>
          <p:cNvSpPr txBox="1">
            <a:spLocks/>
          </p:cNvSpPr>
          <p:nvPr/>
        </p:nvSpPr>
        <p:spPr>
          <a:xfrm>
            <a:off x="6932612" y="1818041"/>
            <a:ext cx="5013063" cy="687034"/>
          </a:xfrm>
          <a:prstGeom prst="rect">
            <a:avLst/>
          </a:prstGeom>
          <a:solidFill>
            <a:schemeClr val="accent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rPr>
              <a:t>Loans of Revenue Replacement ARP/CSLFRF</a:t>
            </a:r>
          </a:p>
        </p:txBody>
      </p:sp>
    </p:spTree>
    <p:extLst>
      <p:ext uri="{BB962C8B-B14F-4D97-AF65-F5344CB8AC3E}">
        <p14:creationId xmlns:p14="http://schemas.microsoft.com/office/powerpoint/2010/main" val="687703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4065DC-80F9-E849-B075-58E0B1843C6D}"/>
              </a:ext>
            </a:extLst>
          </p:cNvPr>
          <p:cNvSpPr/>
          <p:nvPr/>
        </p:nvSpPr>
        <p:spPr>
          <a:xfrm>
            <a:off x="0" y="0"/>
            <a:ext cx="12192000" cy="16906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p>
        </p:txBody>
      </p:sp>
      <p:sp>
        <p:nvSpPr>
          <p:cNvPr id="2" name="Title 1">
            <a:extLst>
              <a:ext uri="{FF2B5EF4-FFF2-40B4-BE49-F238E27FC236}">
                <a16:creationId xmlns:a16="http://schemas.microsoft.com/office/drawing/2014/main" id="{04774186-A7F2-2240-958B-9266948B6967}"/>
              </a:ext>
            </a:extLst>
          </p:cNvPr>
          <p:cNvSpPr>
            <a:spLocks noGrp="1"/>
          </p:cNvSpPr>
          <p:nvPr>
            <p:ph type="title"/>
          </p:nvPr>
        </p:nvSpPr>
        <p:spPr>
          <a:xfrm>
            <a:off x="838197" y="63383"/>
            <a:ext cx="10515600" cy="1325563"/>
          </a:xfrm>
        </p:spPr>
        <p:txBody>
          <a:bodyPr/>
          <a:lstStyle/>
          <a:p>
            <a:pPr algn="ctr"/>
            <a:r>
              <a:rPr lang="en-US" dirty="0">
                <a:solidFill>
                  <a:schemeClr val="bg1"/>
                </a:solidFill>
              </a:rPr>
              <a:t>External Contract for Construction, </a:t>
            </a:r>
            <a:br>
              <a:rPr lang="en-US" dirty="0">
                <a:solidFill>
                  <a:schemeClr val="bg1"/>
                </a:solidFill>
              </a:rPr>
            </a:br>
            <a:r>
              <a:rPr lang="en-US" dirty="0">
                <a:solidFill>
                  <a:schemeClr val="bg1"/>
                </a:solidFill>
              </a:rPr>
              <a:t>Goods, or Services?</a:t>
            </a:r>
          </a:p>
        </p:txBody>
      </p:sp>
      <p:graphicFrame>
        <p:nvGraphicFramePr>
          <p:cNvPr id="4" name="Table 4">
            <a:extLst>
              <a:ext uri="{FF2B5EF4-FFF2-40B4-BE49-F238E27FC236}">
                <a16:creationId xmlns:a16="http://schemas.microsoft.com/office/drawing/2014/main" id="{3B87B90F-B55B-E145-95CC-1342D6B2617E}"/>
              </a:ext>
            </a:extLst>
          </p:cNvPr>
          <p:cNvGraphicFramePr>
            <a:graphicFrameLocks noGrp="1"/>
          </p:cNvGraphicFramePr>
          <p:nvPr>
            <p:ph idx="1"/>
          </p:nvPr>
        </p:nvGraphicFramePr>
        <p:xfrm>
          <a:off x="134750" y="2225707"/>
          <a:ext cx="11922492" cy="2656840"/>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3974164">
                  <a:extLst>
                    <a:ext uri="{9D8B030D-6E8A-4147-A177-3AD203B41FA5}">
                      <a16:colId xmlns:a16="http://schemas.microsoft.com/office/drawing/2014/main" val="3148796215"/>
                    </a:ext>
                  </a:extLst>
                </a:gridCol>
                <a:gridCol w="3974164">
                  <a:extLst>
                    <a:ext uri="{9D8B030D-6E8A-4147-A177-3AD203B41FA5}">
                      <a16:colId xmlns:a16="http://schemas.microsoft.com/office/drawing/2014/main" val="2700992901"/>
                    </a:ext>
                  </a:extLst>
                </a:gridCol>
                <a:gridCol w="3974164">
                  <a:extLst>
                    <a:ext uri="{9D8B030D-6E8A-4147-A177-3AD203B41FA5}">
                      <a16:colId xmlns:a16="http://schemas.microsoft.com/office/drawing/2014/main" val="4205691351"/>
                    </a:ext>
                  </a:extLst>
                </a:gridCol>
              </a:tblGrid>
              <a:tr h="370840">
                <a:tc>
                  <a:txBody>
                    <a:bodyPr/>
                    <a:lstStyle/>
                    <a:p>
                      <a:pPr algn="ctr"/>
                      <a:r>
                        <a:rPr lang="en-US" dirty="0"/>
                        <a:t>Contracts</a:t>
                      </a:r>
                    </a:p>
                  </a:txBody>
                  <a:tcPr/>
                </a:tc>
                <a:tc>
                  <a:txBody>
                    <a:bodyPr/>
                    <a:lstStyle/>
                    <a:p>
                      <a:pPr algn="ctr"/>
                      <a:r>
                        <a:rPr lang="en-US" dirty="0"/>
                        <a:t>Subawards</a:t>
                      </a:r>
                    </a:p>
                  </a:txBody>
                  <a:tcPr/>
                </a:tc>
                <a:tc>
                  <a:txBody>
                    <a:bodyPr/>
                    <a:lstStyle/>
                    <a:p>
                      <a:pPr algn="ctr"/>
                      <a:r>
                        <a:rPr lang="en-US" dirty="0"/>
                        <a:t>Beneficiary Payments</a:t>
                      </a:r>
                    </a:p>
                  </a:txBody>
                  <a:tcPr/>
                </a:tc>
                <a:extLst>
                  <a:ext uri="{0D108BD9-81ED-4DB2-BD59-A6C34878D82A}">
                    <a16:rowId xmlns:a16="http://schemas.microsoft.com/office/drawing/2014/main" val="1866763274"/>
                  </a:ext>
                </a:extLst>
              </a:tr>
              <a:tr h="370840">
                <a:tc>
                  <a:txBody>
                    <a:bodyPr/>
                    <a:lstStyle/>
                    <a:p>
                      <a:r>
                        <a:rPr lang="en-US" sz="1800" b="1" i="0" u="none" strike="noStrike" kern="1200" dirty="0">
                          <a:solidFill>
                            <a:schemeClr val="dk1"/>
                          </a:solidFill>
                          <a:effectLst/>
                          <a:latin typeface="+mn-lt"/>
                          <a:ea typeface="+mn-ea"/>
                          <a:cs typeface="+mn-cs"/>
                        </a:rPr>
                        <a:t>If</a:t>
                      </a:r>
                      <a:r>
                        <a:rPr lang="en-US" sz="1800" b="0" i="0" u="none" strike="noStrike" kern="1200" dirty="0">
                          <a:solidFill>
                            <a:schemeClr val="dk1"/>
                          </a:solidFill>
                          <a:effectLst/>
                          <a:latin typeface="+mn-lt"/>
                          <a:ea typeface="+mn-ea"/>
                          <a:cs typeface="+mn-cs"/>
                        </a:rPr>
                        <a:t> </a:t>
                      </a:r>
                      <a:r>
                        <a:rPr lang="en-US" sz="1800" b="1" i="0" u="none" strike="noStrike" kern="1200" dirty="0">
                          <a:solidFill>
                            <a:schemeClr val="dk1"/>
                          </a:solidFill>
                          <a:effectLst/>
                          <a:latin typeface="+mn-lt"/>
                          <a:ea typeface="+mn-ea"/>
                          <a:cs typeface="+mn-cs"/>
                        </a:rPr>
                        <a:t>a local government uses ARP/CLSRF funds to pay for an agreement with another entity (government, nonprofit, for profit) whereby the other entity provides goods or services for the benefit of the local government, it is a contractor relationship. The agreement is referred to as a “contract.”</a:t>
                      </a:r>
                      <a:endParaRPr lang="en-US" dirty="0"/>
                    </a:p>
                  </a:txBody>
                  <a:tcPr/>
                </a:tc>
                <a:tc>
                  <a:txBody>
                    <a:bodyPr/>
                    <a:lstStyle/>
                    <a:p>
                      <a:r>
                        <a:rPr lang="en-US" sz="1800" b="1" i="0" u="none" strike="noStrike" kern="1200" dirty="0">
                          <a:solidFill>
                            <a:schemeClr val="dk1"/>
                          </a:solidFill>
                          <a:effectLst/>
                          <a:latin typeface="+mn-lt"/>
                          <a:ea typeface="+mn-ea"/>
                          <a:cs typeface="+mn-cs"/>
                        </a:rPr>
                        <a:t>If a local government uses ARP/CSLFRF funds to pay for an agreement with another entity (government, nonprofit, for profit) whereby the other entity carries out an ARP/CSLFRF eligible project instead of the local government, it is a subrecipient relationship. The agreement is a “subaward.”</a:t>
                      </a:r>
                      <a:endParaRPr lang="en-US" dirty="0"/>
                    </a:p>
                  </a:txBody>
                  <a:tcPr/>
                </a:tc>
                <a:tc>
                  <a:txBody>
                    <a:bodyPr/>
                    <a:lstStyle/>
                    <a:p>
                      <a:r>
                        <a:rPr lang="en-US" b="1" dirty="0"/>
                        <a:t>If the payment is made directly to the beneficiary of an ARP/CSLFRF eligible project, it is neither a contract nor a subaward for federal regulatory purposes.</a:t>
                      </a:r>
                    </a:p>
                  </a:txBody>
                  <a:tcPr/>
                </a:tc>
                <a:extLst>
                  <a:ext uri="{0D108BD9-81ED-4DB2-BD59-A6C34878D82A}">
                    <a16:rowId xmlns:a16="http://schemas.microsoft.com/office/drawing/2014/main" val="1588747847"/>
                  </a:ext>
                </a:extLst>
              </a:tr>
            </a:tbl>
          </a:graphicData>
        </a:graphic>
      </p:graphicFrame>
      <p:sp>
        <p:nvSpPr>
          <p:cNvPr id="5" name="Rectangle 4">
            <a:extLst>
              <a:ext uri="{FF2B5EF4-FFF2-40B4-BE49-F238E27FC236}">
                <a16:creationId xmlns:a16="http://schemas.microsoft.com/office/drawing/2014/main" id="{59898F99-C9E8-8448-B46F-DE049387D660}"/>
              </a:ext>
            </a:extLst>
          </p:cNvPr>
          <p:cNvSpPr/>
          <p:nvPr/>
        </p:nvSpPr>
        <p:spPr>
          <a:xfrm>
            <a:off x="134753" y="1690688"/>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The Final Rule and Uniform Guidance group external payments of ARP/CSLFRF funds into 3 categories.</a:t>
            </a:r>
          </a:p>
        </p:txBody>
      </p:sp>
      <p:sp>
        <p:nvSpPr>
          <p:cNvPr id="6" name="Rectangle 5">
            <a:extLst>
              <a:ext uri="{FF2B5EF4-FFF2-40B4-BE49-F238E27FC236}">
                <a16:creationId xmlns:a16="http://schemas.microsoft.com/office/drawing/2014/main" id="{CFDD6E66-1B81-7049-A34A-94618E8FEF3A}"/>
              </a:ext>
            </a:extLst>
          </p:cNvPr>
          <p:cNvSpPr/>
          <p:nvPr/>
        </p:nvSpPr>
        <p:spPr>
          <a:xfrm>
            <a:off x="134751" y="5536080"/>
            <a:ext cx="11922491" cy="1170103"/>
          </a:xfrm>
          <a:prstGeom prst="rect">
            <a:avLst/>
          </a:prstGeom>
          <a:solidFill>
            <a:schemeClr val="accent2"/>
          </a:solidFill>
          <a:ln>
            <a:no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t>Note that Uniform Guidance “contract” and “subaward” </a:t>
            </a:r>
            <a:r>
              <a:rPr lang="en-US" sz="2800"/>
              <a:t>requirements </a:t>
            </a:r>
          </a:p>
          <a:p>
            <a:pPr algn="ctr"/>
            <a:r>
              <a:rPr lang="en-US" sz="2800"/>
              <a:t>DO </a:t>
            </a:r>
            <a:r>
              <a:rPr lang="en-US" sz="2800" dirty="0"/>
              <a:t>NOT APPLY to Revenue Replacement expenditures.</a:t>
            </a:r>
          </a:p>
        </p:txBody>
      </p:sp>
      <p:sp>
        <p:nvSpPr>
          <p:cNvPr id="8" name="Rectangle 7">
            <a:extLst>
              <a:ext uri="{FF2B5EF4-FFF2-40B4-BE49-F238E27FC236}">
                <a16:creationId xmlns:a16="http://schemas.microsoft.com/office/drawing/2014/main" id="{5FE1549C-EA05-C84C-8A62-C72ED8187437}"/>
              </a:ext>
            </a:extLst>
          </p:cNvPr>
          <p:cNvSpPr/>
          <p:nvPr/>
        </p:nvSpPr>
        <p:spPr>
          <a:xfrm>
            <a:off x="134751" y="4947752"/>
            <a:ext cx="11922491" cy="523123"/>
          </a:xfrm>
          <a:prstGeom prst="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local government must document whether an external agreement is a contract or subaward, according to this </a:t>
            </a:r>
            <a:r>
              <a:rPr lang="en-US" dirty="0">
                <a:solidFill>
                  <a:schemeClr val="bg1"/>
                </a:solidFill>
                <a:hlinkClick r:id="rId2">
                  <a:extLst>
                    <a:ext uri="{A12FA001-AC4F-418D-AE19-62706E023703}">
                      <ahyp:hlinkClr xmlns:ahyp="http://schemas.microsoft.com/office/drawing/2018/hyperlinkcolor" val="tx"/>
                    </a:ext>
                  </a:extLst>
                </a:hlinkClick>
              </a:rPr>
              <a:t>checklist</a:t>
            </a:r>
            <a:r>
              <a:rPr lang="en-US" dirty="0">
                <a:solidFill>
                  <a:schemeClr val="bg1"/>
                </a:solidFill>
              </a:rPr>
              <a:t>.</a:t>
            </a:r>
          </a:p>
        </p:txBody>
      </p:sp>
      <p:sp>
        <p:nvSpPr>
          <p:cNvPr id="3" name="Oval 2">
            <a:extLst>
              <a:ext uri="{FF2B5EF4-FFF2-40B4-BE49-F238E27FC236}">
                <a16:creationId xmlns:a16="http://schemas.microsoft.com/office/drawing/2014/main" id="{71878F8A-42CF-A34E-95EC-0C6247E97512}"/>
              </a:ext>
            </a:extLst>
          </p:cNvPr>
          <p:cNvSpPr/>
          <p:nvPr/>
        </p:nvSpPr>
        <p:spPr>
          <a:xfrm>
            <a:off x="3439886" y="1611086"/>
            <a:ext cx="5072743" cy="3690257"/>
          </a:xfrm>
          <a:prstGeom prst="ellipse">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59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257"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262685" y="249418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045639" y="2497417"/>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867681" y="2471776"/>
            <a:ext cx="2254602" cy="2334985"/>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44" name="Rectangle 4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UG: </a:t>
            </a:r>
            <a:r>
              <a:rPr lang="en-US" sz="5400" dirty="0">
                <a:solidFill>
                  <a:schemeClr val="bg1"/>
                </a:solidFill>
                <a:cs typeface="Arial" panose="020B0604020202020204" pitchFamily="34" charset="0"/>
              </a:rPr>
              <a:t>Subaward Process</a:t>
            </a:r>
          </a:p>
        </p:txBody>
      </p:sp>
      <p:sp>
        <p:nvSpPr>
          <p:cNvPr id="45" name="Rectangle 44"/>
          <p:cNvSpPr/>
          <p:nvPr/>
        </p:nvSpPr>
        <p:spPr>
          <a:xfrm>
            <a:off x="1045639"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Determination of relationship: Subrecipient or Contractor</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200.331</a:t>
            </a:r>
            <a:endParaRPr lang="en-US" sz="2000" dirty="0">
              <a:solidFill>
                <a:schemeClr val="tx1">
                  <a:lumMod val="50000"/>
                  <a:lumOff val="50000"/>
                </a:schemeClr>
              </a:solidFill>
              <a:latin typeface="Arial" pitchFamily="34" charset="0"/>
              <a:cs typeface="Arial" pitchFamily="34" charset="0"/>
            </a:endParaRPr>
          </a:p>
        </p:txBody>
      </p:sp>
      <p:sp>
        <p:nvSpPr>
          <p:cNvPr id="46" name="Rectangle 45"/>
          <p:cNvSpPr/>
          <p:nvPr/>
        </p:nvSpPr>
        <p:spPr>
          <a:xfrm>
            <a:off x="3360996" y="5097666"/>
            <a:ext cx="2723124" cy="830997"/>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Risk Assessment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200-332(b)-(c)</a:t>
            </a:r>
            <a:endParaRPr lang="en-US" sz="2000" dirty="0">
              <a:solidFill>
                <a:schemeClr val="tx1">
                  <a:lumMod val="50000"/>
                  <a:lumOff val="50000"/>
                </a:schemeClr>
              </a:solidFill>
              <a:latin typeface="Arial" pitchFamily="34" charset="0"/>
              <a:cs typeface="Arial" pitchFamily="34" charset="0"/>
            </a:endParaRPr>
          </a:p>
        </p:txBody>
      </p:sp>
      <p:sp>
        <p:nvSpPr>
          <p:cNvPr id="47" name="Rectangle 46"/>
          <p:cNvSpPr/>
          <p:nvPr/>
        </p:nvSpPr>
        <p:spPr>
          <a:xfrm>
            <a:off x="6262685" y="5103674"/>
            <a:ext cx="2254602" cy="1754326"/>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Formation and issuance of subaward agreement</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200.332(a) </a:t>
            </a:r>
            <a:endParaRPr lang="en-US" sz="2000" dirty="0">
              <a:solidFill>
                <a:schemeClr val="tx1">
                  <a:lumMod val="50000"/>
                  <a:lumOff val="50000"/>
                </a:schemeClr>
              </a:solidFill>
              <a:latin typeface="Arial" pitchFamily="34" charset="0"/>
              <a:cs typeface="Arial" pitchFamily="34" charset="0"/>
            </a:endParaRPr>
          </a:p>
        </p:txBody>
      </p:sp>
      <p:sp>
        <p:nvSpPr>
          <p:cNvPr id="48" name="Rectangle 47"/>
          <p:cNvSpPr/>
          <p:nvPr/>
        </p:nvSpPr>
        <p:spPr>
          <a:xfrm>
            <a:off x="8695852" y="5097666"/>
            <a:ext cx="2618839" cy="1138773"/>
          </a:xfrm>
          <a:prstGeom prst="rect">
            <a:avLst/>
          </a:prstGeom>
        </p:spPr>
        <p:txBody>
          <a:bodyPr wrap="square">
            <a:spAutoFit/>
          </a:bodyPr>
          <a:lstStyle/>
          <a:p>
            <a:pPr lvl="0" algn="ctr"/>
            <a:r>
              <a:rPr lang="en-US" sz="2000" kern="0" dirty="0">
                <a:solidFill>
                  <a:schemeClr val="tx1">
                    <a:lumMod val="50000"/>
                    <a:lumOff val="50000"/>
                  </a:schemeClr>
                </a:solidFill>
                <a:latin typeface="Arial" pitchFamily="34" charset="0"/>
                <a:cs typeface="Arial" pitchFamily="34" charset="0"/>
              </a:rPr>
              <a:t>Post-award monitoring</a:t>
            </a:r>
          </a:p>
          <a:p>
            <a:pPr lvl="0" algn="ctr"/>
            <a:endParaRPr lang="en-US" sz="800" kern="0" dirty="0">
              <a:solidFill>
                <a:schemeClr val="tx1">
                  <a:lumMod val="50000"/>
                  <a:lumOff val="50000"/>
                </a:schemeClr>
              </a:solidFill>
              <a:latin typeface="Arial" pitchFamily="34" charset="0"/>
              <a:cs typeface="Arial" pitchFamily="34" charset="0"/>
            </a:endParaRPr>
          </a:p>
          <a:p>
            <a:pPr lvl="0" algn="ctr"/>
            <a:r>
              <a:rPr lang="en-US" sz="2000" kern="0" dirty="0">
                <a:solidFill>
                  <a:schemeClr val="tx1">
                    <a:lumMod val="50000"/>
                    <a:lumOff val="50000"/>
                  </a:schemeClr>
                </a:solidFill>
                <a:latin typeface="Arial" pitchFamily="34" charset="0"/>
                <a:cs typeface="Arial" pitchFamily="34" charset="0"/>
              </a:rPr>
              <a:t>2 CFR 200.332(d)-(h)</a:t>
            </a:r>
            <a:endParaRPr lang="en-US" sz="2000" dirty="0">
              <a:solidFill>
                <a:schemeClr val="tx1">
                  <a:lumMod val="50000"/>
                  <a:lumOff val="50000"/>
                </a:schemeClr>
              </a:solidFill>
              <a:latin typeface="Arial" pitchFamily="34" charset="0"/>
              <a:cs typeface="Arial" pitchFamily="34" charset="0"/>
            </a:endParaRPr>
          </a:p>
        </p:txBody>
      </p:sp>
      <p:pic>
        <p:nvPicPr>
          <p:cNvPr id="7" name="Graphic 6" descr="Decision chart with solid fill">
            <a:extLst>
              <a:ext uri="{FF2B5EF4-FFF2-40B4-BE49-F238E27FC236}">
                <a16:creationId xmlns:a16="http://schemas.microsoft.com/office/drawing/2014/main" id="{5BC0689C-9636-DF4D-9D92-74D675CD7B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5426" y="2694731"/>
            <a:ext cx="1723670" cy="1723670"/>
          </a:xfrm>
          <a:prstGeom prst="rect">
            <a:avLst/>
          </a:prstGeom>
        </p:spPr>
      </p:pic>
      <p:pic>
        <p:nvPicPr>
          <p:cNvPr id="10" name="Graphic 9" descr="Checklist with solid fill">
            <a:extLst>
              <a:ext uri="{FF2B5EF4-FFF2-40B4-BE49-F238E27FC236}">
                <a16:creationId xmlns:a16="http://schemas.microsoft.com/office/drawing/2014/main" id="{70265026-FD54-CD4B-84DB-34C8579696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96107" y="2630115"/>
            <a:ext cx="1852902" cy="1852902"/>
          </a:xfrm>
          <a:prstGeom prst="rect">
            <a:avLst/>
          </a:prstGeom>
        </p:spPr>
      </p:pic>
      <p:pic>
        <p:nvPicPr>
          <p:cNvPr id="17" name="Graphic 16" descr="Contract with solid fill">
            <a:extLst>
              <a:ext uri="{FF2B5EF4-FFF2-40B4-BE49-F238E27FC236}">
                <a16:creationId xmlns:a16="http://schemas.microsoft.com/office/drawing/2014/main" id="{6265B875-DF36-AE4D-90E5-1B315CC66F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3739" y="2568123"/>
            <a:ext cx="1852494" cy="1852494"/>
          </a:xfrm>
          <a:prstGeom prst="rect">
            <a:avLst/>
          </a:prstGeom>
        </p:spPr>
      </p:pic>
      <p:pic>
        <p:nvPicPr>
          <p:cNvPr id="22" name="Graphic 21" descr="Magnifying glass with solid fill">
            <a:extLst>
              <a:ext uri="{FF2B5EF4-FFF2-40B4-BE49-F238E27FC236}">
                <a16:creationId xmlns:a16="http://schemas.microsoft.com/office/drawing/2014/main" id="{6937C6B2-4EB6-604F-9402-63E4EC919A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9347" y="2694731"/>
            <a:ext cx="1571270" cy="1571270"/>
          </a:xfrm>
          <a:prstGeom prst="rect">
            <a:avLst/>
          </a:prstGeom>
        </p:spPr>
      </p:pic>
      <p:sp>
        <p:nvSpPr>
          <p:cNvPr id="6" name="Rectangle 5">
            <a:extLst>
              <a:ext uri="{FF2B5EF4-FFF2-40B4-BE49-F238E27FC236}">
                <a16:creationId xmlns:a16="http://schemas.microsoft.com/office/drawing/2014/main" id="{77565669-ECBD-A84F-A63F-B1B610FF7CAE}"/>
              </a:ext>
            </a:extLst>
          </p:cNvPr>
          <p:cNvSpPr/>
          <p:nvPr/>
        </p:nvSpPr>
        <p:spPr>
          <a:xfrm>
            <a:off x="1667838" y="1348923"/>
            <a:ext cx="8856324" cy="933803"/>
          </a:xfrm>
          <a:prstGeom prst="rect">
            <a:avLst/>
          </a:prstGeom>
          <a:solidFill>
            <a:schemeClr val="bg2">
              <a:lumMod val="9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Local Government “should develop written policies and procedures for subrecipient monitoring and risk assessment and maintain records of all award agreements identifying or otherwise documenting subrecipients’ compliance obligations.”</a:t>
            </a:r>
          </a:p>
        </p:txBody>
      </p:sp>
    </p:spTree>
    <p:extLst>
      <p:ext uri="{BB962C8B-B14F-4D97-AF65-F5344CB8AC3E}">
        <p14:creationId xmlns:p14="http://schemas.microsoft.com/office/powerpoint/2010/main" val="23980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P spid="45" grpId="0"/>
      <p:bldP spid="46" grpId="0"/>
      <p:bldP spid="47" grpId="0"/>
      <p:bldP spid="48" grpId="0"/>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49BB-B382-4D4B-8F6D-FB631194D997}"/>
              </a:ext>
            </a:extLst>
          </p:cNvPr>
          <p:cNvSpPr>
            <a:spLocks noGrp="1"/>
          </p:cNvSpPr>
          <p:nvPr>
            <p:ph type="title"/>
          </p:nvPr>
        </p:nvSpPr>
        <p:spPr>
          <a:xfrm>
            <a:off x="481013" y="3752849"/>
            <a:ext cx="3290887" cy="2452687"/>
          </a:xfrm>
        </p:spPr>
        <p:txBody>
          <a:bodyPr anchor="ctr">
            <a:normAutofit/>
          </a:bodyPr>
          <a:lstStyle/>
          <a:p>
            <a:r>
              <a:rPr lang="en-US" sz="3600" dirty="0"/>
              <a:t>Subaward Vocabulary</a:t>
            </a:r>
          </a:p>
        </p:txBody>
      </p:sp>
      <p:sp>
        <p:nvSpPr>
          <p:cNvPr id="3" name="Content Placeholder 2">
            <a:extLst>
              <a:ext uri="{FF2B5EF4-FFF2-40B4-BE49-F238E27FC236}">
                <a16:creationId xmlns:a16="http://schemas.microsoft.com/office/drawing/2014/main" id="{85ABC778-AD7C-994D-9C5E-3B4183356106}"/>
              </a:ext>
            </a:extLst>
          </p:cNvPr>
          <p:cNvSpPr>
            <a:spLocks noGrp="1"/>
          </p:cNvSpPr>
          <p:nvPr>
            <p:ph idx="1"/>
          </p:nvPr>
        </p:nvSpPr>
        <p:spPr>
          <a:xfrm>
            <a:off x="3200400" y="3966210"/>
            <a:ext cx="8793480" cy="2452687"/>
          </a:xfrm>
        </p:spPr>
        <p:txBody>
          <a:bodyPr anchor="ctr">
            <a:noAutofit/>
          </a:bodyPr>
          <a:lstStyle/>
          <a:p>
            <a:r>
              <a:rPr lang="en-US" sz="2400" b="1" dirty="0"/>
              <a:t>Recipient: </a:t>
            </a:r>
            <a:r>
              <a:rPr lang="en-US" sz="2400" dirty="0"/>
              <a:t>Local government that received ARP/CLFRF award</a:t>
            </a:r>
          </a:p>
          <a:p>
            <a:r>
              <a:rPr lang="en-US" sz="2400" b="1" dirty="0"/>
              <a:t>Pass-through Entity: </a:t>
            </a:r>
            <a:r>
              <a:rPr lang="en-US" sz="2400" dirty="0"/>
              <a:t>Local government that provides a subaward to a subrecipient to carry out part of the ARP/CLFRF award program</a:t>
            </a:r>
          </a:p>
          <a:p>
            <a:r>
              <a:rPr lang="en-US" sz="2400" b="1" dirty="0"/>
              <a:t>Subaward: </a:t>
            </a:r>
            <a:r>
              <a:rPr lang="en-US" sz="2400" dirty="0"/>
              <a:t>Award provided by a pass-through entity to a subrecipient to carry out part of the ARP/CLFRF award received by the pass-through entity</a:t>
            </a:r>
          </a:p>
          <a:p>
            <a:r>
              <a:rPr lang="en-US" sz="2400" b="1" dirty="0"/>
              <a:t>Subrecipient: </a:t>
            </a:r>
            <a:r>
              <a:rPr lang="en-US" sz="2400" dirty="0"/>
              <a:t>Entity the receives a subaward from a pass-through entity to carry out part of the ARP/CLFRF award program.</a:t>
            </a:r>
          </a:p>
        </p:txBody>
      </p:sp>
      <p:pic>
        <p:nvPicPr>
          <p:cNvPr id="8" name="Picture 7" descr="Stack of multicolored books">
            <a:extLst>
              <a:ext uri="{FF2B5EF4-FFF2-40B4-BE49-F238E27FC236}">
                <a16:creationId xmlns:a16="http://schemas.microsoft.com/office/drawing/2014/main" id="{ABD2D193-5CF5-D04E-9E9E-32517BC53B9F}"/>
              </a:ext>
            </a:extLst>
          </p:cNvPr>
          <p:cNvPicPr>
            <a:picLocks noChangeAspect="1"/>
          </p:cNvPicPr>
          <p:nvPr/>
        </p:nvPicPr>
        <p:blipFill rotWithShape="1">
          <a:blip r:embed="rId2"/>
          <a:srcRect t="14955" b="75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860684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6A3BC44-5FA4-DE4A-A95A-B4B4CABD96CD}"/>
              </a:ext>
            </a:extLst>
          </p:cNvPr>
          <p:cNvSpPr/>
          <p:nvPr/>
        </p:nvSpPr>
        <p:spPr>
          <a:xfrm>
            <a:off x="406152" y="2227049"/>
            <a:ext cx="5095477"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 procurement relationship</a:t>
            </a:r>
          </a:p>
          <a:p>
            <a:pPr marL="285750" indent="-285750">
              <a:buFont typeface="Arial" panose="020B0604020202020204" pitchFamily="34" charset="0"/>
              <a:buChar char="•"/>
            </a:pPr>
            <a:r>
              <a:rPr lang="en-US" sz="2000" dirty="0">
                <a:solidFill>
                  <a:schemeClr val="tx1">
                    <a:lumMod val="65000"/>
                    <a:lumOff val="35000"/>
                  </a:schemeClr>
                </a:solidFill>
              </a:rPr>
              <a:t>Provides goods and services within normal business operations</a:t>
            </a:r>
          </a:p>
          <a:p>
            <a:pPr marL="285750" indent="-285750">
              <a:buFont typeface="Arial" panose="020B0604020202020204" pitchFamily="34" charset="0"/>
              <a:buChar char="•"/>
            </a:pPr>
            <a:r>
              <a:rPr lang="en-US" sz="2000" dirty="0">
                <a:solidFill>
                  <a:schemeClr val="tx1">
                    <a:lumMod val="65000"/>
                    <a:lumOff val="35000"/>
                  </a:schemeClr>
                </a:solidFill>
              </a:rPr>
              <a:t>Provides similar goods and services to many purchasers</a:t>
            </a:r>
          </a:p>
          <a:p>
            <a:pPr marL="285750" indent="-285750">
              <a:buFont typeface="Arial" panose="020B0604020202020204" pitchFamily="34" charset="0"/>
              <a:buChar char="•"/>
            </a:pPr>
            <a:r>
              <a:rPr lang="en-US" sz="2000" dirty="0">
                <a:solidFill>
                  <a:schemeClr val="tx1">
                    <a:lumMod val="65000"/>
                    <a:lumOff val="35000"/>
                  </a:schemeClr>
                </a:solidFill>
              </a:rPr>
              <a:t>Normally operates in a competitive environment</a:t>
            </a:r>
          </a:p>
          <a:p>
            <a:pPr marL="285750" indent="-285750">
              <a:buFont typeface="Arial" panose="020B0604020202020204" pitchFamily="34" charset="0"/>
              <a:buChar char="•"/>
            </a:pPr>
            <a:r>
              <a:rPr lang="en-US" sz="2000" dirty="0">
                <a:solidFill>
                  <a:schemeClr val="tx1">
                    <a:lumMod val="65000"/>
                    <a:lumOff val="35000"/>
                  </a:schemeClr>
                </a:solidFill>
              </a:rPr>
              <a:t>Provides goods or services that are ancillary to the federal program</a:t>
            </a:r>
          </a:p>
          <a:p>
            <a:pPr marL="285750" indent="-285750">
              <a:buFont typeface="Arial" panose="020B0604020202020204" pitchFamily="34" charset="0"/>
              <a:buChar char="•"/>
            </a:pPr>
            <a:r>
              <a:rPr lang="en-US" sz="2000" dirty="0">
                <a:solidFill>
                  <a:schemeClr val="tx1">
                    <a:lumMod val="65000"/>
                    <a:lumOff val="35000"/>
                  </a:schemeClr>
                </a:solidFill>
              </a:rPr>
              <a:t>Not subject to compliance requirements of the federal program</a:t>
            </a:r>
          </a:p>
        </p:txBody>
      </p:sp>
      <p:cxnSp>
        <p:nvCxnSpPr>
          <p:cNvPr id="10" name="Straight Connector 9"/>
          <p:cNvCxnSpPr/>
          <p:nvPr/>
        </p:nvCxnSpPr>
        <p:spPr>
          <a:xfrm>
            <a:off x="6096000" y="3668683"/>
            <a:ext cx="0" cy="653141"/>
          </a:xfrm>
          <a:prstGeom prst="line">
            <a:avLst/>
          </a:prstGeom>
          <a:ln w="19050">
            <a:solidFill>
              <a:schemeClr val="accent2">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73" name="Rectangle 72"/>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cs typeface="Arial" panose="020B0604020202020204" pitchFamily="34" charset="0"/>
              </a:rPr>
              <a:t>Contract vs. Subaward</a:t>
            </a:r>
          </a:p>
        </p:txBody>
      </p:sp>
      <p:sp>
        <p:nvSpPr>
          <p:cNvPr id="74" name="Rectangle 73"/>
          <p:cNvSpPr/>
          <p:nvPr/>
        </p:nvSpPr>
        <p:spPr>
          <a:xfrm>
            <a:off x="863071" y="1668331"/>
            <a:ext cx="4181638" cy="523220"/>
          </a:xfrm>
          <a:prstGeom prst="rect">
            <a:avLst/>
          </a:prstGeom>
        </p:spPr>
        <p:txBody>
          <a:bodyPr wrap="square">
            <a:spAutoFit/>
          </a:bodyPr>
          <a:lstStyle/>
          <a:p>
            <a:pPr lvl="0"/>
            <a:r>
              <a:rPr lang="en-US" sz="2800" kern="0" dirty="0">
                <a:solidFill>
                  <a:schemeClr val="tx1">
                    <a:lumMod val="50000"/>
                    <a:lumOff val="50000"/>
                  </a:schemeClr>
                </a:solidFill>
                <a:latin typeface="Arial" pitchFamily="34" charset="0"/>
                <a:cs typeface="Arial" pitchFamily="34" charset="0"/>
              </a:rPr>
              <a:t>Contractor Relationship</a:t>
            </a:r>
            <a:endParaRPr lang="en-US" sz="2800" dirty="0">
              <a:solidFill>
                <a:schemeClr val="tx1">
                  <a:lumMod val="50000"/>
                  <a:lumOff val="50000"/>
                </a:schemeClr>
              </a:solidFill>
              <a:latin typeface="Arial" pitchFamily="34" charset="0"/>
              <a:cs typeface="Arial" pitchFamily="34" charset="0"/>
            </a:endParaRPr>
          </a:p>
        </p:txBody>
      </p:sp>
      <p:sp>
        <p:nvSpPr>
          <p:cNvPr id="76" name="Rectangle 75"/>
          <p:cNvSpPr/>
          <p:nvPr/>
        </p:nvSpPr>
        <p:spPr>
          <a:xfrm>
            <a:off x="6219560" y="1660836"/>
            <a:ext cx="5355555" cy="523220"/>
          </a:xfrm>
          <a:prstGeom prst="rect">
            <a:avLst/>
          </a:prstGeom>
        </p:spPr>
        <p:txBody>
          <a:bodyPr wrap="square">
            <a:spAutoFit/>
          </a:bodyPr>
          <a:lstStyle/>
          <a:p>
            <a:pPr lvl="0" algn="ctr"/>
            <a:r>
              <a:rPr lang="en-US" sz="2800" kern="0" dirty="0">
                <a:solidFill>
                  <a:schemeClr val="tx1">
                    <a:lumMod val="50000"/>
                    <a:lumOff val="50000"/>
                  </a:schemeClr>
                </a:solidFill>
                <a:latin typeface="Arial" pitchFamily="34" charset="0"/>
                <a:cs typeface="Arial" pitchFamily="34" charset="0"/>
              </a:rPr>
              <a:t>Subrecipient Relationship</a:t>
            </a:r>
            <a:endParaRPr lang="en-US" sz="2800" dirty="0">
              <a:solidFill>
                <a:schemeClr val="tx1">
                  <a:lumMod val="50000"/>
                  <a:lumOff val="50000"/>
                </a:schemeClr>
              </a:solidFill>
              <a:latin typeface="Arial" pitchFamily="34" charset="0"/>
              <a:cs typeface="Arial" pitchFamily="34" charset="0"/>
            </a:endParaRPr>
          </a:p>
        </p:txBody>
      </p:sp>
      <p:sp>
        <p:nvSpPr>
          <p:cNvPr id="67" name="Rectangle 66">
            <a:extLst>
              <a:ext uri="{FF2B5EF4-FFF2-40B4-BE49-F238E27FC236}">
                <a16:creationId xmlns:a16="http://schemas.microsoft.com/office/drawing/2014/main" id="{72F66D59-96E7-0C41-A172-D8EE085260B3}"/>
              </a:ext>
            </a:extLst>
          </p:cNvPr>
          <p:cNvSpPr/>
          <p:nvPr/>
        </p:nvSpPr>
        <p:spPr>
          <a:xfrm>
            <a:off x="6008828" y="2249786"/>
            <a:ext cx="5777020" cy="3672840"/>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solidFill>
                  <a:schemeClr val="tx1">
                    <a:lumMod val="65000"/>
                    <a:lumOff val="35000"/>
                  </a:schemeClr>
                </a:solidFill>
              </a:rPr>
              <a:t>An assistance relationship (LG assisting subrecipient)</a:t>
            </a:r>
          </a:p>
          <a:p>
            <a:pPr marL="285750" indent="-285750">
              <a:buFont typeface="Arial" panose="020B0604020202020204" pitchFamily="34" charset="0"/>
              <a:buChar char="•"/>
            </a:pPr>
            <a:r>
              <a:rPr lang="en-US" sz="2000" dirty="0">
                <a:solidFill>
                  <a:schemeClr val="tx1">
                    <a:lumMod val="65000"/>
                    <a:lumOff val="35000"/>
                  </a:schemeClr>
                </a:solidFill>
              </a:rPr>
              <a:t>Subrecipient determines eligibility of beneficiaries</a:t>
            </a:r>
          </a:p>
          <a:p>
            <a:pPr marL="285750" indent="-285750">
              <a:buFont typeface="Arial" panose="020B0604020202020204" pitchFamily="34" charset="0"/>
              <a:buChar char="•"/>
            </a:pPr>
            <a:r>
              <a:rPr lang="en-US" sz="2000" dirty="0">
                <a:solidFill>
                  <a:schemeClr val="tx1">
                    <a:lumMod val="65000"/>
                    <a:lumOff val="35000"/>
                  </a:schemeClr>
                </a:solidFill>
              </a:rPr>
              <a:t>Performance measured against federal program objectives</a:t>
            </a:r>
          </a:p>
          <a:p>
            <a:pPr marL="285750" indent="-285750">
              <a:buFont typeface="Arial" panose="020B0604020202020204" pitchFamily="34" charset="0"/>
              <a:buChar char="•"/>
            </a:pPr>
            <a:r>
              <a:rPr lang="en-US" sz="2000" dirty="0">
                <a:solidFill>
                  <a:schemeClr val="tx1">
                    <a:lumMod val="65000"/>
                    <a:lumOff val="35000"/>
                  </a:schemeClr>
                </a:solidFill>
              </a:rPr>
              <a:t>Responsible for programmatic decision-making</a:t>
            </a:r>
          </a:p>
          <a:p>
            <a:pPr marL="285750" indent="-285750">
              <a:buFont typeface="Arial" panose="020B0604020202020204" pitchFamily="34" charset="0"/>
              <a:buChar char="•"/>
            </a:pPr>
            <a:r>
              <a:rPr lang="en-US" sz="2000" dirty="0">
                <a:solidFill>
                  <a:schemeClr val="tx1">
                    <a:lumMod val="65000"/>
                    <a:lumOff val="35000"/>
                  </a:schemeClr>
                </a:solidFill>
              </a:rPr>
              <a:t>Adheres to applicable federal program requirements</a:t>
            </a:r>
          </a:p>
          <a:p>
            <a:pPr marL="285750" indent="-285750">
              <a:buFont typeface="Arial" panose="020B0604020202020204" pitchFamily="34" charset="0"/>
              <a:buChar char="•"/>
            </a:pPr>
            <a:r>
              <a:rPr lang="en-US" sz="2000" dirty="0">
                <a:solidFill>
                  <a:schemeClr val="tx1">
                    <a:lumMod val="65000"/>
                    <a:lumOff val="35000"/>
                  </a:schemeClr>
                </a:solidFill>
              </a:rPr>
              <a:t>Uses federal funds to carry out a program for public purposes specified in statutes, as opposed to providing goods or services for the benefit of the pass-through entity</a:t>
            </a:r>
          </a:p>
        </p:txBody>
      </p:sp>
      <p:sp>
        <p:nvSpPr>
          <p:cNvPr id="13" name="Rectangle 12">
            <a:extLst>
              <a:ext uri="{FF2B5EF4-FFF2-40B4-BE49-F238E27FC236}">
                <a16:creationId xmlns:a16="http://schemas.microsoft.com/office/drawing/2014/main" id="{E4155883-47BB-4643-9245-D94026CCA28F}"/>
              </a:ext>
            </a:extLst>
          </p:cNvPr>
          <p:cNvSpPr/>
          <p:nvPr/>
        </p:nvSpPr>
        <p:spPr>
          <a:xfrm>
            <a:off x="406152" y="5988357"/>
            <a:ext cx="11379696" cy="745677"/>
          </a:xfrm>
          <a:prstGeom prst="rect">
            <a:avLst/>
          </a:prstGeom>
          <a:solidFill>
            <a:schemeClr val="accent3"/>
          </a:solidFill>
          <a:ln>
            <a:solidFill>
              <a:schemeClr val="accent3"/>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Make sure to document the determination in the Checklist form.</a:t>
            </a:r>
          </a:p>
        </p:txBody>
      </p:sp>
    </p:spTree>
    <p:extLst>
      <p:ext uri="{BB962C8B-B14F-4D97-AF65-F5344CB8AC3E}">
        <p14:creationId xmlns:p14="http://schemas.microsoft.com/office/powerpoint/2010/main" val="36034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7"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448C50-6505-3A4E-BDAA-9A90B9F1DBE7}"/>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5BF7BBB-2154-7443-BCE5-E30F38196572}"/>
              </a:ext>
            </a:extLst>
          </p:cNvPr>
          <p:cNvSpPr>
            <a:spLocks noGrp="1"/>
          </p:cNvSpPr>
          <p:nvPr>
            <p:ph type="title"/>
          </p:nvPr>
        </p:nvSpPr>
        <p:spPr>
          <a:xfrm>
            <a:off x="838200" y="122827"/>
            <a:ext cx="10515600" cy="1325563"/>
          </a:xfrm>
        </p:spPr>
        <p:txBody>
          <a:bodyPr/>
          <a:lstStyle/>
          <a:p>
            <a:r>
              <a:rPr lang="en-US" dirty="0">
                <a:solidFill>
                  <a:schemeClr val="bg1"/>
                </a:solidFill>
              </a:rPr>
              <a:t>Subawards</a:t>
            </a:r>
          </a:p>
        </p:txBody>
      </p:sp>
      <p:graphicFrame>
        <p:nvGraphicFramePr>
          <p:cNvPr id="6" name="Content Placeholder 5">
            <a:extLst>
              <a:ext uri="{FF2B5EF4-FFF2-40B4-BE49-F238E27FC236}">
                <a16:creationId xmlns:a16="http://schemas.microsoft.com/office/drawing/2014/main" id="{67249E71-4C26-1C45-844B-BCEFCC5DFD56}"/>
              </a:ext>
            </a:extLst>
          </p:cNvPr>
          <p:cNvGraphicFramePr>
            <a:graphicFrameLocks noGrp="1"/>
          </p:cNvGraphicFramePr>
          <p:nvPr>
            <p:ph idx="1"/>
          </p:nvPr>
        </p:nvGraphicFramePr>
        <p:xfrm>
          <a:off x="6197600" y="182063"/>
          <a:ext cx="6934201" cy="6493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7315C86-561B-B642-A80F-03C5232629EF}"/>
              </a:ext>
            </a:extLst>
          </p:cNvPr>
          <p:cNvSpPr/>
          <p:nvPr/>
        </p:nvSpPr>
        <p:spPr>
          <a:xfrm>
            <a:off x="0" y="1571217"/>
            <a:ext cx="7137400" cy="5286782"/>
          </a:xfrm>
          <a:prstGeom prst="rect">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algn="ctr"/>
            <a:r>
              <a:rPr lang="en-US" sz="2800" dirty="0"/>
              <a:t>Subawards are agreements between the pass-through entity (local government) and subrecipient (partner organization) setting the terms of the subrecipient’s performance duties. </a:t>
            </a:r>
          </a:p>
          <a:p>
            <a:pPr marL="228600" algn="ctr"/>
            <a:endParaRPr lang="en-US" sz="2800" dirty="0"/>
          </a:p>
          <a:p>
            <a:pPr marL="228600" algn="ctr"/>
            <a:r>
              <a:rPr lang="en-US" sz="2800" dirty="0"/>
              <a:t>All of the ARP/CSLFRF eligibility restrictions, award terms and prohibitions, and Uniform Guidance requirements flow down to the subrecipient.</a:t>
            </a:r>
          </a:p>
          <a:p>
            <a:pPr marL="228600" algn="ctr"/>
            <a:endParaRPr lang="en-US" sz="2400" dirty="0"/>
          </a:p>
        </p:txBody>
      </p:sp>
    </p:spTree>
    <p:extLst>
      <p:ext uri="{BB962C8B-B14F-4D97-AF65-F5344CB8AC3E}">
        <p14:creationId xmlns:p14="http://schemas.microsoft.com/office/powerpoint/2010/main" val="432928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0" y="5260769"/>
            <a:ext cx="12194114" cy="159723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p:cNvSpPr/>
          <p:nvPr/>
        </p:nvSpPr>
        <p:spPr>
          <a:xfrm>
            <a:off x="480384" y="5387183"/>
            <a:ext cx="11231232" cy="1384995"/>
          </a:xfrm>
          <a:prstGeom prst="rect">
            <a:avLst/>
          </a:prstGeom>
        </p:spPr>
        <p:txBody>
          <a:bodyPr wrap="square">
            <a:spAutoFit/>
          </a:bodyPr>
          <a:lstStyle/>
          <a:p>
            <a:pPr algn="ctr"/>
            <a:r>
              <a:rPr lang="en-US" sz="2800" dirty="0">
                <a:solidFill>
                  <a:schemeClr val="bg1"/>
                </a:solidFill>
              </a:rPr>
              <a:t>A LG must require a subrecipient to comply with – and must monitor a subrecipient for compliance with – all the conditions and restrictions that apply to the ARP/CLFRF award.  </a:t>
            </a:r>
          </a:p>
        </p:txBody>
      </p:sp>
      <p:cxnSp>
        <p:nvCxnSpPr>
          <p:cNvPr id="19" name="Straight Connector 18"/>
          <p:cNvCxnSpPr>
            <a:cxnSpLocks/>
            <a:endCxn id="31" idx="2"/>
          </p:cNvCxnSpPr>
          <p:nvPr/>
        </p:nvCxnSpPr>
        <p:spPr>
          <a:xfrm>
            <a:off x="2128770" y="3143653"/>
            <a:ext cx="7670971" cy="10455"/>
          </a:xfrm>
          <a:prstGeom prst="line">
            <a:avLst/>
          </a:prstGeom>
          <a:ln w="38100">
            <a:solidFill>
              <a:schemeClr val="accent1">
                <a:lumMod val="60000"/>
                <a:lumOff val="4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8" name="Group 57"/>
          <p:cNvGrpSpPr/>
          <p:nvPr/>
        </p:nvGrpSpPr>
        <p:grpSpPr>
          <a:xfrm>
            <a:off x="772389" y="2380719"/>
            <a:ext cx="1535723" cy="1538655"/>
            <a:chOff x="1112967" y="2659673"/>
            <a:chExt cx="1535723" cy="1538655"/>
          </a:xfrm>
        </p:grpSpPr>
        <p:grpSp>
          <p:nvGrpSpPr>
            <p:cNvPr id="33" name="Group 32"/>
            <p:cNvGrpSpPr/>
            <p:nvPr/>
          </p:nvGrpSpPr>
          <p:grpSpPr>
            <a:xfrm>
              <a:off x="1112967" y="2659673"/>
              <a:ext cx="1535723" cy="1538655"/>
              <a:chOff x="4709747" y="1208942"/>
              <a:chExt cx="1535723" cy="1538655"/>
            </a:xfrm>
          </p:grpSpPr>
          <p:sp>
            <p:nvSpPr>
              <p:cNvPr id="34" name="Oval 33"/>
              <p:cNvSpPr/>
              <p:nvPr/>
            </p:nvSpPr>
            <p:spPr>
              <a:xfrm>
                <a:off x="4709747" y="1208942"/>
                <a:ext cx="1535723" cy="1538655"/>
              </a:xfrm>
              <a:prstGeom prst="ellipse">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4850423" y="13452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1583787" y="3135181"/>
              <a:ext cx="594083" cy="587639"/>
              <a:chOff x="2311401" y="612776"/>
              <a:chExt cx="1709738" cy="1627188"/>
            </a:xfrm>
            <a:solidFill>
              <a:schemeClr val="bg1"/>
            </a:solidFill>
          </p:grpSpPr>
          <p:sp>
            <p:nvSpPr>
              <p:cNvPr id="45" name="Freeform 6"/>
              <p:cNvSpPr>
                <a:spLocks/>
              </p:cNvSpPr>
              <p:nvPr/>
            </p:nvSpPr>
            <p:spPr bwMode="auto">
              <a:xfrm>
                <a:off x="2311401" y="612776"/>
                <a:ext cx="1276350" cy="1490663"/>
              </a:xfrm>
              <a:custGeom>
                <a:avLst/>
                <a:gdLst>
                  <a:gd name="T0" fmla="*/ 2141 w 2411"/>
                  <a:gd name="T1" fmla="*/ 0 h 2818"/>
                  <a:gd name="T2" fmla="*/ 2219 w 2411"/>
                  <a:gd name="T3" fmla="*/ 12 h 2818"/>
                  <a:gd name="T4" fmla="*/ 2288 w 2411"/>
                  <a:gd name="T5" fmla="*/ 45 h 2818"/>
                  <a:gd name="T6" fmla="*/ 2345 w 2411"/>
                  <a:gd name="T7" fmla="*/ 95 h 2818"/>
                  <a:gd name="T8" fmla="*/ 2386 w 2411"/>
                  <a:gd name="T9" fmla="*/ 159 h 2818"/>
                  <a:gd name="T10" fmla="*/ 2408 w 2411"/>
                  <a:gd name="T11" fmla="*/ 234 h 2818"/>
                  <a:gd name="T12" fmla="*/ 2411 w 2411"/>
                  <a:gd name="T13" fmla="*/ 1716 h 2818"/>
                  <a:gd name="T14" fmla="*/ 2142 w 2411"/>
                  <a:gd name="T15" fmla="*/ 474 h 2818"/>
                  <a:gd name="T16" fmla="*/ 2132 w 2411"/>
                  <a:gd name="T17" fmla="*/ 409 h 2818"/>
                  <a:gd name="T18" fmla="*/ 2102 w 2411"/>
                  <a:gd name="T19" fmla="*/ 353 h 2818"/>
                  <a:gd name="T20" fmla="*/ 2056 w 2411"/>
                  <a:gd name="T21" fmla="*/ 309 h 2818"/>
                  <a:gd name="T22" fmla="*/ 1999 w 2411"/>
                  <a:gd name="T23" fmla="*/ 279 h 2818"/>
                  <a:gd name="T24" fmla="*/ 1934 w 2411"/>
                  <a:gd name="T25" fmla="*/ 269 h 2818"/>
                  <a:gd name="T26" fmla="*/ 445 w 2411"/>
                  <a:gd name="T27" fmla="*/ 272 h 2818"/>
                  <a:gd name="T28" fmla="*/ 382 w 2411"/>
                  <a:gd name="T29" fmla="*/ 292 h 2818"/>
                  <a:gd name="T30" fmla="*/ 330 w 2411"/>
                  <a:gd name="T31" fmla="*/ 329 h 2818"/>
                  <a:gd name="T32" fmla="*/ 292 w 2411"/>
                  <a:gd name="T33" fmla="*/ 379 h 2818"/>
                  <a:gd name="T34" fmla="*/ 271 w 2411"/>
                  <a:gd name="T35" fmla="*/ 440 h 2818"/>
                  <a:gd name="T36" fmla="*/ 269 w 2411"/>
                  <a:gd name="T37" fmla="*/ 2338 h 2818"/>
                  <a:gd name="T38" fmla="*/ 279 w 2411"/>
                  <a:gd name="T39" fmla="*/ 2403 h 2818"/>
                  <a:gd name="T40" fmla="*/ 309 w 2411"/>
                  <a:gd name="T41" fmla="*/ 2459 h 2818"/>
                  <a:gd name="T42" fmla="*/ 355 w 2411"/>
                  <a:gd name="T43" fmla="*/ 2503 h 2818"/>
                  <a:gd name="T44" fmla="*/ 412 w 2411"/>
                  <a:gd name="T45" fmla="*/ 2533 h 2818"/>
                  <a:gd name="T46" fmla="*/ 479 w 2411"/>
                  <a:gd name="T47" fmla="*/ 2543 h 2818"/>
                  <a:gd name="T48" fmla="*/ 1098 w 2411"/>
                  <a:gd name="T49" fmla="*/ 2579 h 2818"/>
                  <a:gd name="T50" fmla="*/ 1144 w 2411"/>
                  <a:gd name="T51" fmla="*/ 2648 h 2818"/>
                  <a:gd name="T52" fmla="*/ 1202 w 2411"/>
                  <a:gd name="T53" fmla="*/ 2710 h 2818"/>
                  <a:gd name="T54" fmla="*/ 272 w 2411"/>
                  <a:gd name="T55" fmla="*/ 2818 h 2818"/>
                  <a:gd name="T56" fmla="*/ 194 w 2411"/>
                  <a:gd name="T57" fmla="*/ 2807 h 2818"/>
                  <a:gd name="T58" fmla="*/ 123 w 2411"/>
                  <a:gd name="T59" fmla="*/ 2773 h 2818"/>
                  <a:gd name="T60" fmla="*/ 66 w 2411"/>
                  <a:gd name="T61" fmla="*/ 2723 h 2818"/>
                  <a:gd name="T62" fmla="*/ 25 w 2411"/>
                  <a:gd name="T63" fmla="*/ 2660 h 2818"/>
                  <a:gd name="T64" fmla="*/ 3 w 2411"/>
                  <a:gd name="T65" fmla="*/ 2585 h 2818"/>
                  <a:gd name="T66" fmla="*/ 0 w 2411"/>
                  <a:gd name="T67" fmla="*/ 263 h 2818"/>
                  <a:gd name="T68" fmla="*/ 11 w 2411"/>
                  <a:gd name="T69" fmla="*/ 187 h 2818"/>
                  <a:gd name="T70" fmla="*/ 42 w 2411"/>
                  <a:gd name="T71" fmla="*/ 120 h 2818"/>
                  <a:gd name="T72" fmla="*/ 89 w 2411"/>
                  <a:gd name="T73" fmla="*/ 66 h 2818"/>
                  <a:gd name="T74" fmla="*/ 151 w 2411"/>
                  <a:gd name="T75" fmla="*/ 25 h 2818"/>
                  <a:gd name="T76" fmla="*/ 222 w 2411"/>
                  <a:gd name="T77" fmla="*/ 3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1" h="2818">
                    <a:moveTo>
                      <a:pt x="261" y="0"/>
                    </a:moveTo>
                    <a:lnTo>
                      <a:pt x="2141" y="0"/>
                    </a:lnTo>
                    <a:lnTo>
                      <a:pt x="2181" y="3"/>
                    </a:lnTo>
                    <a:lnTo>
                      <a:pt x="2219" y="12"/>
                    </a:lnTo>
                    <a:lnTo>
                      <a:pt x="2255" y="26"/>
                    </a:lnTo>
                    <a:lnTo>
                      <a:pt x="2288" y="45"/>
                    </a:lnTo>
                    <a:lnTo>
                      <a:pt x="2318" y="68"/>
                    </a:lnTo>
                    <a:lnTo>
                      <a:pt x="2345" y="95"/>
                    </a:lnTo>
                    <a:lnTo>
                      <a:pt x="2368" y="126"/>
                    </a:lnTo>
                    <a:lnTo>
                      <a:pt x="2386" y="159"/>
                    </a:lnTo>
                    <a:lnTo>
                      <a:pt x="2400" y="195"/>
                    </a:lnTo>
                    <a:lnTo>
                      <a:pt x="2408" y="234"/>
                    </a:lnTo>
                    <a:lnTo>
                      <a:pt x="2411" y="274"/>
                    </a:lnTo>
                    <a:lnTo>
                      <a:pt x="2411" y="1716"/>
                    </a:lnTo>
                    <a:lnTo>
                      <a:pt x="2142" y="2036"/>
                    </a:lnTo>
                    <a:lnTo>
                      <a:pt x="2142" y="474"/>
                    </a:lnTo>
                    <a:lnTo>
                      <a:pt x="2140" y="440"/>
                    </a:lnTo>
                    <a:lnTo>
                      <a:pt x="2132" y="409"/>
                    </a:lnTo>
                    <a:lnTo>
                      <a:pt x="2119" y="379"/>
                    </a:lnTo>
                    <a:lnTo>
                      <a:pt x="2102" y="353"/>
                    </a:lnTo>
                    <a:lnTo>
                      <a:pt x="2081" y="329"/>
                    </a:lnTo>
                    <a:lnTo>
                      <a:pt x="2056" y="309"/>
                    </a:lnTo>
                    <a:lnTo>
                      <a:pt x="2029" y="292"/>
                    </a:lnTo>
                    <a:lnTo>
                      <a:pt x="1999" y="279"/>
                    </a:lnTo>
                    <a:lnTo>
                      <a:pt x="1967" y="272"/>
                    </a:lnTo>
                    <a:lnTo>
                      <a:pt x="1934" y="269"/>
                    </a:lnTo>
                    <a:lnTo>
                      <a:pt x="479" y="269"/>
                    </a:lnTo>
                    <a:lnTo>
                      <a:pt x="445" y="272"/>
                    </a:lnTo>
                    <a:lnTo>
                      <a:pt x="412" y="279"/>
                    </a:lnTo>
                    <a:lnTo>
                      <a:pt x="382" y="292"/>
                    </a:lnTo>
                    <a:lnTo>
                      <a:pt x="355" y="309"/>
                    </a:lnTo>
                    <a:lnTo>
                      <a:pt x="330" y="329"/>
                    </a:lnTo>
                    <a:lnTo>
                      <a:pt x="309" y="353"/>
                    </a:lnTo>
                    <a:lnTo>
                      <a:pt x="292" y="379"/>
                    </a:lnTo>
                    <a:lnTo>
                      <a:pt x="279" y="409"/>
                    </a:lnTo>
                    <a:lnTo>
                      <a:pt x="271" y="440"/>
                    </a:lnTo>
                    <a:lnTo>
                      <a:pt x="269" y="474"/>
                    </a:lnTo>
                    <a:lnTo>
                      <a:pt x="269" y="2338"/>
                    </a:lnTo>
                    <a:lnTo>
                      <a:pt x="271" y="2371"/>
                    </a:lnTo>
                    <a:lnTo>
                      <a:pt x="279" y="2403"/>
                    </a:lnTo>
                    <a:lnTo>
                      <a:pt x="292" y="2432"/>
                    </a:lnTo>
                    <a:lnTo>
                      <a:pt x="309" y="2459"/>
                    </a:lnTo>
                    <a:lnTo>
                      <a:pt x="330" y="2483"/>
                    </a:lnTo>
                    <a:lnTo>
                      <a:pt x="355" y="2503"/>
                    </a:lnTo>
                    <a:lnTo>
                      <a:pt x="382" y="2520"/>
                    </a:lnTo>
                    <a:lnTo>
                      <a:pt x="412" y="2533"/>
                    </a:lnTo>
                    <a:lnTo>
                      <a:pt x="445" y="2540"/>
                    </a:lnTo>
                    <a:lnTo>
                      <a:pt x="479" y="2543"/>
                    </a:lnTo>
                    <a:lnTo>
                      <a:pt x="1080" y="2543"/>
                    </a:lnTo>
                    <a:lnTo>
                      <a:pt x="1098" y="2579"/>
                    </a:lnTo>
                    <a:lnTo>
                      <a:pt x="1119" y="2615"/>
                    </a:lnTo>
                    <a:lnTo>
                      <a:pt x="1144" y="2648"/>
                    </a:lnTo>
                    <a:lnTo>
                      <a:pt x="1171" y="2680"/>
                    </a:lnTo>
                    <a:lnTo>
                      <a:pt x="1202" y="2710"/>
                    </a:lnTo>
                    <a:lnTo>
                      <a:pt x="1328" y="2818"/>
                    </a:lnTo>
                    <a:lnTo>
                      <a:pt x="272" y="2818"/>
                    </a:lnTo>
                    <a:lnTo>
                      <a:pt x="232" y="2815"/>
                    </a:lnTo>
                    <a:lnTo>
                      <a:pt x="194" y="2807"/>
                    </a:lnTo>
                    <a:lnTo>
                      <a:pt x="157" y="2793"/>
                    </a:lnTo>
                    <a:lnTo>
                      <a:pt x="123" y="2773"/>
                    </a:lnTo>
                    <a:lnTo>
                      <a:pt x="93" y="2750"/>
                    </a:lnTo>
                    <a:lnTo>
                      <a:pt x="66" y="2723"/>
                    </a:lnTo>
                    <a:lnTo>
                      <a:pt x="43" y="2693"/>
                    </a:lnTo>
                    <a:lnTo>
                      <a:pt x="25" y="2660"/>
                    </a:lnTo>
                    <a:lnTo>
                      <a:pt x="11" y="2623"/>
                    </a:lnTo>
                    <a:lnTo>
                      <a:pt x="3" y="2585"/>
                    </a:lnTo>
                    <a:lnTo>
                      <a:pt x="0" y="2544"/>
                    </a:lnTo>
                    <a:lnTo>
                      <a:pt x="0" y="263"/>
                    </a:lnTo>
                    <a:lnTo>
                      <a:pt x="3" y="224"/>
                    </a:lnTo>
                    <a:lnTo>
                      <a:pt x="11" y="187"/>
                    </a:lnTo>
                    <a:lnTo>
                      <a:pt x="24" y="153"/>
                    </a:lnTo>
                    <a:lnTo>
                      <a:pt x="42" y="120"/>
                    </a:lnTo>
                    <a:lnTo>
                      <a:pt x="63" y="91"/>
                    </a:lnTo>
                    <a:lnTo>
                      <a:pt x="89" y="66"/>
                    </a:lnTo>
                    <a:lnTo>
                      <a:pt x="118" y="44"/>
                    </a:lnTo>
                    <a:lnTo>
                      <a:pt x="151" y="25"/>
                    </a:lnTo>
                    <a:lnTo>
                      <a:pt x="185" y="12"/>
                    </a:lnTo>
                    <a:lnTo>
                      <a:pt x="222" y="3"/>
                    </a:lnTo>
                    <a:lnTo>
                      <a:pt x="2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7"/>
              <p:cNvSpPr>
                <a:spLocks/>
              </p:cNvSpPr>
              <p:nvPr/>
            </p:nvSpPr>
            <p:spPr bwMode="auto">
              <a:xfrm>
                <a:off x="2565401" y="938214"/>
                <a:ext cx="781050" cy="141288"/>
              </a:xfrm>
              <a:custGeom>
                <a:avLst/>
                <a:gdLst>
                  <a:gd name="T0" fmla="*/ 134 w 1474"/>
                  <a:gd name="T1" fmla="*/ 0 h 269"/>
                  <a:gd name="T2" fmla="*/ 1341 w 1474"/>
                  <a:gd name="T3" fmla="*/ 0 h 269"/>
                  <a:gd name="T4" fmla="*/ 1368 w 1474"/>
                  <a:gd name="T5" fmla="*/ 3 h 269"/>
                  <a:gd name="T6" fmla="*/ 1393 w 1474"/>
                  <a:gd name="T7" fmla="*/ 11 h 269"/>
                  <a:gd name="T8" fmla="*/ 1416 w 1474"/>
                  <a:gd name="T9" fmla="*/ 23 h 269"/>
                  <a:gd name="T10" fmla="*/ 1435 w 1474"/>
                  <a:gd name="T11" fmla="*/ 40 h 269"/>
                  <a:gd name="T12" fmla="*/ 1452 w 1474"/>
                  <a:gd name="T13" fmla="*/ 59 h 269"/>
                  <a:gd name="T14" fmla="*/ 1464 w 1474"/>
                  <a:gd name="T15" fmla="*/ 82 h 269"/>
                  <a:gd name="T16" fmla="*/ 1471 w 1474"/>
                  <a:gd name="T17" fmla="*/ 107 h 269"/>
                  <a:gd name="T18" fmla="*/ 1474 w 1474"/>
                  <a:gd name="T19" fmla="*/ 134 h 269"/>
                  <a:gd name="T20" fmla="*/ 1471 w 1474"/>
                  <a:gd name="T21" fmla="*/ 161 h 269"/>
                  <a:gd name="T22" fmla="*/ 1464 w 1474"/>
                  <a:gd name="T23" fmla="*/ 186 h 269"/>
                  <a:gd name="T24" fmla="*/ 1451 w 1474"/>
                  <a:gd name="T25" fmla="*/ 209 h 269"/>
                  <a:gd name="T26" fmla="*/ 1435 w 1474"/>
                  <a:gd name="T27" fmla="*/ 229 h 269"/>
                  <a:gd name="T28" fmla="*/ 1416 w 1474"/>
                  <a:gd name="T29" fmla="*/ 246 h 269"/>
                  <a:gd name="T30" fmla="*/ 1393 w 1474"/>
                  <a:gd name="T31" fmla="*/ 258 h 269"/>
                  <a:gd name="T32" fmla="*/ 1368 w 1474"/>
                  <a:gd name="T33" fmla="*/ 266 h 269"/>
                  <a:gd name="T34" fmla="*/ 1341 w 1474"/>
                  <a:gd name="T35" fmla="*/ 269 h 269"/>
                  <a:gd name="T36" fmla="*/ 134 w 1474"/>
                  <a:gd name="T37" fmla="*/ 269 h 269"/>
                  <a:gd name="T38" fmla="*/ 107 w 1474"/>
                  <a:gd name="T39" fmla="*/ 266 h 269"/>
                  <a:gd name="T40" fmla="*/ 82 w 1474"/>
                  <a:gd name="T41" fmla="*/ 258 h 269"/>
                  <a:gd name="T42" fmla="*/ 59 w 1474"/>
                  <a:gd name="T43" fmla="*/ 246 h 269"/>
                  <a:gd name="T44" fmla="*/ 39 w 1474"/>
                  <a:gd name="T45" fmla="*/ 229 h 269"/>
                  <a:gd name="T46" fmla="*/ 23 w 1474"/>
                  <a:gd name="T47" fmla="*/ 209 h 269"/>
                  <a:gd name="T48" fmla="*/ 11 w 1474"/>
                  <a:gd name="T49" fmla="*/ 186 h 269"/>
                  <a:gd name="T50" fmla="*/ 3 w 1474"/>
                  <a:gd name="T51" fmla="*/ 161 h 269"/>
                  <a:gd name="T52" fmla="*/ 0 w 1474"/>
                  <a:gd name="T53" fmla="*/ 134 h 269"/>
                  <a:gd name="T54" fmla="*/ 3 w 1474"/>
                  <a:gd name="T55" fmla="*/ 107 h 269"/>
                  <a:gd name="T56" fmla="*/ 11 w 1474"/>
                  <a:gd name="T57" fmla="*/ 82 h 269"/>
                  <a:gd name="T58" fmla="*/ 23 w 1474"/>
                  <a:gd name="T59" fmla="*/ 59 h 269"/>
                  <a:gd name="T60" fmla="*/ 39 w 1474"/>
                  <a:gd name="T61" fmla="*/ 40 h 269"/>
                  <a:gd name="T62" fmla="*/ 59 w 1474"/>
                  <a:gd name="T63" fmla="*/ 23 h 269"/>
                  <a:gd name="T64" fmla="*/ 82 w 1474"/>
                  <a:gd name="T65" fmla="*/ 11 h 269"/>
                  <a:gd name="T66" fmla="*/ 107 w 1474"/>
                  <a:gd name="T67" fmla="*/ 3 h 269"/>
                  <a:gd name="T68" fmla="*/ 134 w 1474"/>
                  <a:gd name="T69"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9">
                    <a:moveTo>
                      <a:pt x="134" y="0"/>
                    </a:moveTo>
                    <a:lnTo>
                      <a:pt x="1341" y="0"/>
                    </a:lnTo>
                    <a:lnTo>
                      <a:pt x="1368" y="3"/>
                    </a:lnTo>
                    <a:lnTo>
                      <a:pt x="1393" y="11"/>
                    </a:lnTo>
                    <a:lnTo>
                      <a:pt x="1416" y="23"/>
                    </a:lnTo>
                    <a:lnTo>
                      <a:pt x="1435" y="40"/>
                    </a:lnTo>
                    <a:lnTo>
                      <a:pt x="1452" y="59"/>
                    </a:lnTo>
                    <a:lnTo>
                      <a:pt x="1464" y="82"/>
                    </a:lnTo>
                    <a:lnTo>
                      <a:pt x="1471" y="107"/>
                    </a:lnTo>
                    <a:lnTo>
                      <a:pt x="1474" y="134"/>
                    </a:lnTo>
                    <a:lnTo>
                      <a:pt x="1471" y="161"/>
                    </a:lnTo>
                    <a:lnTo>
                      <a:pt x="1464" y="186"/>
                    </a:lnTo>
                    <a:lnTo>
                      <a:pt x="1451" y="209"/>
                    </a:lnTo>
                    <a:lnTo>
                      <a:pt x="1435" y="229"/>
                    </a:lnTo>
                    <a:lnTo>
                      <a:pt x="1416" y="246"/>
                    </a:lnTo>
                    <a:lnTo>
                      <a:pt x="1393" y="258"/>
                    </a:lnTo>
                    <a:lnTo>
                      <a:pt x="1368" y="266"/>
                    </a:lnTo>
                    <a:lnTo>
                      <a:pt x="1341" y="269"/>
                    </a:lnTo>
                    <a:lnTo>
                      <a:pt x="134" y="269"/>
                    </a:lnTo>
                    <a:lnTo>
                      <a:pt x="107" y="266"/>
                    </a:lnTo>
                    <a:lnTo>
                      <a:pt x="82" y="258"/>
                    </a:lnTo>
                    <a:lnTo>
                      <a:pt x="59" y="246"/>
                    </a:lnTo>
                    <a:lnTo>
                      <a:pt x="39" y="229"/>
                    </a:lnTo>
                    <a:lnTo>
                      <a:pt x="23" y="209"/>
                    </a:lnTo>
                    <a:lnTo>
                      <a:pt x="11" y="186"/>
                    </a:lnTo>
                    <a:lnTo>
                      <a:pt x="3" y="161"/>
                    </a:lnTo>
                    <a:lnTo>
                      <a:pt x="0" y="134"/>
                    </a:lnTo>
                    <a:lnTo>
                      <a:pt x="3" y="107"/>
                    </a:lnTo>
                    <a:lnTo>
                      <a:pt x="11" y="82"/>
                    </a:lnTo>
                    <a:lnTo>
                      <a:pt x="23" y="59"/>
                    </a:lnTo>
                    <a:lnTo>
                      <a:pt x="39" y="40"/>
                    </a:lnTo>
                    <a:lnTo>
                      <a:pt x="59" y="23"/>
                    </a:lnTo>
                    <a:lnTo>
                      <a:pt x="82" y="11"/>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8"/>
              <p:cNvSpPr>
                <a:spLocks/>
              </p:cNvSpPr>
              <p:nvPr/>
            </p:nvSpPr>
            <p:spPr bwMode="auto">
              <a:xfrm>
                <a:off x="2565401" y="1174751"/>
                <a:ext cx="781050" cy="141288"/>
              </a:xfrm>
              <a:custGeom>
                <a:avLst/>
                <a:gdLst>
                  <a:gd name="T0" fmla="*/ 134 w 1474"/>
                  <a:gd name="T1" fmla="*/ 0 h 268"/>
                  <a:gd name="T2" fmla="*/ 1341 w 1474"/>
                  <a:gd name="T3" fmla="*/ 0 h 268"/>
                  <a:gd name="T4" fmla="*/ 1368 w 1474"/>
                  <a:gd name="T5" fmla="*/ 2 h 268"/>
                  <a:gd name="T6" fmla="*/ 1393 w 1474"/>
                  <a:gd name="T7" fmla="*/ 10 h 268"/>
                  <a:gd name="T8" fmla="*/ 1416 w 1474"/>
                  <a:gd name="T9" fmla="*/ 22 h 268"/>
                  <a:gd name="T10" fmla="*/ 1435 w 1474"/>
                  <a:gd name="T11" fmla="*/ 39 h 268"/>
                  <a:gd name="T12" fmla="*/ 1452 w 1474"/>
                  <a:gd name="T13" fmla="*/ 58 h 268"/>
                  <a:gd name="T14" fmla="*/ 1464 w 1474"/>
                  <a:gd name="T15" fmla="*/ 82 h 268"/>
                  <a:gd name="T16" fmla="*/ 1471 w 1474"/>
                  <a:gd name="T17" fmla="*/ 107 h 268"/>
                  <a:gd name="T18" fmla="*/ 1474 w 1474"/>
                  <a:gd name="T19" fmla="*/ 134 h 268"/>
                  <a:gd name="T20" fmla="*/ 1471 w 1474"/>
                  <a:gd name="T21" fmla="*/ 161 h 268"/>
                  <a:gd name="T22" fmla="*/ 1464 w 1474"/>
                  <a:gd name="T23" fmla="*/ 186 h 268"/>
                  <a:gd name="T24" fmla="*/ 1451 w 1474"/>
                  <a:gd name="T25" fmla="*/ 209 h 268"/>
                  <a:gd name="T26" fmla="*/ 1435 w 1474"/>
                  <a:gd name="T27" fmla="*/ 229 h 268"/>
                  <a:gd name="T28" fmla="*/ 1416 w 1474"/>
                  <a:gd name="T29" fmla="*/ 245 h 268"/>
                  <a:gd name="T30" fmla="*/ 1393 w 1474"/>
                  <a:gd name="T31" fmla="*/ 257 h 268"/>
                  <a:gd name="T32" fmla="*/ 1368 w 1474"/>
                  <a:gd name="T33" fmla="*/ 265 h 268"/>
                  <a:gd name="T34" fmla="*/ 1341 w 1474"/>
                  <a:gd name="T35" fmla="*/ 268 h 268"/>
                  <a:gd name="T36" fmla="*/ 134 w 1474"/>
                  <a:gd name="T37" fmla="*/ 268 h 268"/>
                  <a:gd name="T38" fmla="*/ 107 w 1474"/>
                  <a:gd name="T39" fmla="*/ 265 h 268"/>
                  <a:gd name="T40" fmla="*/ 82 w 1474"/>
                  <a:gd name="T41" fmla="*/ 257 h 268"/>
                  <a:gd name="T42" fmla="*/ 59 w 1474"/>
                  <a:gd name="T43" fmla="*/ 245 h 268"/>
                  <a:gd name="T44" fmla="*/ 39 w 1474"/>
                  <a:gd name="T45" fmla="*/ 229 h 268"/>
                  <a:gd name="T46" fmla="*/ 23 w 1474"/>
                  <a:gd name="T47" fmla="*/ 209 h 268"/>
                  <a:gd name="T48" fmla="*/ 11 w 1474"/>
                  <a:gd name="T49" fmla="*/ 186 h 268"/>
                  <a:gd name="T50" fmla="*/ 3 w 1474"/>
                  <a:gd name="T51" fmla="*/ 161 h 268"/>
                  <a:gd name="T52" fmla="*/ 0 w 1474"/>
                  <a:gd name="T53" fmla="*/ 134 h 268"/>
                  <a:gd name="T54" fmla="*/ 3 w 1474"/>
                  <a:gd name="T55" fmla="*/ 107 h 268"/>
                  <a:gd name="T56" fmla="*/ 11 w 1474"/>
                  <a:gd name="T57" fmla="*/ 82 h 268"/>
                  <a:gd name="T58" fmla="*/ 23 w 1474"/>
                  <a:gd name="T59" fmla="*/ 58 h 268"/>
                  <a:gd name="T60" fmla="*/ 39 w 1474"/>
                  <a:gd name="T61" fmla="*/ 39 h 268"/>
                  <a:gd name="T62" fmla="*/ 59 w 1474"/>
                  <a:gd name="T63" fmla="*/ 22 h 268"/>
                  <a:gd name="T64" fmla="*/ 82 w 1474"/>
                  <a:gd name="T65" fmla="*/ 10 h 268"/>
                  <a:gd name="T66" fmla="*/ 107 w 1474"/>
                  <a:gd name="T67" fmla="*/ 2 h 268"/>
                  <a:gd name="T68" fmla="*/ 134 w 1474"/>
                  <a:gd name="T69"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8">
                    <a:moveTo>
                      <a:pt x="134" y="0"/>
                    </a:moveTo>
                    <a:lnTo>
                      <a:pt x="1341" y="0"/>
                    </a:lnTo>
                    <a:lnTo>
                      <a:pt x="1368" y="2"/>
                    </a:lnTo>
                    <a:lnTo>
                      <a:pt x="1393" y="10"/>
                    </a:lnTo>
                    <a:lnTo>
                      <a:pt x="1416" y="22"/>
                    </a:lnTo>
                    <a:lnTo>
                      <a:pt x="1435" y="39"/>
                    </a:lnTo>
                    <a:lnTo>
                      <a:pt x="1452" y="58"/>
                    </a:lnTo>
                    <a:lnTo>
                      <a:pt x="1464" y="82"/>
                    </a:lnTo>
                    <a:lnTo>
                      <a:pt x="1471" y="107"/>
                    </a:lnTo>
                    <a:lnTo>
                      <a:pt x="1474" y="134"/>
                    </a:lnTo>
                    <a:lnTo>
                      <a:pt x="1471" y="161"/>
                    </a:lnTo>
                    <a:lnTo>
                      <a:pt x="1464" y="186"/>
                    </a:lnTo>
                    <a:lnTo>
                      <a:pt x="1451" y="209"/>
                    </a:lnTo>
                    <a:lnTo>
                      <a:pt x="1435" y="229"/>
                    </a:lnTo>
                    <a:lnTo>
                      <a:pt x="1416" y="245"/>
                    </a:lnTo>
                    <a:lnTo>
                      <a:pt x="1393" y="257"/>
                    </a:lnTo>
                    <a:lnTo>
                      <a:pt x="1368" y="265"/>
                    </a:lnTo>
                    <a:lnTo>
                      <a:pt x="1341" y="268"/>
                    </a:lnTo>
                    <a:lnTo>
                      <a:pt x="134" y="268"/>
                    </a:lnTo>
                    <a:lnTo>
                      <a:pt x="107" y="265"/>
                    </a:lnTo>
                    <a:lnTo>
                      <a:pt x="82" y="257"/>
                    </a:lnTo>
                    <a:lnTo>
                      <a:pt x="59" y="245"/>
                    </a:lnTo>
                    <a:lnTo>
                      <a:pt x="39" y="229"/>
                    </a:lnTo>
                    <a:lnTo>
                      <a:pt x="23" y="209"/>
                    </a:lnTo>
                    <a:lnTo>
                      <a:pt x="11" y="186"/>
                    </a:lnTo>
                    <a:lnTo>
                      <a:pt x="3" y="161"/>
                    </a:lnTo>
                    <a:lnTo>
                      <a:pt x="0" y="134"/>
                    </a:lnTo>
                    <a:lnTo>
                      <a:pt x="3" y="107"/>
                    </a:lnTo>
                    <a:lnTo>
                      <a:pt x="11" y="82"/>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9"/>
              <p:cNvSpPr>
                <a:spLocks/>
              </p:cNvSpPr>
              <p:nvPr/>
            </p:nvSpPr>
            <p:spPr bwMode="auto">
              <a:xfrm>
                <a:off x="2565401" y="1411289"/>
                <a:ext cx="781050" cy="138113"/>
              </a:xfrm>
              <a:custGeom>
                <a:avLst/>
                <a:gdLst>
                  <a:gd name="T0" fmla="*/ 134 w 1474"/>
                  <a:gd name="T1" fmla="*/ 0 h 262"/>
                  <a:gd name="T2" fmla="*/ 1341 w 1474"/>
                  <a:gd name="T3" fmla="*/ 0 h 262"/>
                  <a:gd name="T4" fmla="*/ 1368 w 1474"/>
                  <a:gd name="T5" fmla="*/ 3 h 262"/>
                  <a:gd name="T6" fmla="*/ 1393 w 1474"/>
                  <a:gd name="T7" fmla="*/ 10 h 262"/>
                  <a:gd name="T8" fmla="*/ 1416 w 1474"/>
                  <a:gd name="T9" fmla="*/ 22 h 262"/>
                  <a:gd name="T10" fmla="*/ 1435 w 1474"/>
                  <a:gd name="T11" fmla="*/ 38 h 262"/>
                  <a:gd name="T12" fmla="*/ 1452 w 1474"/>
                  <a:gd name="T13" fmla="*/ 57 h 262"/>
                  <a:gd name="T14" fmla="*/ 1464 w 1474"/>
                  <a:gd name="T15" fmla="*/ 79 h 262"/>
                  <a:gd name="T16" fmla="*/ 1471 w 1474"/>
                  <a:gd name="T17" fmla="*/ 104 h 262"/>
                  <a:gd name="T18" fmla="*/ 1474 w 1474"/>
                  <a:gd name="T19" fmla="*/ 131 h 262"/>
                  <a:gd name="T20" fmla="*/ 1471 w 1474"/>
                  <a:gd name="T21" fmla="*/ 158 h 262"/>
                  <a:gd name="T22" fmla="*/ 1464 w 1474"/>
                  <a:gd name="T23" fmla="*/ 183 h 262"/>
                  <a:gd name="T24" fmla="*/ 1451 w 1474"/>
                  <a:gd name="T25" fmla="*/ 205 h 262"/>
                  <a:gd name="T26" fmla="*/ 1435 w 1474"/>
                  <a:gd name="T27" fmla="*/ 225 h 262"/>
                  <a:gd name="T28" fmla="*/ 1416 w 1474"/>
                  <a:gd name="T29" fmla="*/ 240 h 262"/>
                  <a:gd name="T30" fmla="*/ 1393 w 1474"/>
                  <a:gd name="T31" fmla="*/ 252 h 262"/>
                  <a:gd name="T32" fmla="*/ 1368 w 1474"/>
                  <a:gd name="T33" fmla="*/ 259 h 262"/>
                  <a:gd name="T34" fmla="*/ 1341 w 1474"/>
                  <a:gd name="T35" fmla="*/ 262 h 262"/>
                  <a:gd name="T36" fmla="*/ 134 w 1474"/>
                  <a:gd name="T37" fmla="*/ 262 h 262"/>
                  <a:gd name="T38" fmla="*/ 107 w 1474"/>
                  <a:gd name="T39" fmla="*/ 259 h 262"/>
                  <a:gd name="T40" fmla="*/ 82 w 1474"/>
                  <a:gd name="T41" fmla="*/ 252 h 262"/>
                  <a:gd name="T42" fmla="*/ 59 w 1474"/>
                  <a:gd name="T43" fmla="*/ 240 h 262"/>
                  <a:gd name="T44" fmla="*/ 39 w 1474"/>
                  <a:gd name="T45" fmla="*/ 225 h 262"/>
                  <a:gd name="T46" fmla="*/ 23 w 1474"/>
                  <a:gd name="T47" fmla="*/ 205 h 262"/>
                  <a:gd name="T48" fmla="*/ 11 w 1474"/>
                  <a:gd name="T49" fmla="*/ 183 h 262"/>
                  <a:gd name="T50" fmla="*/ 3 w 1474"/>
                  <a:gd name="T51" fmla="*/ 158 h 262"/>
                  <a:gd name="T52" fmla="*/ 0 w 1474"/>
                  <a:gd name="T53" fmla="*/ 131 h 262"/>
                  <a:gd name="T54" fmla="*/ 3 w 1474"/>
                  <a:gd name="T55" fmla="*/ 104 h 262"/>
                  <a:gd name="T56" fmla="*/ 11 w 1474"/>
                  <a:gd name="T57" fmla="*/ 79 h 262"/>
                  <a:gd name="T58" fmla="*/ 23 w 1474"/>
                  <a:gd name="T59" fmla="*/ 57 h 262"/>
                  <a:gd name="T60" fmla="*/ 39 w 1474"/>
                  <a:gd name="T61" fmla="*/ 38 h 262"/>
                  <a:gd name="T62" fmla="*/ 59 w 1474"/>
                  <a:gd name="T63" fmla="*/ 22 h 262"/>
                  <a:gd name="T64" fmla="*/ 82 w 1474"/>
                  <a:gd name="T65" fmla="*/ 10 h 262"/>
                  <a:gd name="T66" fmla="*/ 107 w 1474"/>
                  <a:gd name="T67" fmla="*/ 3 h 262"/>
                  <a:gd name="T68" fmla="*/ 134 w 1474"/>
                  <a:gd name="T69"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4" h="262">
                    <a:moveTo>
                      <a:pt x="134" y="0"/>
                    </a:moveTo>
                    <a:lnTo>
                      <a:pt x="1341" y="0"/>
                    </a:lnTo>
                    <a:lnTo>
                      <a:pt x="1368" y="3"/>
                    </a:lnTo>
                    <a:lnTo>
                      <a:pt x="1393" y="10"/>
                    </a:lnTo>
                    <a:lnTo>
                      <a:pt x="1416" y="22"/>
                    </a:lnTo>
                    <a:lnTo>
                      <a:pt x="1435" y="38"/>
                    </a:lnTo>
                    <a:lnTo>
                      <a:pt x="1452" y="57"/>
                    </a:lnTo>
                    <a:lnTo>
                      <a:pt x="1464" y="79"/>
                    </a:lnTo>
                    <a:lnTo>
                      <a:pt x="1471" y="104"/>
                    </a:lnTo>
                    <a:lnTo>
                      <a:pt x="1474" y="131"/>
                    </a:lnTo>
                    <a:lnTo>
                      <a:pt x="1471" y="158"/>
                    </a:lnTo>
                    <a:lnTo>
                      <a:pt x="1464" y="183"/>
                    </a:lnTo>
                    <a:lnTo>
                      <a:pt x="1451" y="205"/>
                    </a:lnTo>
                    <a:lnTo>
                      <a:pt x="1435" y="225"/>
                    </a:lnTo>
                    <a:lnTo>
                      <a:pt x="1416" y="240"/>
                    </a:lnTo>
                    <a:lnTo>
                      <a:pt x="1393" y="252"/>
                    </a:lnTo>
                    <a:lnTo>
                      <a:pt x="1368" y="259"/>
                    </a:lnTo>
                    <a:lnTo>
                      <a:pt x="1341" y="262"/>
                    </a:lnTo>
                    <a:lnTo>
                      <a:pt x="134" y="262"/>
                    </a:lnTo>
                    <a:lnTo>
                      <a:pt x="107" y="259"/>
                    </a:lnTo>
                    <a:lnTo>
                      <a:pt x="82" y="252"/>
                    </a:lnTo>
                    <a:lnTo>
                      <a:pt x="59" y="240"/>
                    </a:lnTo>
                    <a:lnTo>
                      <a:pt x="39" y="225"/>
                    </a:lnTo>
                    <a:lnTo>
                      <a:pt x="23" y="205"/>
                    </a:lnTo>
                    <a:lnTo>
                      <a:pt x="11" y="183"/>
                    </a:lnTo>
                    <a:lnTo>
                      <a:pt x="3" y="158"/>
                    </a:lnTo>
                    <a:lnTo>
                      <a:pt x="0" y="131"/>
                    </a:lnTo>
                    <a:lnTo>
                      <a:pt x="3" y="104"/>
                    </a:lnTo>
                    <a:lnTo>
                      <a:pt x="11" y="79"/>
                    </a:lnTo>
                    <a:lnTo>
                      <a:pt x="23" y="57"/>
                    </a:lnTo>
                    <a:lnTo>
                      <a:pt x="39" y="38"/>
                    </a:lnTo>
                    <a:lnTo>
                      <a:pt x="59" y="22"/>
                    </a:lnTo>
                    <a:lnTo>
                      <a:pt x="82" y="10"/>
                    </a:lnTo>
                    <a:lnTo>
                      <a:pt x="107" y="3"/>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10"/>
              <p:cNvSpPr>
                <a:spLocks/>
              </p:cNvSpPr>
              <p:nvPr/>
            </p:nvSpPr>
            <p:spPr bwMode="auto">
              <a:xfrm>
                <a:off x="2565401" y="1636714"/>
                <a:ext cx="431800" cy="139700"/>
              </a:xfrm>
              <a:custGeom>
                <a:avLst/>
                <a:gdLst>
                  <a:gd name="T0" fmla="*/ 134 w 816"/>
                  <a:gd name="T1" fmla="*/ 0 h 262"/>
                  <a:gd name="T2" fmla="*/ 816 w 816"/>
                  <a:gd name="T3" fmla="*/ 0 h 262"/>
                  <a:gd name="T4" fmla="*/ 777 w 816"/>
                  <a:gd name="T5" fmla="*/ 22 h 262"/>
                  <a:gd name="T6" fmla="*/ 738 w 816"/>
                  <a:gd name="T7" fmla="*/ 49 h 262"/>
                  <a:gd name="T8" fmla="*/ 704 w 816"/>
                  <a:gd name="T9" fmla="*/ 78 h 262"/>
                  <a:gd name="T10" fmla="*/ 671 w 816"/>
                  <a:gd name="T11" fmla="*/ 112 h 262"/>
                  <a:gd name="T12" fmla="*/ 644 w 816"/>
                  <a:gd name="T13" fmla="*/ 148 h 262"/>
                  <a:gd name="T14" fmla="*/ 620 w 816"/>
                  <a:gd name="T15" fmla="*/ 186 h 262"/>
                  <a:gd name="T16" fmla="*/ 600 w 816"/>
                  <a:gd name="T17" fmla="*/ 225 h 262"/>
                  <a:gd name="T18" fmla="*/ 584 w 816"/>
                  <a:gd name="T19" fmla="*/ 262 h 262"/>
                  <a:gd name="T20" fmla="*/ 134 w 816"/>
                  <a:gd name="T21" fmla="*/ 262 h 262"/>
                  <a:gd name="T22" fmla="*/ 107 w 816"/>
                  <a:gd name="T23" fmla="*/ 259 h 262"/>
                  <a:gd name="T24" fmla="*/ 82 w 816"/>
                  <a:gd name="T25" fmla="*/ 252 h 262"/>
                  <a:gd name="T26" fmla="*/ 59 w 816"/>
                  <a:gd name="T27" fmla="*/ 240 h 262"/>
                  <a:gd name="T28" fmla="*/ 39 w 816"/>
                  <a:gd name="T29" fmla="*/ 224 h 262"/>
                  <a:gd name="T30" fmla="*/ 23 w 816"/>
                  <a:gd name="T31" fmla="*/ 205 h 262"/>
                  <a:gd name="T32" fmla="*/ 10 w 816"/>
                  <a:gd name="T33" fmla="*/ 183 h 262"/>
                  <a:gd name="T34" fmla="*/ 3 w 816"/>
                  <a:gd name="T35" fmla="*/ 158 h 262"/>
                  <a:gd name="T36" fmla="*/ 0 w 816"/>
                  <a:gd name="T37" fmla="*/ 132 h 262"/>
                  <a:gd name="T38" fmla="*/ 3 w 816"/>
                  <a:gd name="T39" fmla="*/ 105 h 262"/>
                  <a:gd name="T40" fmla="*/ 10 w 816"/>
                  <a:gd name="T41" fmla="*/ 80 h 262"/>
                  <a:gd name="T42" fmla="*/ 23 w 816"/>
                  <a:gd name="T43" fmla="*/ 58 h 262"/>
                  <a:gd name="T44" fmla="*/ 39 w 816"/>
                  <a:gd name="T45" fmla="*/ 39 h 262"/>
                  <a:gd name="T46" fmla="*/ 59 w 816"/>
                  <a:gd name="T47" fmla="*/ 22 h 262"/>
                  <a:gd name="T48" fmla="*/ 82 w 816"/>
                  <a:gd name="T49" fmla="*/ 10 h 262"/>
                  <a:gd name="T50" fmla="*/ 107 w 816"/>
                  <a:gd name="T51" fmla="*/ 2 h 262"/>
                  <a:gd name="T52" fmla="*/ 134 w 816"/>
                  <a:gd name="T5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16" h="262">
                    <a:moveTo>
                      <a:pt x="134" y="0"/>
                    </a:moveTo>
                    <a:lnTo>
                      <a:pt x="816" y="0"/>
                    </a:lnTo>
                    <a:lnTo>
                      <a:pt x="777" y="22"/>
                    </a:lnTo>
                    <a:lnTo>
                      <a:pt x="738" y="49"/>
                    </a:lnTo>
                    <a:lnTo>
                      <a:pt x="704" y="78"/>
                    </a:lnTo>
                    <a:lnTo>
                      <a:pt x="671" y="112"/>
                    </a:lnTo>
                    <a:lnTo>
                      <a:pt x="644" y="148"/>
                    </a:lnTo>
                    <a:lnTo>
                      <a:pt x="620" y="186"/>
                    </a:lnTo>
                    <a:lnTo>
                      <a:pt x="600" y="225"/>
                    </a:lnTo>
                    <a:lnTo>
                      <a:pt x="584" y="262"/>
                    </a:lnTo>
                    <a:lnTo>
                      <a:pt x="134" y="262"/>
                    </a:lnTo>
                    <a:lnTo>
                      <a:pt x="107" y="259"/>
                    </a:lnTo>
                    <a:lnTo>
                      <a:pt x="82" y="252"/>
                    </a:lnTo>
                    <a:lnTo>
                      <a:pt x="59" y="240"/>
                    </a:lnTo>
                    <a:lnTo>
                      <a:pt x="39" y="224"/>
                    </a:lnTo>
                    <a:lnTo>
                      <a:pt x="23" y="205"/>
                    </a:lnTo>
                    <a:lnTo>
                      <a:pt x="10" y="183"/>
                    </a:lnTo>
                    <a:lnTo>
                      <a:pt x="3" y="158"/>
                    </a:lnTo>
                    <a:lnTo>
                      <a:pt x="0" y="132"/>
                    </a:lnTo>
                    <a:lnTo>
                      <a:pt x="3" y="105"/>
                    </a:lnTo>
                    <a:lnTo>
                      <a:pt x="10" y="80"/>
                    </a:lnTo>
                    <a:lnTo>
                      <a:pt x="23" y="58"/>
                    </a:lnTo>
                    <a:lnTo>
                      <a:pt x="39" y="39"/>
                    </a:lnTo>
                    <a:lnTo>
                      <a:pt x="59" y="22"/>
                    </a:lnTo>
                    <a:lnTo>
                      <a:pt x="82" y="10"/>
                    </a:lnTo>
                    <a:lnTo>
                      <a:pt x="107" y="2"/>
                    </a:lnTo>
                    <a:lnTo>
                      <a:pt x="1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11"/>
              <p:cNvSpPr>
                <a:spLocks/>
              </p:cNvSpPr>
              <p:nvPr/>
            </p:nvSpPr>
            <p:spPr bwMode="auto">
              <a:xfrm>
                <a:off x="3221039" y="1636714"/>
                <a:ext cx="125413" cy="93663"/>
              </a:xfrm>
              <a:custGeom>
                <a:avLst/>
                <a:gdLst>
                  <a:gd name="T0" fmla="*/ 0 w 236"/>
                  <a:gd name="T1" fmla="*/ 0 h 177"/>
                  <a:gd name="T2" fmla="*/ 102 w 236"/>
                  <a:gd name="T3" fmla="*/ 0 h 177"/>
                  <a:gd name="T4" fmla="*/ 129 w 236"/>
                  <a:gd name="T5" fmla="*/ 3 h 177"/>
                  <a:gd name="T6" fmla="*/ 154 w 236"/>
                  <a:gd name="T7" fmla="*/ 10 h 177"/>
                  <a:gd name="T8" fmla="*/ 177 w 236"/>
                  <a:gd name="T9" fmla="*/ 22 h 177"/>
                  <a:gd name="T10" fmla="*/ 196 w 236"/>
                  <a:gd name="T11" fmla="*/ 39 h 177"/>
                  <a:gd name="T12" fmla="*/ 213 w 236"/>
                  <a:gd name="T13" fmla="*/ 59 h 177"/>
                  <a:gd name="T14" fmla="*/ 225 w 236"/>
                  <a:gd name="T15" fmla="*/ 81 h 177"/>
                  <a:gd name="T16" fmla="*/ 233 w 236"/>
                  <a:gd name="T17" fmla="*/ 106 h 177"/>
                  <a:gd name="T18" fmla="*/ 236 w 236"/>
                  <a:gd name="T19" fmla="*/ 133 h 177"/>
                  <a:gd name="T20" fmla="*/ 234 w 236"/>
                  <a:gd name="T21" fmla="*/ 156 h 177"/>
                  <a:gd name="T22" fmla="*/ 228 w 236"/>
                  <a:gd name="T23" fmla="*/ 177 h 177"/>
                  <a:gd name="T24" fmla="*/ 95 w 236"/>
                  <a:gd name="T25" fmla="*/ 63 h 177"/>
                  <a:gd name="T26" fmla="*/ 72 w 236"/>
                  <a:gd name="T27" fmla="*/ 45 h 177"/>
                  <a:gd name="T28" fmla="*/ 49 w 236"/>
                  <a:gd name="T29" fmla="*/ 28 h 177"/>
                  <a:gd name="T30" fmla="*/ 25 w 236"/>
                  <a:gd name="T31" fmla="*/ 12 h 177"/>
                  <a:gd name="T32" fmla="*/ 0 w 236"/>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6" h="177">
                    <a:moveTo>
                      <a:pt x="0" y="0"/>
                    </a:moveTo>
                    <a:lnTo>
                      <a:pt x="102" y="0"/>
                    </a:lnTo>
                    <a:lnTo>
                      <a:pt x="129" y="3"/>
                    </a:lnTo>
                    <a:lnTo>
                      <a:pt x="154" y="10"/>
                    </a:lnTo>
                    <a:lnTo>
                      <a:pt x="177" y="22"/>
                    </a:lnTo>
                    <a:lnTo>
                      <a:pt x="196" y="39"/>
                    </a:lnTo>
                    <a:lnTo>
                      <a:pt x="213" y="59"/>
                    </a:lnTo>
                    <a:lnTo>
                      <a:pt x="225" y="81"/>
                    </a:lnTo>
                    <a:lnTo>
                      <a:pt x="233" y="106"/>
                    </a:lnTo>
                    <a:lnTo>
                      <a:pt x="236" y="133"/>
                    </a:lnTo>
                    <a:lnTo>
                      <a:pt x="234" y="156"/>
                    </a:lnTo>
                    <a:lnTo>
                      <a:pt x="228" y="177"/>
                    </a:lnTo>
                    <a:lnTo>
                      <a:pt x="95" y="63"/>
                    </a:lnTo>
                    <a:lnTo>
                      <a:pt x="72" y="45"/>
                    </a:lnTo>
                    <a:lnTo>
                      <a:pt x="49" y="28"/>
                    </a:lnTo>
                    <a:lnTo>
                      <a:pt x="25" y="1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2"/>
              <p:cNvSpPr>
                <a:spLocks/>
              </p:cNvSpPr>
              <p:nvPr/>
            </p:nvSpPr>
            <p:spPr bwMode="auto">
              <a:xfrm>
                <a:off x="2986089" y="1417639"/>
                <a:ext cx="1035050" cy="822325"/>
              </a:xfrm>
              <a:custGeom>
                <a:avLst/>
                <a:gdLst>
                  <a:gd name="T0" fmla="*/ 1719 w 1957"/>
                  <a:gd name="T1" fmla="*/ 0 h 1553"/>
                  <a:gd name="T2" fmla="*/ 1752 w 1957"/>
                  <a:gd name="T3" fmla="*/ 2 h 1553"/>
                  <a:gd name="T4" fmla="*/ 1784 w 1957"/>
                  <a:gd name="T5" fmla="*/ 9 h 1553"/>
                  <a:gd name="T6" fmla="*/ 1816 w 1957"/>
                  <a:gd name="T7" fmla="*/ 20 h 1553"/>
                  <a:gd name="T8" fmla="*/ 1845 w 1957"/>
                  <a:gd name="T9" fmla="*/ 36 h 1553"/>
                  <a:gd name="T10" fmla="*/ 1873 w 1957"/>
                  <a:gd name="T11" fmla="*/ 56 h 1553"/>
                  <a:gd name="T12" fmla="*/ 1898 w 1957"/>
                  <a:gd name="T13" fmla="*/ 81 h 1553"/>
                  <a:gd name="T14" fmla="*/ 1920 w 1957"/>
                  <a:gd name="T15" fmla="*/ 108 h 1553"/>
                  <a:gd name="T16" fmla="*/ 1935 w 1957"/>
                  <a:gd name="T17" fmla="*/ 137 h 1553"/>
                  <a:gd name="T18" fmla="*/ 1947 w 1957"/>
                  <a:gd name="T19" fmla="*/ 169 h 1553"/>
                  <a:gd name="T20" fmla="*/ 1954 w 1957"/>
                  <a:gd name="T21" fmla="*/ 201 h 1553"/>
                  <a:gd name="T22" fmla="*/ 1957 w 1957"/>
                  <a:gd name="T23" fmla="*/ 233 h 1553"/>
                  <a:gd name="T24" fmla="*/ 1955 w 1957"/>
                  <a:gd name="T25" fmla="*/ 266 h 1553"/>
                  <a:gd name="T26" fmla="*/ 1948 w 1957"/>
                  <a:gd name="T27" fmla="*/ 298 h 1553"/>
                  <a:gd name="T28" fmla="*/ 1937 w 1957"/>
                  <a:gd name="T29" fmla="*/ 329 h 1553"/>
                  <a:gd name="T30" fmla="*/ 1922 w 1957"/>
                  <a:gd name="T31" fmla="*/ 359 h 1553"/>
                  <a:gd name="T32" fmla="*/ 1901 w 1957"/>
                  <a:gd name="T33" fmla="*/ 387 h 1553"/>
                  <a:gd name="T34" fmla="*/ 976 w 1957"/>
                  <a:gd name="T35" fmla="*/ 1470 h 1553"/>
                  <a:gd name="T36" fmla="*/ 955 w 1957"/>
                  <a:gd name="T37" fmla="*/ 1492 h 1553"/>
                  <a:gd name="T38" fmla="*/ 931 w 1957"/>
                  <a:gd name="T39" fmla="*/ 1511 h 1553"/>
                  <a:gd name="T40" fmla="*/ 905 w 1957"/>
                  <a:gd name="T41" fmla="*/ 1527 h 1553"/>
                  <a:gd name="T42" fmla="*/ 877 w 1957"/>
                  <a:gd name="T43" fmla="*/ 1539 h 1553"/>
                  <a:gd name="T44" fmla="*/ 847 w 1957"/>
                  <a:gd name="T45" fmla="*/ 1548 h 1553"/>
                  <a:gd name="T46" fmla="*/ 817 w 1957"/>
                  <a:gd name="T47" fmla="*/ 1553 h 1553"/>
                  <a:gd name="T48" fmla="*/ 798 w 1957"/>
                  <a:gd name="T49" fmla="*/ 1553 h 1553"/>
                  <a:gd name="T50" fmla="*/ 764 w 1957"/>
                  <a:gd name="T51" fmla="*/ 1551 h 1553"/>
                  <a:gd name="T52" fmla="*/ 732 w 1957"/>
                  <a:gd name="T53" fmla="*/ 1544 h 1553"/>
                  <a:gd name="T54" fmla="*/ 701 w 1957"/>
                  <a:gd name="T55" fmla="*/ 1531 h 1553"/>
                  <a:gd name="T56" fmla="*/ 672 w 1957"/>
                  <a:gd name="T57" fmla="*/ 1515 h 1553"/>
                  <a:gd name="T58" fmla="*/ 645 w 1957"/>
                  <a:gd name="T59" fmla="*/ 1495 h 1553"/>
                  <a:gd name="T60" fmla="*/ 81 w 1957"/>
                  <a:gd name="T61" fmla="*/ 1012 h 1553"/>
                  <a:gd name="T62" fmla="*/ 57 w 1957"/>
                  <a:gd name="T63" fmla="*/ 987 h 1553"/>
                  <a:gd name="T64" fmla="*/ 36 w 1957"/>
                  <a:gd name="T65" fmla="*/ 959 h 1553"/>
                  <a:gd name="T66" fmla="*/ 21 w 1957"/>
                  <a:gd name="T67" fmla="*/ 930 h 1553"/>
                  <a:gd name="T68" fmla="*/ 9 w 1957"/>
                  <a:gd name="T69" fmla="*/ 900 h 1553"/>
                  <a:gd name="T70" fmla="*/ 2 w 1957"/>
                  <a:gd name="T71" fmla="*/ 868 h 1553"/>
                  <a:gd name="T72" fmla="*/ 0 w 1957"/>
                  <a:gd name="T73" fmla="*/ 835 h 1553"/>
                  <a:gd name="T74" fmla="*/ 2 w 1957"/>
                  <a:gd name="T75" fmla="*/ 803 h 1553"/>
                  <a:gd name="T76" fmla="*/ 8 w 1957"/>
                  <a:gd name="T77" fmla="*/ 770 h 1553"/>
                  <a:gd name="T78" fmla="*/ 19 w 1957"/>
                  <a:gd name="T79" fmla="*/ 739 h 1553"/>
                  <a:gd name="T80" fmla="*/ 35 w 1957"/>
                  <a:gd name="T81" fmla="*/ 708 h 1553"/>
                  <a:gd name="T82" fmla="*/ 56 w 1957"/>
                  <a:gd name="T83" fmla="*/ 680 h 1553"/>
                  <a:gd name="T84" fmla="*/ 80 w 1957"/>
                  <a:gd name="T85" fmla="*/ 656 h 1553"/>
                  <a:gd name="T86" fmla="*/ 107 w 1957"/>
                  <a:gd name="T87" fmla="*/ 636 h 1553"/>
                  <a:gd name="T88" fmla="*/ 136 w 1957"/>
                  <a:gd name="T89" fmla="*/ 620 h 1553"/>
                  <a:gd name="T90" fmla="*/ 167 w 1957"/>
                  <a:gd name="T91" fmla="*/ 608 h 1553"/>
                  <a:gd name="T92" fmla="*/ 199 w 1957"/>
                  <a:gd name="T93" fmla="*/ 601 h 1553"/>
                  <a:gd name="T94" fmla="*/ 232 w 1957"/>
                  <a:gd name="T95" fmla="*/ 599 h 1553"/>
                  <a:gd name="T96" fmla="*/ 265 w 1957"/>
                  <a:gd name="T97" fmla="*/ 601 h 1553"/>
                  <a:gd name="T98" fmla="*/ 297 w 1957"/>
                  <a:gd name="T99" fmla="*/ 608 h 1553"/>
                  <a:gd name="T100" fmla="*/ 329 w 1957"/>
                  <a:gd name="T101" fmla="*/ 619 h 1553"/>
                  <a:gd name="T102" fmla="*/ 359 w 1957"/>
                  <a:gd name="T103" fmla="*/ 635 h 1553"/>
                  <a:gd name="T104" fmla="*/ 386 w 1957"/>
                  <a:gd name="T105" fmla="*/ 655 h 1553"/>
                  <a:gd name="T106" fmla="*/ 772 w 1957"/>
                  <a:gd name="T107" fmla="*/ 986 h 1553"/>
                  <a:gd name="T108" fmla="*/ 1543 w 1957"/>
                  <a:gd name="T109" fmla="*/ 83 h 1553"/>
                  <a:gd name="T110" fmla="*/ 1567 w 1957"/>
                  <a:gd name="T111" fmla="*/ 58 h 1553"/>
                  <a:gd name="T112" fmla="*/ 1594 w 1957"/>
                  <a:gd name="T113" fmla="*/ 38 h 1553"/>
                  <a:gd name="T114" fmla="*/ 1624 w 1957"/>
                  <a:gd name="T115" fmla="*/ 22 h 1553"/>
                  <a:gd name="T116" fmla="*/ 1655 w 1957"/>
                  <a:gd name="T117" fmla="*/ 10 h 1553"/>
                  <a:gd name="T118" fmla="*/ 1687 w 1957"/>
                  <a:gd name="T119" fmla="*/ 3 h 1553"/>
                  <a:gd name="T120" fmla="*/ 1719 w 1957"/>
                  <a:gd name="T121" fmla="*/ 0 h 1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57" h="1553">
                    <a:moveTo>
                      <a:pt x="1719" y="0"/>
                    </a:moveTo>
                    <a:lnTo>
                      <a:pt x="1752" y="2"/>
                    </a:lnTo>
                    <a:lnTo>
                      <a:pt x="1784" y="9"/>
                    </a:lnTo>
                    <a:lnTo>
                      <a:pt x="1816" y="20"/>
                    </a:lnTo>
                    <a:lnTo>
                      <a:pt x="1845" y="36"/>
                    </a:lnTo>
                    <a:lnTo>
                      <a:pt x="1873" y="56"/>
                    </a:lnTo>
                    <a:lnTo>
                      <a:pt x="1898" y="81"/>
                    </a:lnTo>
                    <a:lnTo>
                      <a:pt x="1920" y="108"/>
                    </a:lnTo>
                    <a:lnTo>
                      <a:pt x="1935" y="137"/>
                    </a:lnTo>
                    <a:lnTo>
                      <a:pt x="1947" y="169"/>
                    </a:lnTo>
                    <a:lnTo>
                      <a:pt x="1954" y="201"/>
                    </a:lnTo>
                    <a:lnTo>
                      <a:pt x="1957" y="233"/>
                    </a:lnTo>
                    <a:lnTo>
                      <a:pt x="1955" y="266"/>
                    </a:lnTo>
                    <a:lnTo>
                      <a:pt x="1948" y="298"/>
                    </a:lnTo>
                    <a:lnTo>
                      <a:pt x="1937" y="329"/>
                    </a:lnTo>
                    <a:lnTo>
                      <a:pt x="1922" y="359"/>
                    </a:lnTo>
                    <a:lnTo>
                      <a:pt x="1901" y="387"/>
                    </a:lnTo>
                    <a:lnTo>
                      <a:pt x="976" y="1470"/>
                    </a:lnTo>
                    <a:lnTo>
                      <a:pt x="955" y="1492"/>
                    </a:lnTo>
                    <a:lnTo>
                      <a:pt x="931" y="1511"/>
                    </a:lnTo>
                    <a:lnTo>
                      <a:pt x="905" y="1527"/>
                    </a:lnTo>
                    <a:lnTo>
                      <a:pt x="877" y="1539"/>
                    </a:lnTo>
                    <a:lnTo>
                      <a:pt x="847" y="1548"/>
                    </a:lnTo>
                    <a:lnTo>
                      <a:pt x="817" y="1553"/>
                    </a:lnTo>
                    <a:lnTo>
                      <a:pt x="798" y="1553"/>
                    </a:lnTo>
                    <a:lnTo>
                      <a:pt x="764" y="1551"/>
                    </a:lnTo>
                    <a:lnTo>
                      <a:pt x="732" y="1544"/>
                    </a:lnTo>
                    <a:lnTo>
                      <a:pt x="701" y="1531"/>
                    </a:lnTo>
                    <a:lnTo>
                      <a:pt x="672" y="1515"/>
                    </a:lnTo>
                    <a:lnTo>
                      <a:pt x="645" y="1495"/>
                    </a:lnTo>
                    <a:lnTo>
                      <a:pt x="81" y="1012"/>
                    </a:lnTo>
                    <a:lnTo>
                      <a:pt x="57" y="987"/>
                    </a:lnTo>
                    <a:lnTo>
                      <a:pt x="36" y="959"/>
                    </a:lnTo>
                    <a:lnTo>
                      <a:pt x="21" y="930"/>
                    </a:lnTo>
                    <a:lnTo>
                      <a:pt x="9" y="900"/>
                    </a:lnTo>
                    <a:lnTo>
                      <a:pt x="2" y="868"/>
                    </a:lnTo>
                    <a:lnTo>
                      <a:pt x="0" y="835"/>
                    </a:lnTo>
                    <a:lnTo>
                      <a:pt x="2" y="803"/>
                    </a:lnTo>
                    <a:lnTo>
                      <a:pt x="8" y="770"/>
                    </a:lnTo>
                    <a:lnTo>
                      <a:pt x="19" y="739"/>
                    </a:lnTo>
                    <a:lnTo>
                      <a:pt x="35" y="708"/>
                    </a:lnTo>
                    <a:lnTo>
                      <a:pt x="56" y="680"/>
                    </a:lnTo>
                    <a:lnTo>
                      <a:pt x="80" y="656"/>
                    </a:lnTo>
                    <a:lnTo>
                      <a:pt x="107" y="636"/>
                    </a:lnTo>
                    <a:lnTo>
                      <a:pt x="136" y="620"/>
                    </a:lnTo>
                    <a:lnTo>
                      <a:pt x="167" y="608"/>
                    </a:lnTo>
                    <a:lnTo>
                      <a:pt x="199" y="601"/>
                    </a:lnTo>
                    <a:lnTo>
                      <a:pt x="232" y="599"/>
                    </a:lnTo>
                    <a:lnTo>
                      <a:pt x="265" y="601"/>
                    </a:lnTo>
                    <a:lnTo>
                      <a:pt x="297" y="608"/>
                    </a:lnTo>
                    <a:lnTo>
                      <a:pt x="329" y="619"/>
                    </a:lnTo>
                    <a:lnTo>
                      <a:pt x="359" y="635"/>
                    </a:lnTo>
                    <a:lnTo>
                      <a:pt x="386" y="655"/>
                    </a:lnTo>
                    <a:lnTo>
                      <a:pt x="772" y="986"/>
                    </a:lnTo>
                    <a:lnTo>
                      <a:pt x="1543" y="83"/>
                    </a:lnTo>
                    <a:lnTo>
                      <a:pt x="1567" y="58"/>
                    </a:lnTo>
                    <a:lnTo>
                      <a:pt x="1594" y="38"/>
                    </a:lnTo>
                    <a:lnTo>
                      <a:pt x="1624" y="22"/>
                    </a:lnTo>
                    <a:lnTo>
                      <a:pt x="1655" y="10"/>
                    </a:lnTo>
                    <a:lnTo>
                      <a:pt x="1687" y="3"/>
                    </a:lnTo>
                    <a:lnTo>
                      <a:pt x="171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76" name="Rectangle 75"/>
          <p:cNvSpPr/>
          <p:nvPr/>
        </p:nvSpPr>
        <p:spPr>
          <a:xfrm>
            <a:off x="230688" y="3962600"/>
            <a:ext cx="2825820" cy="923330"/>
          </a:xfrm>
          <a:prstGeom prst="rect">
            <a:avLst/>
          </a:prstGeom>
        </p:spPr>
        <p:txBody>
          <a:bodyPr wrap="square">
            <a:spAutoFit/>
          </a:bodyPr>
          <a:lstStyle/>
          <a:p>
            <a:pPr algn="ctr"/>
            <a:r>
              <a:rPr lang="en-US" dirty="0"/>
              <a:t>Provide appropriate progress reports and financial reports to the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36" name="Group 35"/>
          <p:cNvGrpSpPr/>
          <p:nvPr/>
        </p:nvGrpSpPr>
        <p:grpSpPr>
          <a:xfrm>
            <a:off x="3620462" y="2380720"/>
            <a:ext cx="1535723" cy="1538655"/>
            <a:chOff x="4709747" y="1208942"/>
            <a:chExt cx="1535723" cy="1538655"/>
          </a:xfrm>
        </p:grpSpPr>
        <p:sp>
          <p:nvSpPr>
            <p:cNvPr id="37" name="Oval 36"/>
            <p:cNvSpPr/>
            <p:nvPr/>
          </p:nvSpPr>
          <p:spPr>
            <a:xfrm>
              <a:off x="4709747" y="120894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850423" y="1345223"/>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2779333" y="3967116"/>
            <a:ext cx="3002497" cy="1477328"/>
          </a:xfrm>
          <a:prstGeom prst="rect">
            <a:avLst/>
          </a:prstGeom>
        </p:spPr>
        <p:txBody>
          <a:bodyPr wrap="square">
            <a:spAutoFit/>
          </a:bodyPr>
          <a:lstStyle/>
          <a:p>
            <a:pPr lvl="1" algn="ctr"/>
            <a:r>
              <a:rPr lang="en-US" dirty="0"/>
              <a:t>Be accountable to the LG for how it uses the federal funds provided under the subaward</a:t>
            </a:r>
          </a:p>
          <a:p>
            <a:pPr algn="ct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9" name="Group 28"/>
          <p:cNvGrpSpPr/>
          <p:nvPr/>
        </p:nvGrpSpPr>
        <p:grpSpPr>
          <a:xfrm>
            <a:off x="6883376" y="2380719"/>
            <a:ext cx="1535723" cy="1538655"/>
            <a:chOff x="3582722" y="1039067"/>
            <a:chExt cx="1535723" cy="1538655"/>
          </a:xfrm>
        </p:grpSpPr>
        <p:sp>
          <p:nvSpPr>
            <p:cNvPr id="27" name="Oval 26"/>
            <p:cNvSpPr/>
            <p:nvPr/>
          </p:nvSpPr>
          <p:spPr>
            <a:xfrm>
              <a:off x="3582722" y="1039067"/>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3723398" y="1156623"/>
              <a:ext cx="1254370" cy="12660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6105109" y="3984711"/>
            <a:ext cx="3223930" cy="1200329"/>
          </a:xfrm>
          <a:prstGeom prst="rect">
            <a:avLst/>
          </a:prstGeom>
        </p:spPr>
        <p:txBody>
          <a:bodyPr wrap="square">
            <a:spAutoFit/>
          </a:bodyPr>
          <a:lstStyle/>
          <a:p>
            <a:pPr marL="9525" lvl="1" algn="ctr"/>
            <a:r>
              <a:rPr lang="en-US" dirty="0"/>
              <a:t>Follow applicable federal rules regarding financial </a:t>
            </a:r>
            <a:r>
              <a:rPr lang="en-US" dirty="0" err="1"/>
              <a:t>mgmt</a:t>
            </a:r>
            <a:r>
              <a:rPr lang="en-US" dirty="0"/>
              <a:t>, internal controls, cost principles, and audit requirements</a:t>
            </a:r>
          </a:p>
        </p:txBody>
      </p:sp>
      <p:grpSp>
        <p:nvGrpSpPr>
          <p:cNvPr id="73" name="Group 72"/>
          <p:cNvGrpSpPr/>
          <p:nvPr/>
        </p:nvGrpSpPr>
        <p:grpSpPr>
          <a:xfrm>
            <a:off x="7329425" y="2384780"/>
            <a:ext cx="4006039" cy="1538655"/>
            <a:chOff x="5870468" y="2329282"/>
            <a:chExt cx="4006039" cy="1538655"/>
          </a:xfrm>
        </p:grpSpPr>
        <p:grpSp>
          <p:nvGrpSpPr>
            <p:cNvPr id="30" name="Group 29"/>
            <p:cNvGrpSpPr/>
            <p:nvPr/>
          </p:nvGrpSpPr>
          <p:grpSpPr>
            <a:xfrm>
              <a:off x="8340784" y="2329282"/>
              <a:ext cx="1535723" cy="1538655"/>
              <a:chOff x="3507220" y="878552"/>
              <a:chExt cx="1535723" cy="1538655"/>
            </a:xfrm>
          </p:grpSpPr>
          <p:sp>
            <p:nvSpPr>
              <p:cNvPr id="31" name="Oval 30"/>
              <p:cNvSpPr/>
              <p:nvPr/>
            </p:nvSpPr>
            <p:spPr>
              <a:xfrm>
                <a:off x="3507220" y="878552"/>
                <a:ext cx="1535723" cy="15386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647896" y="986120"/>
                <a:ext cx="1254370" cy="12660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Freeform 29"/>
            <p:cNvSpPr>
              <a:spLocks noEditPoints="1"/>
            </p:cNvSpPr>
            <p:nvPr/>
          </p:nvSpPr>
          <p:spPr bwMode="auto">
            <a:xfrm>
              <a:off x="5870468" y="2720518"/>
              <a:ext cx="643624" cy="566322"/>
            </a:xfrm>
            <a:custGeom>
              <a:avLst/>
              <a:gdLst>
                <a:gd name="T0" fmla="*/ 2499 w 4022"/>
                <a:gd name="T1" fmla="*/ 1195 h 3674"/>
                <a:gd name="T2" fmla="*/ 2246 w 4022"/>
                <a:gd name="T3" fmla="*/ 1293 h 3674"/>
                <a:gd name="T4" fmla="*/ 2234 w 4022"/>
                <a:gd name="T5" fmla="*/ 3290 h 3674"/>
                <a:gd name="T6" fmla="*/ 2668 w 4022"/>
                <a:gd name="T7" fmla="*/ 3201 h 3674"/>
                <a:gd name="T8" fmla="*/ 3054 w 4022"/>
                <a:gd name="T9" fmla="*/ 3229 h 3674"/>
                <a:gd name="T10" fmla="*/ 3340 w 4022"/>
                <a:gd name="T11" fmla="*/ 3320 h 3674"/>
                <a:gd name="T12" fmla="*/ 3117 w 4022"/>
                <a:gd name="T13" fmla="*/ 2553 h 3674"/>
                <a:gd name="T14" fmla="*/ 2989 w 4022"/>
                <a:gd name="T15" fmla="*/ 2404 h 3674"/>
                <a:gd name="T16" fmla="*/ 2989 w 4022"/>
                <a:gd name="T17" fmla="*/ 1972 h 3674"/>
                <a:gd name="T18" fmla="*/ 3117 w 4022"/>
                <a:gd name="T19" fmla="*/ 1817 h 3674"/>
                <a:gd name="T20" fmla="*/ 3340 w 4022"/>
                <a:gd name="T21" fmla="*/ 1361 h 3674"/>
                <a:gd name="T22" fmla="*/ 2933 w 4022"/>
                <a:gd name="T23" fmla="*/ 1176 h 3674"/>
                <a:gd name="T24" fmla="*/ 1041 w 4022"/>
                <a:gd name="T25" fmla="*/ 1173 h 3674"/>
                <a:gd name="T26" fmla="*/ 681 w 4022"/>
                <a:gd name="T27" fmla="*/ 1314 h 3674"/>
                <a:gd name="T28" fmla="*/ 871 w 4022"/>
                <a:gd name="T29" fmla="*/ 1801 h 3674"/>
                <a:gd name="T30" fmla="*/ 1017 w 4022"/>
                <a:gd name="T31" fmla="*/ 1933 h 3674"/>
                <a:gd name="T32" fmla="*/ 1043 w 4022"/>
                <a:gd name="T33" fmla="*/ 2364 h 3674"/>
                <a:gd name="T34" fmla="*/ 942 w 4022"/>
                <a:gd name="T35" fmla="*/ 2533 h 3674"/>
                <a:gd name="T36" fmla="*/ 615 w 4022"/>
                <a:gd name="T37" fmla="*/ 2583 h 3674"/>
                <a:gd name="T38" fmla="*/ 865 w 4022"/>
                <a:gd name="T39" fmla="*/ 3237 h 3674"/>
                <a:gd name="T40" fmla="*/ 1299 w 4022"/>
                <a:gd name="T41" fmla="*/ 3202 h 3674"/>
                <a:gd name="T42" fmla="*/ 1804 w 4022"/>
                <a:gd name="T43" fmla="*/ 3322 h 3674"/>
                <a:gd name="T44" fmla="*/ 1725 w 4022"/>
                <a:gd name="T45" fmla="*/ 1305 h 3674"/>
                <a:gd name="T46" fmla="*/ 1466 w 4022"/>
                <a:gd name="T47" fmla="*/ 1198 h 3674"/>
                <a:gd name="T48" fmla="*/ 1947 w 4022"/>
                <a:gd name="T49" fmla="*/ 0 h 3674"/>
                <a:gd name="T50" fmla="*/ 2302 w 4022"/>
                <a:gd name="T51" fmla="*/ 86 h 3674"/>
                <a:gd name="T52" fmla="*/ 2574 w 4022"/>
                <a:gd name="T53" fmla="*/ 314 h 3674"/>
                <a:gd name="T54" fmla="*/ 2721 w 4022"/>
                <a:gd name="T55" fmla="*/ 645 h 3674"/>
                <a:gd name="T56" fmla="*/ 2757 w 4022"/>
                <a:gd name="T57" fmla="*/ 894 h 3674"/>
                <a:gd name="T58" fmla="*/ 3215 w 4022"/>
                <a:gd name="T59" fmla="*/ 986 h 3674"/>
                <a:gd name="T60" fmla="*/ 3572 w 4022"/>
                <a:gd name="T61" fmla="*/ 1215 h 3674"/>
                <a:gd name="T62" fmla="*/ 3761 w 4022"/>
                <a:gd name="T63" fmla="*/ 1787 h 3674"/>
                <a:gd name="T64" fmla="*/ 3947 w 4022"/>
                <a:gd name="T65" fmla="*/ 1867 h 3674"/>
                <a:gd name="T66" fmla="*/ 4022 w 4022"/>
                <a:gd name="T67" fmla="*/ 2055 h 3674"/>
                <a:gd name="T68" fmla="*/ 3972 w 4022"/>
                <a:gd name="T69" fmla="*/ 2476 h 3674"/>
                <a:gd name="T70" fmla="*/ 3804 w 4022"/>
                <a:gd name="T71" fmla="*/ 2579 h 3674"/>
                <a:gd name="T72" fmla="*/ 3587 w 4022"/>
                <a:gd name="T73" fmla="*/ 3599 h 3674"/>
                <a:gd name="T74" fmla="*/ 3468 w 4022"/>
                <a:gd name="T75" fmla="*/ 3674 h 3674"/>
                <a:gd name="T76" fmla="*/ 3379 w 4022"/>
                <a:gd name="T77" fmla="*/ 3641 h 3674"/>
                <a:gd name="T78" fmla="*/ 3267 w 4022"/>
                <a:gd name="T79" fmla="*/ 3579 h 3674"/>
                <a:gd name="T80" fmla="*/ 3052 w 4022"/>
                <a:gd name="T81" fmla="*/ 3502 h 3674"/>
                <a:gd name="T82" fmla="*/ 2752 w 4022"/>
                <a:gd name="T83" fmla="*/ 3463 h 3674"/>
                <a:gd name="T84" fmla="*/ 2269 w 4022"/>
                <a:gd name="T85" fmla="*/ 3558 h 3674"/>
                <a:gd name="T86" fmla="*/ 2018 w 4022"/>
                <a:gd name="T87" fmla="*/ 3667 h 3674"/>
                <a:gd name="T88" fmla="*/ 1870 w 4022"/>
                <a:gd name="T89" fmla="*/ 3647 h 3674"/>
                <a:gd name="T90" fmla="*/ 1388 w 4022"/>
                <a:gd name="T91" fmla="*/ 3478 h 3674"/>
                <a:gd name="T92" fmla="*/ 1004 w 4022"/>
                <a:gd name="T93" fmla="*/ 3478 h 3674"/>
                <a:gd name="T94" fmla="*/ 752 w 4022"/>
                <a:gd name="T95" fmla="*/ 3547 h 3674"/>
                <a:gd name="T96" fmla="*/ 599 w 4022"/>
                <a:gd name="T97" fmla="*/ 3621 h 3674"/>
                <a:gd name="T98" fmla="*/ 533 w 4022"/>
                <a:gd name="T99" fmla="*/ 3663 h 3674"/>
                <a:gd name="T100" fmla="*/ 395 w 4022"/>
                <a:gd name="T101" fmla="*/ 3645 h 3674"/>
                <a:gd name="T102" fmla="*/ 345 w 4022"/>
                <a:gd name="T103" fmla="*/ 2583 h 3674"/>
                <a:gd name="T104" fmla="*/ 109 w 4022"/>
                <a:gd name="T105" fmla="*/ 2533 h 3674"/>
                <a:gd name="T106" fmla="*/ 4 w 4022"/>
                <a:gd name="T107" fmla="*/ 2364 h 3674"/>
                <a:gd name="T108" fmla="*/ 29 w 4022"/>
                <a:gd name="T109" fmla="*/ 1933 h 3674"/>
                <a:gd name="T110" fmla="*/ 181 w 4022"/>
                <a:gd name="T111" fmla="*/ 1801 h 3674"/>
                <a:gd name="T112" fmla="*/ 349 w 4022"/>
                <a:gd name="T113" fmla="*/ 1268 h 3674"/>
                <a:gd name="T114" fmla="*/ 555 w 4022"/>
                <a:gd name="T115" fmla="*/ 1079 h 3674"/>
                <a:gd name="T116" fmla="*/ 985 w 4022"/>
                <a:gd name="T117" fmla="*/ 912 h 3674"/>
                <a:gd name="T118" fmla="*/ 1164 w 4022"/>
                <a:gd name="T119" fmla="*/ 719 h 3674"/>
                <a:gd name="T120" fmla="*/ 1280 w 4022"/>
                <a:gd name="T121" fmla="*/ 374 h 3674"/>
                <a:gd name="T122" fmla="*/ 1530 w 4022"/>
                <a:gd name="T123" fmla="*/ 122 h 3674"/>
                <a:gd name="T124" fmla="*/ 1871 w 4022"/>
                <a:gd name="T125" fmla="*/ 4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2" h="3674">
                  <a:moveTo>
                    <a:pt x="2761" y="1159"/>
                  </a:moveTo>
                  <a:lnTo>
                    <a:pt x="2691" y="1161"/>
                  </a:lnTo>
                  <a:lnTo>
                    <a:pt x="2625" y="1169"/>
                  </a:lnTo>
                  <a:lnTo>
                    <a:pt x="2561" y="1180"/>
                  </a:lnTo>
                  <a:lnTo>
                    <a:pt x="2499" y="1195"/>
                  </a:lnTo>
                  <a:lnTo>
                    <a:pt x="2441" y="1212"/>
                  </a:lnTo>
                  <a:lnTo>
                    <a:pt x="2386" y="1232"/>
                  </a:lnTo>
                  <a:lnTo>
                    <a:pt x="2335" y="1251"/>
                  </a:lnTo>
                  <a:lnTo>
                    <a:pt x="2289" y="1272"/>
                  </a:lnTo>
                  <a:lnTo>
                    <a:pt x="2246" y="1293"/>
                  </a:lnTo>
                  <a:lnTo>
                    <a:pt x="2209" y="1314"/>
                  </a:lnTo>
                  <a:lnTo>
                    <a:pt x="2176" y="1333"/>
                  </a:lnTo>
                  <a:lnTo>
                    <a:pt x="2150" y="1350"/>
                  </a:lnTo>
                  <a:lnTo>
                    <a:pt x="2150" y="3322"/>
                  </a:lnTo>
                  <a:lnTo>
                    <a:pt x="2234" y="3290"/>
                  </a:lnTo>
                  <a:lnTo>
                    <a:pt x="2319" y="3261"/>
                  </a:lnTo>
                  <a:lnTo>
                    <a:pt x="2406" y="3239"/>
                  </a:lnTo>
                  <a:lnTo>
                    <a:pt x="2492" y="3221"/>
                  </a:lnTo>
                  <a:lnTo>
                    <a:pt x="2580" y="3208"/>
                  </a:lnTo>
                  <a:lnTo>
                    <a:pt x="2668" y="3201"/>
                  </a:lnTo>
                  <a:lnTo>
                    <a:pt x="2756" y="3198"/>
                  </a:lnTo>
                  <a:lnTo>
                    <a:pt x="2837" y="3201"/>
                  </a:lnTo>
                  <a:lnTo>
                    <a:pt x="2912" y="3207"/>
                  </a:lnTo>
                  <a:lnTo>
                    <a:pt x="2985" y="3217"/>
                  </a:lnTo>
                  <a:lnTo>
                    <a:pt x="3054" y="3229"/>
                  </a:lnTo>
                  <a:lnTo>
                    <a:pt x="3118" y="3244"/>
                  </a:lnTo>
                  <a:lnTo>
                    <a:pt x="3179" y="3261"/>
                  </a:lnTo>
                  <a:lnTo>
                    <a:pt x="3237" y="3280"/>
                  </a:lnTo>
                  <a:lnTo>
                    <a:pt x="3290" y="3299"/>
                  </a:lnTo>
                  <a:lnTo>
                    <a:pt x="3340" y="3320"/>
                  </a:lnTo>
                  <a:lnTo>
                    <a:pt x="3340" y="2583"/>
                  </a:lnTo>
                  <a:lnTo>
                    <a:pt x="3237" y="2583"/>
                  </a:lnTo>
                  <a:lnTo>
                    <a:pt x="3194" y="2579"/>
                  </a:lnTo>
                  <a:lnTo>
                    <a:pt x="3154" y="2570"/>
                  </a:lnTo>
                  <a:lnTo>
                    <a:pt x="3117" y="2553"/>
                  </a:lnTo>
                  <a:lnTo>
                    <a:pt x="3082" y="2533"/>
                  </a:lnTo>
                  <a:lnTo>
                    <a:pt x="3052" y="2507"/>
                  </a:lnTo>
                  <a:lnTo>
                    <a:pt x="3026" y="2476"/>
                  </a:lnTo>
                  <a:lnTo>
                    <a:pt x="3005" y="2443"/>
                  </a:lnTo>
                  <a:lnTo>
                    <a:pt x="2989" y="2404"/>
                  </a:lnTo>
                  <a:lnTo>
                    <a:pt x="2979" y="2364"/>
                  </a:lnTo>
                  <a:lnTo>
                    <a:pt x="2976" y="2320"/>
                  </a:lnTo>
                  <a:lnTo>
                    <a:pt x="2976" y="2055"/>
                  </a:lnTo>
                  <a:lnTo>
                    <a:pt x="2979" y="2012"/>
                  </a:lnTo>
                  <a:lnTo>
                    <a:pt x="2989" y="1972"/>
                  </a:lnTo>
                  <a:lnTo>
                    <a:pt x="3005" y="1933"/>
                  </a:lnTo>
                  <a:lnTo>
                    <a:pt x="3026" y="1898"/>
                  </a:lnTo>
                  <a:lnTo>
                    <a:pt x="3052" y="1867"/>
                  </a:lnTo>
                  <a:lnTo>
                    <a:pt x="3082" y="1840"/>
                  </a:lnTo>
                  <a:lnTo>
                    <a:pt x="3117" y="1817"/>
                  </a:lnTo>
                  <a:lnTo>
                    <a:pt x="3154" y="1801"/>
                  </a:lnTo>
                  <a:lnTo>
                    <a:pt x="3194" y="1790"/>
                  </a:lnTo>
                  <a:lnTo>
                    <a:pt x="3237" y="1787"/>
                  </a:lnTo>
                  <a:lnTo>
                    <a:pt x="3340" y="1787"/>
                  </a:lnTo>
                  <a:lnTo>
                    <a:pt x="3340" y="1361"/>
                  </a:lnTo>
                  <a:lnTo>
                    <a:pt x="3261" y="1308"/>
                  </a:lnTo>
                  <a:lnTo>
                    <a:pt x="3182" y="1263"/>
                  </a:lnTo>
                  <a:lnTo>
                    <a:pt x="3100" y="1226"/>
                  </a:lnTo>
                  <a:lnTo>
                    <a:pt x="3017" y="1197"/>
                  </a:lnTo>
                  <a:lnTo>
                    <a:pt x="2933" y="1176"/>
                  </a:lnTo>
                  <a:lnTo>
                    <a:pt x="2847" y="1164"/>
                  </a:lnTo>
                  <a:lnTo>
                    <a:pt x="2761" y="1159"/>
                  </a:lnTo>
                  <a:close/>
                  <a:moveTo>
                    <a:pt x="1193" y="1159"/>
                  </a:moveTo>
                  <a:lnTo>
                    <a:pt x="1116" y="1163"/>
                  </a:lnTo>
                  <a:lnTo>
                    <a:pt x="1041" y="1173"/>
                  </a:lnTo>
                  <a:lnTo>
                    <a:pt x="965" y="1189"/>
                  </a:lnTo>
                  <a:lnTo>
                    <a:pt x="892" y="1211"/>
                  </a:lnTo>
                  <a:lnTo>
                    <a:pt x="819" y="1239"/>
                  </a:lnTo>
                  <a:lnTo>
                    <a:pt x="749" y="1274"/>
                  </a:lnTo>
                  <a:lnTo>
                    <a:pt x="681" y="1314"/>
                  </a:lnTo>
                  <a:lnTo>
                    <a:pt x="615" y="1361"/>
                  </a:lnTo>
                  <a:lnTo>
                    <a:pt x="615" y="1787"/>
                  </a:lnTo>
                  <a:lnTo>
                    <a:pt x="788" y="1787"/>
                  </a:lnTo>
                  <a:lnTo>
                    <a:pt x="831" y="1790"/>
                  </a:lnTo>
                  <a:lnTo>
                    <a:pt x="871" y="1801"/>
                  </a:lnTo>
                  <a:lnTo>
                    <a:pt x="908" y="1817"/>
                  </a:lnTo>
                  <a:lnTo>
                    <a:pt x="942" y="1840"/>
                  </a:lnTo>
                  <a:lnTo>
                    <a:pt x="971" y="1867"/>
                  </a:lnTo>
                  <a:lnTo>
                    <a:pt x="997" y="1898"/>
                  </a:lnTo>
                  <a:lnTo>
                    <a:pt x="1017" y="1933"/>
                  </a:lnTo>
                  <a:lnTo>
                    <a:pt x="1033" y="1972"/>
                  </a:lnTo>
                  <a:lnTo>
                    <a:pt x="1043" y="2012"/>
                  </a:lnTo>
                  <a:lnTo>
                    <a:pt x="1046" y="2055"/>
                  </a:lnTo>
                  <a:lnTo>
                    <a:pt x="1046" y="2320"/>
                  </a:lnTo>
                  <a:lnTo>
                    <a:pt x="1043" y="2364"/>
                  </a:lnTo>
                  <a:lnTo>
                    <a:pt x="1033" y="2404"/>
                  </a:lnTo>
                  <a:lnTo>
                    <a:pt x="1017" y="2443"/>
                  </a:lnTo>
                  <a:lnTo>
                    <a:pt x="997" y="2476"/>
                  </a:lnTo>
                  <a:lnTo>
                    <a:pt x="971" y="2507"/>
                  </a:lnTo>
                  <a:lnTo>
                    <a:pt x="942" y="2533"/>
                  </a:lnTo>
                  <a:lnTo>
                    <a:pt x="908" y="2553"/>
                  </a:lnTo>
                  <a:lnTo>
                    <a:pt x="871" y="2570"/>
                  </a:lnTo>
                  <a:lnTo>
                    <a:pt x="831" y="2579"/>
                  </a:lnTo>
                  <a:lnTo>
                    <a:pt x="788" y="2583"/>
                  </a:lnTo>
                  <a:lnTo>
                    <a:pt x="615" y="2583"/>
                  </a:lnTo>
                  <a:lnTo>
                    <a:pt x="615" y="3320"/>
                  </a:lnTo>
                  <a:lnTo>
                    <a:pt x="669" y="3297"/>
                  </a:lnTo>
                  <a:lnTo>
                    <a:pt x="727" y="3275"/>
                  </a:lnTo>
                  <a:lnTo>
                    <a:pt x="793" y="3255"/>
                  </a:lnTo>
                  <a:lnTo>
                    <a:pt x="865" y="3237"/>
                  </a:lnTo>
                  <a:lnTo>
                    <a:pt x="941" y="3221"/>
                  </a:lnTo>
                  <a:lnTo>
                    <a:pt x="1022" y="3209"/>
                  </a:lnTo>
                  <a:lnTo>
                    <a:pt x="1108" y="3201"/>
                  </a:lnTo>
                  <a:lnTo>
                    <a:pt x="1198" y="3198"/>
                  </a:lnTo>
                  <a:lnTo>
                    <a:pt x="1299" y="3202"/>
                  </a:lnTo>
                  <a:lnTo>
                    <a:pt x="1401" y="3212"/>
                  </a:lnTo>
                  <a:lnTo>
                    <a:pt x="1502" y="3229"/>
                  </a:lnTo>
                  <a:lnTo>
                    <a:pt x="1603" y="3254"/>
                  </a:lnTo>
                  <a:lnTo>
                    <a:pt x="1704" y="3285"/>
                  </a:lnTo>
                  <a:lnTo>
                    <a:pt x="1804" y="3322"/>
                  </a:lnTo>
                  <a:lnTo>
                    <a:pt x="1804" y="1369"/>
                  </a:lnTo>
                  <a:lnTo>
                    <a:pt x="1789" y="1354"/>
                  </a:lnTo>
                  <a:lnTo>
                    <a:pt x="1775" y="1339"/>
                  </a:lnTo>
                  <a:lnTo>
                    <a:pt x="1762" y="1324"/>
                  </a:lnTo>
                  <a:lnTo>
                    <a:pt x="1725" y="1305"/>
                  </a:lnTo>
                  <a:lnTo>
                    <a:pt x="1682" y="1282"/>
                  </a:lnTo>
                  <a:lnTo>
                    <a:pt x="1635" y="1260"/>
                  </a:lnTo>
                  <a:lnTo>
                    <a:pt x="1584" y="1238"/>
                  </a:lnTo>
                  <a:lnTo>
                    <a:pt x="1527" y="1217"/>
                  </a:lnTo>
                  <a:lnTo>
                    <a:pt x="1466" y="1198"/>
                  </a:lnTo>
                  <a:lnTo>
                    <a:pt x="1403" y="1182"/>
                  </a:lnTo>
                  <a:lnTo>
                    <a:pt x="1336" y="1170"/>
                  </a:lnTo>
                  <a:lnTo>
                    <a:pt x="1265" y="1163"/>
                  </a:lnTo>
                  <a:lnTo>
                    <a:pt x="1193" y="1159"/>
                  </a:lnTo>
                  <a:close/>
                  <a:moveTo>
                    <a:pt x="1947" y="0"/>
                  </a:moveTo>
                  <a:lnTo>
                    <a:pt x="2023" y="4"/>
                  </a:lnTo>
                  <a:lnTo>
                    <a:pt x="2097" y="15"/>
                  </a:lnTo>
                  <a:lnTo>
                    <a:pt x="2168" y="32"/>
                  </a:lnTo>
                  <a:lnTo>
                    <a:pt x="2237" y="56"/>
                  </a:lnTo>
                  <a:lnTo>
                    <a:pt x="2302" y="86"/>
                  </a:lnTo>
                  <a:lnTo>
                    <a:pt x="2366" y="122"/>
                  </a:lnTo>
                  <a:lnTo>
                    <a:pt x="2424" y="163"/>
                  </a:lnTo>
                  <a:lnTo>
                    <a:pt x="2478" y="208"/>
                  </a:lnTo>
                  <a:lnTo>
                    <a:pt x="2529" y="259"/>
                  </a:lnTo>
                  <a:lnTo>
                    <a:pt x="2574" y="314"/>
                  </a:lnTo>
                  <a:lnTo>
                    <a:pt x="2614" y="374"/>
                  </a:lnTo>
                  <a:lnTo>
                    <a:pt x="2650" y="437"/>
                  </a:lnTo>
                  <a:lnTo>
                    <a:pt x="2679" y="503"/>
                  </a:lnTo>
                  <a:lnTo>
                    <a:pt x="2704" y="572"/>
                  </a:lnTo>
                  <a:lnTo>
                    <a:pt x="2721" y="645"/>
                  </a:lnTo>
                  <a:lnTo>
                    <a:pt x="2730" y="719"/>
                  </a:lnTo>
                  <a:lnTo>
                    <a:pt x="2734" y="795"/>
                  </a:lnTo>
                  <a:lnTo>
                    <a:pt x="2733" y="846"/>
                  </a:lnTo>
                  <a:lnTo>
                    <a:pt x="2728" y="895"/>
                  </a:lnTo>
                  <a:lnTo>
                    <a:pt x="2757" y="894"/>
                  </a:lnTo>
                  <a:lnTo>
                    <a:pt x="2851" y="898"/>
                  </a:lnTo>
                  <a:lnTo>
                    <a:pt x="2945" y="909"/>
                  </a:lnTo>
                  <a:lnTo>
                    <a:pt x="3037" y="927"/>
                  </a:lnTo>
                  <a:lnTo>
                    <a:pt x="3127" y="953"/>
                  </a:lnTo>
                  <a:lnTo>
                    <a:pt x="3215" y="986"/>
                  </a:lnTo>
                  <a:lnTo>
                    <a:pt x="3301" y="1027"/>
                  </a:lnTo>
                  <a:lnTo>
                    <a:pt x="3387" y="1075"/>
                  </a:lnTo>
                  <a:lnTo>
                    <a:pt x="3470" y="1131"/>
                  </a:lnTo>
                  <a:lnTo>
                    <a:pt x="3551" y="1194"/>
                  </a:lnTo>
                  <a:lnTo>
                    <a:pt x="3572" y="1215"/>
                  </a:lnTo>
                  <a:lnTo>
                    <a:pt x="3587" y="1239"/>
                  </a:lnTo>
                  <a:lnTo>
                    <a:pt x="3597" y="1268"/>
                  </a:lnTo>
                  <a:lnTo>
                    <a:pt x="3599" y="1296"/>
                  </a:lnTo>
                  <a:lnTo>
                    <a:pt x="3599" y="1787"/>
                  </a:lnTo>
                  <a:lnTo>
                    <a:pt x="3761" y="1787"/>
                  </a:lnTo>
                  <a:lnTo>
                    <a:pt x="3804" y="1790"/>
                  </a:lnTo>
                  <a:lnTo>
                    <a:pt x="3844" y="1801"/>
                  </a:lnTo>
                  <a:lnTo>
                    <a:pt x="3882" y="1817"/>
                  </a:lnTo>
                  <a:lnTo>
                    <a:pt x="3916" y="1840"/>
                  </a:lnTo>
                  <a:lnTo>
                    <a:pt x="3947" y="1867"/>
                  </a:lnTo>
                  <a:lnTo>
                    <a:pt x="3972" y="1898"/>
                  </a:lnTo>
                  <a:lnTo>
                    <a:pt x="3993" y="1933"/>
                  </a:lnTo>
                  <a:lnTo>
                    <a:pt x="4009" y="1972"/>
                  </a:lnTo>
                  <a:lnTo>
                    <a:pt x="4019" y="2012"/>
                  </a:lnTo>
                  <a:lnTo>
                    <a:pt x="4022" y="2055"/>
                  </a:lnTo>
                  <a:lnTo>
                    <a:pt x="4022" y="2320"/>
                  </a:lnTo>
                  <a:lnTo>
                    <a:pt x="4019" y="2364"/>
                  </a:lnTo>
                  <a:lnTo>
                    <a:pt x="4009" y="2404"/>
                  </a:lnTo>
                  <a:lnTo>
                    <a:pt x="3993" y="2443"/>
                  </a:lnTo>
                  <a:lnTo>
                    <a:pt x="3972" y="2476"/>
                  </a:lnTo>
                  <a:lnTo>
                    <a:pt x="3947" y="2507"/>
                  </a:lnTo>
                  <a:lnTo>
                    <a:pt x="3916" y="2533"/>
                  </a:lnTo>
                  <a:lnTo>
                    <a:pt x="3882" y="2553"/>
                  </a:lnTo>
                  <a:lnTo>
                    <a:pt x="3844" y="2570"/>
                  </a:lnTo>
                  <a:lnTo>
                    <a:pt x="3804" y="2579"/>
                  </a:lnTo>
                  <a:lnTo>
                    <a:pt x="3761" y="2583"/>
                  </a:lnTo>
                  <a:lnTo>
                    <a:pt x="3599" y="2583"/>
                  </a:lnTo>
                  <a:lnTo>
                    <a:pt x="3599" y="3541"/>
                  </a:lnTo>
                  <a:lnTo>
                    <a:pt x="3597" y="3572"/>
                  </a:lnTo>
                  <a:lnTo>
                    <a:pt x="3587" y="3599"/>
                  </a:lnTo>
                  <a:lnTo>
                    <a:pt x="3572" y="3624"/>
                  </a:lnTo>
                  <a:lnTo>
                    <a:pt x="3551" y="3645"/>
                  </a:lnTo>
                  <a:lnTo>
                    <a:pt x="3527" y="3661"/>
                  </a:lnTo>
                  <a:lnTo>
                    <a:pt x="3499" y="3671"/>
                  </a:lnTo>
                  <a:lnTo>
                    <a:pt x="3468" y="3674"/>
                  </a:lnTo>
                  <a:lnTo>
                    <a:pt x="3442" y="3672"/>
                  </a:lnTo>
                  <a:lnTo>
                    <a:pt x="3415" y="3663"/>
                  </a:lnTo>
                  <a:lnTo>
                    <a:pt x="3390" y="3648"/>
                  </a:lnTo>
                  <a:lnTo>
                    <a:pt x="3388" y="3646"/>
                  </a:lnTo>
                  <a:lnTo>
                    <a:pt x="3379" y="3641"/>
                  </a:lnTo>
                  <a:lnTo>
                    <a:pt x="3366" y="3632"/>
                  </a:lnTo>
                  <a:lnTo>
                    <a:pt x="3348" y="3621"/>
                  </a:lnTo>
                  <a:lnTo>
                    <a:pt x="3326" y="3609"/>
                  </a:lnTo>
                  <a:lnTo>
                    <a:pt x="3299" y="3594"/>
                  </a:lnTo>
                  <a:lnTo>
                    <a:pt x="3267" y="3579"/>
                  </a:lnTo>
                  <a:lnTo>
                    <a:pt x="3232" y="3563"/>
                  </a:lnTo>
                  <a:lnTo>
                    <a:pt x="3193" y="3547"/>
                  </a:lnTo>
                  <a:lnTo>
                    <a:pt x="3150" y="3531"/>
                  </a:lnTo>
                  <a:lnTo>
                    <a:pt x="3104" y="3515"/>
                  </a:lnTo>
                  <a:lnTo>
                    <a:pt x="3052" y="3502"/>
                  </a:lnTo>
                  <a:lnTo>
                    <a:pt x="2999" y="3489"/>
                  </a:lnTo>
                  <a:lnTo>
                    <a:pt x="2943" y="3478"/>
                  </a:lnTo>
                  <a:lnTo>
                    <a:pt x="2882" y="3471"/>
                  </a:lnTo>
                  <a:lnTo>
                    <a:pt x="2819" y="3466"/>
                  </a:lnTo>
                  <a:lnTo>
                    <a:pt x="2752" y="3463"/>
                  </a:lnTo>
                  <a:lnTo>
                    <a:pt x="2656" y="3467"/>
                  </a:lnTo>
                  <a:lnTo>
                    <a:pt x="2560" y="3478"/>
                  </a:lnTo>
                  <a:lnTo>
                    <a:pt x="2463" y="3498"/>
                  </a:lnTo>
                  <a:lnTo>
                    <a:pt x="2366" y="3524"/>
                  </a:lnTo>
                  <a:lnTo>
                    <a:pt x="2269" y="3558"/>
                  </a:lnTo>
                  <a:lnTo>
                    <a:pt x="2173" y="3599"/>
                  </a:lnTo>
                  <a:lnTo>
                    <a:pt x="2078" y="3647"/>
                  </a:lnTo>
                  <a:lnTo>
                    <a:pt x="2062" y="3655"/>
                  </a:lnTo>
                  <a:lnTo>
                    <a:pt x="2042" y="3662"/>
                  </a:lnTo>
                  <a:lnTo>
                    <a:pt x="2018" y="3667"/>
                  </a:lnTo>
                  <a:lnTo>
                    <a:pt x="1991" y="3671"/>
                  </a:lnTo>
                  <a:lnTo>
                    <a:pt x="1962" y="3672"/>
                  </a:lnTo>
                  <a:lnTo>
                    <a:pt x="1931" y="3669"/>
                  </a:lnTo>
                  <a:lnTo>
                    <a:pt x="1901" y="3661"/>
                  </a:lnTo>
                  <a:lnTo>
                    <a:pt x="1870" y="3647"/>
                  </a:lnTo>
                  <a:lnTo>
                    <a:pt x="1775" y="3598"/>
                  </a:lnTo>
                  <a:lnTo>
                    <a:pt x="1679" y="3556"/>
                  </a:lnTo>
                  <a:lnTo>
                    <a:pt x="1582" y="3523"/>
                  </a:lnTo>
                  <a:lnTo>
                    <a:pt x="1486" y="3497"/>
                  </a:lnTo>
                  <a:lnTo>
                    <a:pt x="1388" y="3478"/>
                  </a:lnTo>
                  <a:lnTo>
                    <a:pt x="1292" y="3467"/>
                  </a:lnTo>
                  <a:lnTo>
                    <a:pt x="1196" y="3463"/>
                  </a:lnTo>
                  <a:lnTo>
                    <a:pt x="1129" y="3466"/>
                  </a:lnTo>
                  <a:lnTo>
                    <a:pt x="1064" y="3471"/>
                  </a:lnTo>
                  <a:lnTo>
                    <a:pt x="1004" y="3478"/>
                  </a:lnTo>
                  <a:lnTo>
                    <a:pt x="946" y="3489"/>
                  </a:lnTo>
                  <a:lnTo>
                    <a:pt x="892" y="3502"/>
                  </a:lnTo>
                  <a:lnTo>
                    <a:pt x="842" y="3516"/>
                  </a:lnTo>
                  <a:lnTo>
                    <a:pt x="794" y="3531"/>
                  </a:lnTo>
                  <a:lnTo>
                    <a:pt x="752" y="3547"/>
                  </a:lnTo>
                  <a:lnTo>
                    <a:pt x="712" y="3563"/>
                  </a:lnTo>
                  <a:lnTo>
                    <a:pt x="678" y="3579"/>
                  </a:lnTo>
                  <a:lnTo>
                    <a:pt x="647" y="3594"/>
                  </a:lnTo>
                  <a:lnTo>
                    <a:pt x="621" y="3609"/>
                  </a:lnTo>
                  <a:lnTo>
                    <a:pt x="599" y="3621"/>
                  </a:lnTo>
                  <a:lnTo>
                    <a:pt x="581" y="3632"/>
                  </a:lnTo>
                  <a:lnTo>
                    <a:pt x="569" y="3641"/>
                  </a:lnTo>
                  <a:lnTo>
                    <a:pt x="560" y="3646"/>
                  </a:lnTo>
                  <a:lnTo>
                    <a:pt x="558" y="3647"/>
                  </a:lnTo>
                  <a:lnTo>
                    <a:pt x="533" y="3663"/>
                  </a:lnTo>
                  <a:lnTo>
                    <a:pt x="506" y="3672"/>
                  </a:lnTo>
                  <a:lnTo>
                    <a:pt x="478" y="3674"/>
                  </a:lnTo>
                  <a:lnTo>
                    <a:pt x="449" y="3671"/>
                  </a:lnTo>
                  <a:lnTo>
                    <a:pt x="420" y="3661"/>
                  </a:lnTo>
                  <a:lnTo>
                    <a:pt x="395" y="3645"/>
                  </a:lnTo>
                  <a:lnTo>
                    <a:pt x="375" y="3624"/>
                  </a:lnTo>
                  <a:lnTo>
                    <a:pt x="359" y="3599"/>
                  </a:lnTo>
                  <a:lnTo>
                    <a:pt x="349" y="3572"/>
                  </a:lnTo>
                  <a:lnTo>
                    <a:pt x="345" y="3541"/>
                  </a:lnTo>
                  <a:lnTo>
                    <a:pt x="345" y="2583"/>
                  </a:lnTo>
                  <a:lnTo>
                    <a:pt x="264" y="2583"/>
                  </a:lnTo>
                  <a:lnTo>
                    <a:pt x="221" y="2579"/>
                  </a:lnTo>
                  <a:lnTo>
                    <a:pt x="181" y="2570"/>
                  </a:lnTo>
                  <a:lnTo>
                    <a:pt x="143" y="2553"/>
                  </a:lnTo>
                  <a:lnTo>
                    <a:pt x="109" y="2533"/>
                  </a:lnTo>
                  <a:lnTo>
                    <a:pt x="77" y="2507"/>
                  </a:lnTo>
                  <a:lnTo>
                    <a:pt x="51" y="2476"/>
                  </a:lnTo>
                  <a:lnTo>
                    <a:pt x="29" y="2443"/>
                  </a:lnTo>
                  <a:lnTo>
                    <a:pt x="13" y="2404"/>
                  </a:lnTo>
                  <a:lnTo>
                    <a:pt x="4" y="2364"/>
                  </a:lnTo>
                  <a:lnTo>
                    <a:pt x="0" y="2320"/>
                  </a:lnTo>
                  <a:lnTo>
                    <a:pt x="0" y="2055"/>
                  </a:lnTo>
                  <a:lnTo>
                    <a:pt x="4" y="2012"/>
                  </a:lnTo>
                  <a:lnTo>
                    <a:pt x="13" y="1972"/>
                  </a:lnTo>
                  <a:lnTo>
                    <a:pt x="29" y="1933"/>
                  </a:lnTo>
                  <a:lnTo>
                    <a:pt x="51" y="1899"/>
                  </a:lnTo>
                  <a:lnTo>
                    <a:pt x="77" y="1867"/>
                  </a:lnTo>
                  <a:lnTo>
                    <a:pt x="109" y="1840"/>
                  </a:lnTo>
                  <a:lnTo>
                    <a:pt x="143" y="1817"/>
                  </a:lnTo>
                  <a:lnTo>
                    <a:pt x="181" y="1801"/>
                  </a:lnTo>
                  <a:lnTo>
                    <a:pt x="221" y="1792"/>
                  </a:lnTo>
                  <a:lnTo>
                    <a:pt x="264" y="1788"/>
                  </a:lnTo>
                  <a:lnTo>
                    <a:pt x="345" y="1788"/>
                  </a:lnTo>
                  <a:lnTo>
                    <a:pt x="345" y="1297"/>
                  </a:lnTo>
                  <a:lnTo>
                    <a:pt x="349" y="1268"/>
                  </a:lnTo>
                  <a:lnTo>
                    <a:pt x="359" y="1239"/>
                  </a:lnTo>
                  <a:lnTo>
                    <a:pt x="375" y="1215"/>
                  </a:lnTo>
                  <a:lnTo>
                    <a:pt x="395" y="1194"/>
                  </a:lnTo>
                  <a:lnTo>
                    <a:pt x="475" y="1133"/>
                  </a:lnTo>
                  <a:lnTo>
                    <a:pt x="555" y="1079"/>
                  </a:lnTo>
                  <a:lnTo>
                    <a:pt x="638" y="1032"/>
                  </a:lnTo>
                  <a:lnTo>
                    <a:pt x="722" y="991"/>
                  </a:lnTo>
                  <a:lnTo>
                    <a:pt x="808" y="958"/>
                  </a:lnTo>
                  <a:lnTo>
                    <a:pt x="895" y="932"/>
                  </a:lnTo>
                  <a:lnTo>
                    <a:pt x="985" y="912"/>
                  </a:lnTo>
                  <a:lnTo>
                    <a:pt x="1075" y="900"/>
                  </a:lnTo>
                  <a:lnTo>
                    <a:pt x="1166" y="894"/>
                  </a:lnTo>
                  <a:lnTo>
                    <a:pt x="1161" y="846"/>
                  </a:lnTo>
                  <a:lnTo>
                    <a:pt x="1160" y="795"/>
                  </a:lnTo>
                  <a:lnTo>
                    <a:pt x="1164" y="719"/>
                  </a:lnTo>
                  <a:lnTo>
                    <a:pt x="1174" y="645"/>
                  </a:lnTo>
                  <a:lnTo>
                    <a:pt x="1192" y="572"/>
                  </a:lnTo>
                  <a:lnTo>
                    <a:pt x="1215" y="503"/>
                  </a:lnTo>
                  <a:lnTo>
                    <a:pt x="1244" y="437"/>
                  </a:lnTo>
                  <a:lnTo>
                    <a:pt x="1280" y="374"/>
                  </a:lnTo>
                  <a:lnTo>
                    <a:pt x="1320" y="314"/>
                  </a:lnTo>
                  <a:lnTo>
                    <a:pt x="1366" y="259"/>
                  </a:lnTo>
                  <a:lnTo>
                    <a:pt x="1416" y="208"/>
                  </a:lnTo>
                  <a:lnTo>
                    <a:pt x="1471" y="163"/>
                  </a:lnTo>
                  <a:lnTo>
                    <a:pt x="1530" y="122"/>
                  </a:lnTo>
                  <a:lnTo>
                    <a:pt x="1592" y="86"/>
                  </a:lnTo>
                  <a:lnTo>
                    <a:pt x="1657" y="56"/>
                  </a:lnTo>
                  <a:lnTo>
                    <a:pt x="1726" y="32"/>
                  </a:lnTo>
                  <a:lnTo>
                    <a:pt x="1797" y="15"/>
                  </a:lnTo>
                  <a:lnTo>
                    <a:pt x="1871" y="4"/>
                  </a:lnTo>
                  <a:lnTo>
                    <a:pt x="19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79" name="Rectangle 78"/>
          <p:cNvSpPr/>
          <p:nvPr/>
        </p:nvSpPr>
        <p:spPr>
          <a:xfrm>
            <a:off x="9240136" y="3974617"/>
            <a:ext cx="2783709" cy="1200329"/>
          </a:xfrm>
          <a:prstGeom prst="rect">
            <a:avLst/>
          </a:prstGeom>
        </p:spPr>
        <p:txBody>
          <a:bodyPr wrap="square">
            <a:spAutoFit/>
          </a:bodyPr>
          <a:lstStyle/>
          <a:p>
            <a:pPr algn="ctr"/>
            <a:r>
              <a:rPr lang="en-US" dirty="0"/>
              <a:t>Collect and provide financial and performance data for the recipient to include in its reports to LG</a:t>
            </a:r>
            <a:endParaRPr lang="en-US" cap="all" dirty="0">
              <a:solidFill>
                <a:schemeClr val="tx1">
                  <a:lumMod val="50000"/>
                  <a:lumOff val="50000"/>
                </a:schemeClr>
              </a:solidFill>
              <a:latin typeface="Arial" panose="020B0604020202020204" pitchFamily="34" charset="0"/>
              <a:cs typeface="Arial" panose="020B0604020202020204" pitchFamily="34" charset="0"/>
            </a:endParaRPr>
          </a:p>
        </p:txBody>
      </p:sp>
      <p:grpSp>
        <p:nvGrpSpPr>
          <p:cNvPr id="2" name="Group 1"/>
          <p:cNvGrpSpPr/>
          <p:nvPr/>
        </p:nvGrpSpPr>
        <p:grpSpPr>
          <a:xfrm>
            <a:off x="0" y="0"/>
            <a:ext cx="12192000" cy="1571219"/>
            <a:chOff x="0" y="0"/>
            <a:chExt cx="12192000" cy="1571219"/>
          </a:xfrm>
        </p:grpSpPr>
        <p:sp>
          <p:nvSpPr>
            <p:cNvPr id="53" name="Rectangle 52"/>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84" name="Rectangle 83"/>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6000" dirty="0">
                <a:solidFill>
                  <a:schemeClr val="bg1"/>
                </a:solidFill>
                <a:latin typeface="Arial" panose="020B0604020202020204" pitchFamily="34" charset="0"/>
                <a:cs typeface="Arial" panose="020B0604020202020204" pitchFamily="34" charset="0"/>
              </a:endParaRPr>
            </a:p>
          </p:txBody>
        </p:sp>
      </p:grpSp>
      <p:sp>
        <p:nvSpPr>
          <p:cNvPr id="43" name="Title 1">
            <a:extLst>
              <a:ext uri="{FF2B5EF4-FFF2-40B4-BE49-F238E27FC236}">
                <a16:creationId xmlns:a16="http://schemas.microsoft.com/office/drawing/2014/main" id="{470FE919-2079-A84D-966E-DB8813785235}"/>
              </a:ext>
            </a:extLst>
          </p:cNvPr>
          <p:cNvSpPr txBox="1">
            <a:spLocks/>
          </p:cNvSpPr>
          <p:nvPr/>
        </p:nvSpPr>
        <p:spPr>
          <a:xfrm>
            <a:off x="984723" y="228245"/>
            <a:ext cx="10515600" cy="1325563"/>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rPr>
              <a:t>Recipient (Local Government) / Subrecipient Relationship</a:t>
            </a:r>
          </a:p>
        </p:txBody>
      </p:sp>
      <p:pic>
        <p:nvPicPr>
          <p:cNvPr id="5" name="Graphic 4" descr="Alterations &amp; Tailoring with solid fill">
            <a:extLst>
              <a:ext uri="{FF2B5EF4-FFF2-40B4-BE49-F238E27FC236}">
                <a16:creationId xmlns:a16="http://schemas.microsoft.com/office/drawing/2014/main" id="{B4737568-8F8F-134E-A486-BA449AADF7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7272" y="2709122"/>
            <a:ext cx="914400" cy="914400"/>
          </a:xfrm>
          <a:prstGeom prst="rect">
            <a:avLst/>
          </a:prstGeom>
        </p:spPr>
      </p:pic>
      <p:pic>
        <p:nvPicPr>
          <p:cNvPr id="7" name="Graphic 6" descr="Paper with solid fill">
            <a:extLst>
              <a:ext uri="{FF2B5EF4-FFF2-40B4-BE49-F238E27FC236}">
                <a16:creationId xmlns:a16="http://schemas.microsoft.com/office/drawing/2014/main" id="{574FD1C0-A733-504E-B9B2-7A5C2D950F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4791" y="2654176"/>
            <a:ext cx="914400" cy="914400"/>
          </a:xfrm>
          <a:prstGeom prst="rect">
            <a:avLst/>
          </a:prstGeom>
        </p:spPr>
      </p:pic>
      <p:sp>
        <p:nvSpPr>
          <p:cNvPr id="8" name="Rectangle 7">
            <a:extLst>
              <a:ext uri="{FF2B5EF4-FFF2-40B4-BE49-F238E27FC236}">
                <a16:creationId xmlns:a16="http://schemas.microsoft.com/office/drawing/2014/main" id="{D1D0E9E0-8EF1-844F-8332-DFBD90189529}"/>
              </a:ext>
            </a:extLst>
          </p:cNvPr>
          <p:cNvSpPr/>
          <p:nvPr/>
        </p:nvSpPr>
        <p:spPr>
          <a:xfrm>
            <a:off x="3186366" y="1607460"/>
            <a:ext cx="5555777" cy="551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50000"/>
                    <a:lumOff val="50000"/>
                  </a:schemeClr>
                </a:solidFill>
              </a:rPr>
              <a:t>A Subrecipient must:</a:t>
            </a:r>
          </a:p>
        </p:txBody>
      </p:sp>
    </p:spTree>
    <p:extLst>
      <p:ext uri="{BB962C8B-B14F-4D97-AF65-F5344CB8AC3E}">
        <p14:creationId xmlns:p14="http://schemas.microsoft.com/office/powerpoint/2010/main" val="269719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0C66E98-FE80-D646-BE1F-7727B75DDEBD}"/>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3B24FDA6-6C03-DF48-8B09-B16524B9082B}"/>
              </a:ext>
            </a:extLst>
          </p:cNvPr>
          <p:cNvSpPr>
            <a:spLocks noGrp="1"/>
          </p:cNvSpPr>
          <p:nvPr>
            <p:ph type="title"/>
          </p:nvPr>
        </p:nvSpPr>
        <p:spPr>
          <a:xfrm>
            <a:off x="-838201" y="108104"/>
            <a:ext cx="10515600" cy="1325563"/>
          </a:xfrm>
        </p:spPr>
        <p:txBody>
          <a:bodyPr>
            <a:normAutofit/>
          </a:bodyPr>
          <a:lstStyle/>
          <a:p>
            <a:pPr algn="ctr"/>
            <a:r>
              <a:rPr lang="en-US" sz="4800" dirty="0">
                <a:solidFill>
                  <a:schemeClr val="bg1"/>
                </a:solidFill>
              </a:rPr>
              <a:t>Subrecipient Risk Assessment</a:t>
            </a:r>
          </a:p>
        </p:txBody>
      </p:sp>
      <p:sp>
        <p:nvSpPr>
          <p:cNvPr id="4" name="TextBox 3">
            <a:extLst>
              <a:ext uri="{FF2B5EF4-FFF2-40B4-BE49-F238E27FC236}">
                <a16:creationId xmlns:a16="http://schemas.microsoft.com/office/drawing/2014/main" id="{AF4E475C-FE9D-4544-869B-AD7D0E78201E}"/>
              </a:ext>
            </a:extLst>
          </p:cNvPr>
          <p:cNvSpPr txBox="1"/>
          <p:nvPr/>
        </p:nvSpPr>
        <p:spPr>
          <a:xfrm rot="16200000">
            <a:off x="-1680316" y="4180339"/>
            <a:ext cx="4253501" cy="584775"/>
          </a:xfrm>
          <a:prstGeom prst="rect">
            <a:avLst/>
          </a:prstGeom>
          <a:noFill/>
        </p:spPr>
        <p:txBody>
          <a:bodyPr wrap="square" rtlCol="0">
            <a:spAutoFit/>
          </a:bodyPr>
          <a:lstStyle/>
          <a:p>
            <a:pPr algn="ctr"/>
            <a:r>
              <a:rPr lang="en-US" sz="3200" dirty="0"/>
              <a:t>Risk Assessment</a:t>
            </a:r>
          </a:p>
        </p:txBody>
      </p:sp>
      <p:sp>
        <p:nvSpPr>
          <p:cNvPr id="5" name="Rectangle 4">
            <a:extLst>
              <a:ext uri="{FF2B5EF4-FFF2-40B4-BE49-F238E27FC236}">
                <a16:creationId xmlns:a16="http://schemas.microsoft.com/office/drawing/2014/main" id="{B1852351-6FDD-AB4D-852B-B060056BAA1A}"/>
              </a:ext>
            </a:extLst>
          </p:cNvPr>
          <p:cNvSpPr/>
          <p:nvPr/>
        </p:nvSpPr>
        <p:spPr>
          <a:xfrm>
            <a:off x="1755168" y="2543290"/>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AWARD EXPERIENCE</a:t>
            </a:r>
          </a:p>
        </p:txBody>
      </p:sp>
      <p:sp>
        <p:nvSpPr>
          <p:cNvPr id="6" name="Rectangle 5">
            <a:extLst>
              <a:ext uri="{FF2B5EF4-FFF2-40B4-BE49-F238E27FC236}">
                <a16:creationId xmlns:a16="http://schemas.microsoft.com/office/drawing/2014/main" id="{0B139E19-A6ED-634B-A6CD-170CE356D3AA}"/>
              </a:ext>
            </a:extLst>
          </p:cNvPr>
          <p:cNvSpPr/>
          <p:nvPr/>
        </p:nvSpPr>
        <p:spPr>
          <a:xfrm>
            <a:off x="1755168" y="3605793"/>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PRIOR AUDIT EXPERIENCE</a:t>
            </a:r>
          </a:p>
        </p:txBody>
      </p:sp>
      <p:sp>
        <p:nvSpPr>
          <p:cNvPr id="7" name="Rectangle 6">
            <a:extLst>
              <a:ext uri="{FF2B5EF4-FFF2-40B4-BE49-F238E27FC236}">
                <a16:creationId xmlns:a16="http://schemas.microsoft.com/office/drawing/2014/main" id="{4C96CB31-1E52-654C-9996-9B16B5792E07}"/>
              </a:ext>
            </a:extLst>
          </p:cNvPr>
          <p:cNvSpPr/>
          <p:nvPr/>
        </p:nvSpPr>
        <p:spPr>
          <a:xfrm>
            <a:off x="1755168" y="4714999"/>
            <a:ext cx="1530850" cy="708917"/>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STAFFING &amp; SYSTEMS</a:t>
            </a:r>
          </a:p>
        </p:txBody>
      </p:sp>
      <p:sp>
        <p:nvSpPr>
          <p:cNvPr id="8" name="Rectangle 7">
            <a:extLst>
              <a:ext uri="{FF2B5EF4-FFF2-40B4-BE49-F238E27FC236}">
                <a16:creationId xmlns:a16="http://schemas.microsoft.com/office/drawing/2014/main" id="{78E58910-515F-E248-BF90-58128D15257B}"/>
              </a:ext>
            </a:extLst>
          </p:cNvPr>
          <p:cNvSpPr/>
          <p:nvPr/>
        </p:nvSpPr>
        <p:spPr>
          <a:xfrm>
            <a:off x="1755168" y="5793616"/>
            <a:ext cx="1530850" cy="894322"/>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65000"/>
                    <a:lumOff val="35000"/>
                  </a:schemeClr>
                </a:solidFill>
              </a:rPr>
              <a:t>EXTENT OF ANY FEDERAL MONITORING</a:t>
            </a:r>
          </a:p>
        </p:txBody>
      </p:sp>
      <p:sp>
        <p:nvSpPr>
          <p:cNvPr id="9" name="TextBox 8">
            <a:extLst>
              <a:ext uri="{FF2B5EF4-FFF2-40B4-BE49-F238E27FC236}">
                <a16:creationId xmlns:a16="http://schemas.microsoft.com/office/drawing/2014/main" id="{ABDF6763-0C7E-844A-AF83-AE57111FB2CD}"/>
              </a:ext>
            </a:extLst>
          </p:cNvPr>
          <p:cNvSpPr txBox="1"/>
          <p:nvPr/>
        </p:nvSpPr>
        <p:spPr>
          <a:xfrm>
            <a:off x="3513762" y="2458659"/>
            <a:ext cx="7840038" cy="923330"/>
          </a:xfrm>
          <a:prstGeom prst="rect">
            <a:avLst/>
          </a:prstGeom>
          <a:noFill/>
        </p:spPr>
        <p:txBody>
          <a:bodyPr wrap="square" rtlCol="0">
            <a:spAutoFit/>
          </a:bodyPr>
          <a:lstStyle/>
          <a:p>
            <a:r>
              <a:rPr lang="en-US" dirty="0">
                <a:solidFill>
                  <a:schemeClr val="tx1">
                    <a:lumMod val="65000"/>
                    <a:lumOff val="35000"/>
                  </a:schemeClr>
                </a:solidFill>
              </a:rPr>
              <a:t>How familiar is State agency with entity?</a:t>
            </a:r>
          </a:p>
          <a:p>
            <a:r>
              <a:rPr lang="en-US" dirty="0">
                <a:solidFill>
                  <a:schemeClr val="tx1">
                    <a:lumMod val="65000"/>
                    <a:lumOff val="35000"/>
                  </a:schemeClr>
                </a:solidFill>
              </a:rPr>
              <a:t>How much experience does entity have implementing federal award programs?</a:t>
            </a:r>
          </a:p>
          <a:p>
            <a:r>
              <a:rPr lang="en-US" dirty="0">
                <a:solidFill>
                  <a:schemeClr val="tx1">
                    <a:lumMod val="65000"/>
                    <a:lumOff val="35000"/>
                  </a:schemeClr>
                </a:solidFill>
              </a:rPr>
              <a:t>How does entity’s experience relate to current program size?</a:t>
            </a:r>
          </a:p>
        </p:txBody>
      </p:sp>
      <p:sp>
        <p:nvSpPr>
          <p:cNvPr id="10" name="TextBox 9">
            <a:extLst>
              <a:ext uri="{FF2B5EF4-FFF2-40B4-BE49-F238E27FC236}">
                <a16:creationId xmlns:a16="http://schemas.microsoft.com/office/drawing/2014/main" id="{59FB7C35-BE54-5F4D-A5EF-0B7EBAEFFAFC}"/>
              </a:ext>
            </a:extLst>
          </p:cNvPr>
          <p:cNvSpPr txBox="1"/>
          <p:nvPr/>
        </p:nvSpPr>
        <p:spPr>
          <a:xfrm>
            <a:off x="3513762" y="3607875"/>
            <a:ext cx="7099443" cy="646331"/>
          </a:xfrm>
          <a:prstGeom prst="rect">
            <a:avLst/>
          </a:prstGeom>
          <a:noFill/>
        </p:spPr>
        <p:txBody>
          <a:bodyPr wrap="square" rtlCol="0">
            <a:spAutoFit/>
          </a:bodyPr>
          <a:lstStyle/>
          <a:p>
            <a:r>
              <a:rPr lang="en-US" dirty="0">
                <a:solidFill>
                  <a:schemeClr val="tx1">
                    <a:lumMod val="65000"/>
                    <a:lumOff val="35000"/>
                  </a:schemeClr>
                </a:solidFill>
              </a:rPr>
              <a:t>Has entity had a single audit or other recent audits?</a:t>
            </a:r>
          </a:p>
          <a:p>
            <a:r>
              <a:rPr lang="en-US" dirty="0">
                <a:solidFill>
                  <a:schemeClr val="tx1">
                    <a:lumMod val="65000"/>
                    <a:lumOff val="35000"/>
                  </a:schemeClr>
                </a:solidFill>
              </a:rPr>
              <a:t>Have any valid audit findings been corrected or resolved?</a:t>
            </a:r>
          </a:p>
        </p:txBody>
      </p:sp>
      <p:sp>
        <p:nvSpPr>
          <p:cNvPr id="11" name="TextBox 10">
            <a:extLst>
              <a:ext uri="{FF2B5EF4-FFF2-40B4-BE49-F238E27FC236}">
                <a16:creationId xmlns:a16="http://schemas.microsoft.com/office/drawing/2014/main" id="{FA0FF269-2806-614E-B60E-CE971AAA0A61}"/>
              </a:ext>
            </a:extLst>
          </p:cNvPr>
          <p:cNvSpPr txBox="1"/>
          <p:nvPr/>
        </p:nvSpPr>
        <p:spPr>
          <a:xfrm>
            <a:off x="3513762" y="4551168"/>
            <a:ext cx="7840038" cy="1200329"/>
          </a:xfrm>
          <a:prstGeom prst="rect">
            <a:avLst/>
          </a:prstGeom>
          <a:noFill/>
        </p:spPr>
        <p:txBody>
          <a:bodyPr wrap="square" rtlCol="0">
            <a:spAutoFit/>
          </a:bodyPr>
          <a:lstStyle/>
          <a:p>
            <a:r>
              <a:rPr lang="en-US" dirty="0">
                <a:solidFill>
                  <a:schemeClr val="tx1">
                    <a:lumMod val="65000"/>
                    <a:lumOff val="35000"/>
                  </a:schemeClr>
                </a:solidFill>
              </a:rPr>
              <a:t>Does entity have personnel who are familiar with federal </a:t>
            </a:r>
            <a:r>
              <a:rPr lang="en-US" dirty="0" err="1">
                <a:solidFill>
                  <a:schemeClr val="tx1">
                    <a:lumMod val="65000"/>
                    <a:lumOff val="35000"/>
                  </a:schemeClr>
                </a:solidFill>
              </a:rPr>
              <a:t>req’ts</a:t>
            </a:r>
            <a:r>
              <a:rPr lang="en-US" dirty="0">
                <a:solidFill>
                  <a:schemeClr val="tx1">
                    <a:lumMod val="65000"/>
                    <a:lumOff val="35000"/>
                  </a:schemeClr>
                </a:solidFill>
              </a:rPr>
              <a:t>?</a:t>
            </a:r>
          </a:p>
          <a:p>
            <a:r>
              <a:rPr lang="en-US" dirty="0">
                <a:solidFill>
                  <a:schemeClr val="tx1">
                    <a:lumMod val="65000"/>
                    <a:lumOff val="35000"/>
                  </a:schemeClr>
                </a:solidFill>
              </a:rPr>
              <a:t>Does entity have seasoned finance directors and accounting staff?</a:t>
            </a:r>
          </a:p>
          <a:p>
            <a:r>
              <a:rPr lang="en-US" dirty="0">
                <a:solidFill>
                  <a:schemeClr val="tx1">
                    <a:lumMod val="65000"/>
                    <a:lumOff val="35000"/>
                  </a:schemeClr>
                </a:solidFill>
              </a:rPr>
              <a:t>Are entity’s systems for financial mgmt., purchasing, property mgmt., and records retention in place, well designed, and operational?</a:t>
            </a:r>
          </a:p>
        </p:txBody>
      </p:sp>
      <p:sp>
        <p:nvSpPr>
          <p:cNvPr id="12" name="TextBox 11">
            <a:extLst>
              <a:ext uri="{FF2B5EF4-FFF2-40B4-BE49-F238E27FC236}">
                <a16:creationId xmlns:a16="http://schemas.microsoft.com/office/drawing/2014/main" id="{5F424185-4EC7-964F-AA91-AC78D64B9BA9}"/>
              </a:ext>
            </a:extLst>
          </p:cNvPr>
          <p:cNvSpPr txBox="1"/>
          <p:nvPr/>
        </p:nvSpPr>
        <p:spPr>
          <a:xfrm>
            <a:off x="3513762" y="6006814"/>
            <a:ext cx="7840038" cy="369332"/>
          </a:xfrm>
          <a:prstGeom prst="rect">
            <a:avLst/>
          </a:prstGeom>
          <a:noFill/>
        </p:spPr>
        <p:txBody>
          <a:bodyPr wrap="square" rtlCol="0">
            <a:spAutoFit/>
          </a:bodyPr>
          <a:lstStyle/>
          <a:p>
            <a:r>
              <a:rPr lang="en-US" dirty="0">
                <a:solidFill>
                  <a:schemeClr val="tx1">
                    <a:lumMod val="65000"/>
                    <a:lumOff val="35000"/>
                  </a:schemeClr>
                </a:solidFill>
              </a:rPr>
              <a:t>Can State agency build on existing monitoring framework of other federal awards?</a:t>
            </a:r>
          </a:p>
        </p:txBody>
      </p:sp>
      <p:sp>
        <p:nvSpPr>
          <p:cNvPr id="13" name="Rectangle 12">
            <a:extLst>
              <a:ext uri="{FF2B5EF4-FFF2-40B4-BE49-F238E27FC236}">
                <a16:creationId xmlns:a16="http://schemas.microsoft.com/office/drawing/2014/main" id="{9529D0A1-3A0F-BA42-8706-CD49ED9E5354}"/>
              </a:ext>
            </a:extLst>
          </p:cNvPr>
          <p:cNvSpPr/>
          <p:nvPr/>
        </p:nvSpPr>
        <p:spPr>
          <a:xfrm>
            <a:off x="424664" y="1647091"/>
            <a:ext cx="11342669" cy="73818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1. CHECK SAM.GOV AND DOCUMENT THAT ENTITY IS NOT DISBARRED OR SUSPENDED</a:t>
            </a:r>
          </a:p>
          <a:p>
            <a:pPr algn="ctr"/>
            <a:r>
              <a:rPr lang="en-US" sz="2400" dirty="0">
                <a:solidFill>
                  <a:schemeClr val="bg1"/>
                </a:solidFill>
              </a:rPr>
              <a:t>2. CHECK AND ADDRESS ANY CONFLICT OF INTEREST (</a:t>
            </a:r>
            <a:r>
              <a:rPr lang="en-US" sz="2400" dirty="0"/>
              <a:t>2 C.F.R. 200.318(c)(1))</a:t>
            </a:r>
            <a:r>
              <a:rPr lang="en-US" sz="2400" dirty="0">
                <a:solidFill>
                  <a:schemeClr val="bg1"/>
                </a:solidFill>
              </a:rPr>
              <a:t> </a:t>
            </a:r>
          </a:p>
        </p:txBody>
      </p:sp>
      <p:sp>
        <p:nvSpPr>
          <p:cNvPr id="14" name="Oval 13">
            <a:extLst>
              <a:ext uri="{FF2B5EF4-FFF2-40B4-BE49-F238E27FC236}">
                <a16:creationId xmlns:a16="http://schemas.microsoft.com/office/drawing/2014/main" id="{6D02E590-5911-DB4E-9E77-93DD05C95A0C}"/>
              </a:ext>
            </a:extLst>
          </p:cNvPr>
          <p:cNvSpPr/>
          <p:nvPr/>
        </p:nvSpPr>
        <p:spPr>
          <a:xfrm>
            <a:off x="913971" y="261859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08C604E-BB4B-9A42-8AF7-FA81EF4EDB56}"/>
              </a:ext>
            </a:extLst>
          </p:cNvPr>
          <p:cNvSpPr/>
          <p:nvPr/>
        </p:nvSpPr>
        <p:spPr>
          <a:xfrm>
            <a:off x="900700" y="3635299"/>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B8ECDB7-91B5-D347-9329-D6BE04C36652}"/>
              </a:ext>
            </a:extLst>
          </p:cNvPr>
          <p:cNvSpPr/>
          <p:nvPr/>
        </p:nvSpPr>
        <p:spPr>
          <a:xfrm>
            <a:off x="900700" y="472643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691707-2616-CF4C-912D-0DE0D0324B1D}"/>
              </a:ext>
            </a:extLst>
          </p:cNvPr>
          <p:cNvSpPr/>
          <p:nvPr/>
        </p:nvSpPr>
        <p:spPr>
          <a:xfrm>
            <a:off x="900700" y="5809753"/>
            <a:ext cx="626724" cy="697483"/>
          </a:xfrm>
          <a:prstGeom prst="ellips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heckmark with solid fill">
            <a:extLst>
              <a:ext uri="{FF2B5EF4-FFF2-40B4-BE49-F238E27FC236}">
                <a16:creationId xmlns:a16="http://schemas.microsoft.com/office/drawing/2014/main" id="{8ECBBD7A-911B-8742-A607-DAD93D823FE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9" y="2771111"/>
            <a:ext cx="435305" cy="435305"/>
          </a:xfrm>
          <a:prstGeom prst="rect">
            <a:avLst/>
          </a:prstGeom>
        </p:spPr>
      </p:pic>
      <p:pic>
        <p:nvPicPr>
          <p:cNvPr id="21" name="Graphic 20" descr="Checkmark with solid fill">
            <a:extLst>
              <a:ext uri="{FF2B5EF4-FFF2-40B4-BE49-F238E27FC236}">
                <a16:creationId xmlns:a16="http://schemas.microsoft.com/office/drawing/2014/main" id="{0A1589ED-4B0E-5F43-AB1C-5D3EE78CCB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680" y="3742598"/>
            <a:ext cx="435305" cy="435305"/>
          </a:xfrm>
          <a:prstGeom prst="rect">
            <a:avLst/>
          </a:prstGeom>
        </p:spPr>
      </p:pic>
      <p:pic>
        <p:nvPicPr>
          <p:cNvPr id="22" name="Graphic 21" descr="Checkmark with solid fill">
            <a:extLst>
              <a:ext uri="{FF2B5EF4-FFF2-40B4-BE49-F238E27FC236}">
                <a16:creationId xmlns:a16="http://schemas.microsoft.com/office/drawing/2014/main" id="{A9034AE2-6B0F-9343-86A1-9E31586B322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8338" y="4851803"/>
            <a:ext cx="435305" cy="435305"/>
          </a:xfrm>
          <a:prstGeom prst="rect">
            <a:avLst/>
          </a:prstGeom>
        </p:spPr>
      </p:pic>
      <p:pic>
        <p:nvPicPr>
          <p:cNvPr id="23" name="Graphic 22" descr="Checkmark with solid fill">
            <a:extLst>
              <a:ext uri="{FF2B5EF4-FFF2-40B4-BE49-F238E27FC236}">
                <a16:creationId xmlns:a16="http://schemas.microsoft.com/office/drawing/2014/main" id="{EA62D1A3-A525-2A48-821D-B10687562C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6409" y="5940841"/>
            <a:ext cx="435305" cy="435305"/>
          </a:xfrm>
          <a:prstGeom prst="rect">
            <a:avLst/>
          </a:prstGeom>
        </p:spPr>
      </p:pic>
      <p:sp>
        <p:nvSpPr>
          <p:cNvPr id="3" name="Rectangle 2">
            <a:extLst>
              <a:ext uri="{FF2B5EF4-FFF2-40B4-BE49-F238E27FC236}">
                <a16:creationId xmlns:a16="http://schemas.microsoft.com/office/drawing/2014/main" id="{527A8740-608F-B247-9AC1-DB745CF3708F}"/>
              </a:ext>
            </a:extLst>
          </p:cNvPr>
          <p:cNvSpPr/>
          <p:nvPr/>
        </p:nvSpPr>
        <p:spPr>
          <a:xfrm>
            <a:off x="8142514" y="124369"/>
            <a:ext cx="3842657" cy="1289403"/>
          </a:xfrm>
          <a:prstGeom prst="rect">
            <a:avLst/>
          </a:prstGeom>
          <a:solidFill>
            <a:schemeClr val="tx1">
              <a:lumMod val="50000"/>
              <a:lumOff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Subrecipient must permit State agency and auditors to have access to the subrecipient's records and financial statements as necessary for the State agency to meet the risk assessment &amp; monitoring requirements</a:t>
            </a:r>
          </a:p>
        </p:txBody>
      </p:sp>
    </p:spTree>
    <p:extLst>
      <p:ext uri="{BB962C8B-B14F-4D97-AF65-F5344CB8AC3E}">
        <p14:creationId xmlns:p14="http://schemas.microsoft.com/office/powerpoint/2010/main" val="318068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p:bldP spid="10" grpId="0"/>
      <p:bldP spid="11" grpId="0"/>
      <p:bldP spid="12" grpId="0"/>
      <p:bldP spid="13" grpId="0" animBg="1"/>
      <p:bldP spid="14" grpId="0" animBg="1"/>
      <p:bldP spid="15" grpId="0" animBg="1"/>
      <p:bldP spid="16"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468AC30-7F72-EA4C-81BC-5FC6D9071FBB}"/>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683505C7-3A7B-624C-94BC-A0F764E83766}"/>
              </a:ext>
            </a:extLst>
          </p:cNvPr>
          <p:cNvSpPr>
            <a:spLocks noGrp="1"/>
          </p:cNvSpPr>
          <p:nvPr>
            <p:ph type="title"/>
          </p:nvPr>
        </p:nvSpPr>
        <p:spPr>
          <a:xfrm>
            <a:off x="838200" y="162718"/>
            <a:ext cx="10515600" cy="1325563"/>
          </a:xfrm>
        </p:spPr>
        <p:txBody>
          <a:bodyPr/>
          <a:lstStyle/>
          <a:p>
            <a:pPr algn="ctr"/>
            <a:r>
              <a:rPr lang="en-US" dirty="0">
                <a:solidFill>
                  <a:schemeClr val="bg1"/>
                </a:solidFill>
              </a:rPr>
              <a:t>Sample Mapping of Risk Assessment to Additional Compliance</a:t>
            </a:r>
          </a:p>
        </p:txBody>
      </p:sp>
      <p:graphicFrame>
        <p:nvGraphicFramePr>
          <p:cNvPr id="5" name="Diagram 4">
            <a:extLst>
              <a:ext uri="{FF2B5EF4-FFF2-40B4-BE49-F238E27FC236}">
                <a16:creationId xmlns:a16="http://schemas.microsoft.com/office/drawing/2014/main" id="{8F7FD7DD-DAF6-6540-8B90-29986CE78E98}"/>
              </a:ext>
            </a:extLst>
          </p:cNvPr>
          <p:cNvGraphicFramePr/>
          <p:nvPr/>
        </p:nvGraphicFramePr>
        <p:xfrm>
          <a:off x="1836434" y="1650999"/>
          <a:ext cx="9296400" cy="5304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urved Right Arrow 11">
            <a:extLst>
              <a:ext uri="{FF2B5EF4-FFF2-40B4-BE49-F238E27FC236}">
                <a16:creationId xmlns:a16="http://schemas.microsoft.com/office/drawing/2014/main" id="{058F9828-3B83-594A-82D0-0229FA50A4B2}"/>
              </a:ext>
            </a:extLst>
          </p:cNvPr>
          <p:cNvSpPr/>
          <p:nvPr/>
        </p:nvSpPr>
        <p:spPr>
          <a:xfrm>
            <a:off x="1112534" y="2435224"/>
            <a:ext cx="723900" cy="1893887"/>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Right Arrow 12">
            <a:extLst>
              <a:ext uri="{FF2B5EF4-FFF2-40B4-BE49-F238E27FC236}">
                <a16:creationId xmlns:a16="http://schemas.microsoft.com/office/drawing/2014/main" id="{8441A576-0959-3A4C-8B69-9DFA9ECEE7D5}"/>
              </a:ext>
            </a:extLst>
          </p:cNvPr>
          <p:cNvSpPr/>
          <p:nvPr/>
        </p:nvSpPr>
        <p:spPr>
          <a:xfrm>
            <a:off x="1112534" y="4329111"/>
            <a:ext cx="723900" cy="1774825"/>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87435CE4-7FDC-544E-BAB4-1A65E8BD8DBC}"/>
              </a:ext>
            </a:extLst>
          </p:cNvPr>
          <p:cNvSpPr txBox="1"/>
          <p:nvPr/>
        </p:nvSpPr>
        <p:spPr>
          <a:xfrm>
            <a:off x="191784" y="3766517"/>
            <a:ext cx="1485900" cy="1200329"/>
          </a:xfrm>
          <a:prstGeom prst="rect">
            <a:avLst/>
          </a:prstGeom>
          <a:noFill/>
        </p:spPr>
        <p:txBody>
          <a:bodyPr wrap="square" rtlCol="0">
            <a:spAutoFit/>
          </a:bodyPr>
          <a:lstStyle/>
          <a:p>
            <a:r>
              <a:rPr lang="en-US" sz="2400" dirty="0"/>
              <a:t>All the above PLUS</a:t>
            </a:r>
          </a:p>
        </p:txBody>
      </p:sp>
      <p:sp>
        <p:nvSpPr>
          <p:cNvPr id="4" name="Pentagon 3">
            <a:extLst>
              <a:ext uri="{FF2B5EF4-FFF2-40B4-BE49-F238E27FC236}">
                <a16:creationId xmlns:a16="http://schemas.microsoft.com/office/drawing/2014/main" id="{267309FE-9896-1848-8654-6A4F7E566F20}"/>
              </a:ext>
            </a:extLst>
          </p:cNvPr>
          <p:cNvSpPr/>
          <p:nvPr/>
        </p:nvSpPr>
        <p:spPr>
          <a:xfrm rot="754416" flipH="1">
            <a:off x="9207879" y="4556344"/>
            <a:ext cx="2811694" cy="189388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notify subrecipient of </a:t>
            </a:r>
            <a:r>
              <a:rPr lang="en-US" dirty="0" err="1"/>
              <a:t>add’l</a:t>
            </a:r>
            <a:r>
              <a:rPr lang="en-US" dirty="0"/>
              <a:t> </a:t>
            </a:r>
            <a:r>
              <a:rPr lang="en-US" dirty="0" err="1"/>
              <a:t>req’ts</a:t>
            </a:r>
            <a:r>
              <a:rPr lang="en-US" dirty="0"/>
              <a:t> in subaward and state reason for them</a:t>
            </a:r>
          </a:p>
        </p:txBody>
      </p:sp>
      <p:sp>
        <p:nvSpPr>
          <p:cNvPr id="11" name="Pentagon 10">
            <a:extLst>
              <a:ext uri="{FF2B5EF4-FFF2-40B4-BE49-F238E27FC236}">
                <a16:creationId xmlns:a16="http://schemas.microsoft.com/office/drawing/2014/main" id="{CEB84D8B-F3B4-E548-9C9B-00DA067B66AE}"/>
              </a:ext>
            </a:extLst>
          </p:cNvPr>
          <p:cNvSpPr/>
          <p:nvPr/>
        </p:nvSpPr>
        <p:spPr>
          <a:xfrm rot="754416" flipH="1">
            <a:off x="9564796" y="2577801"/>
            <a:ext cx="2811694" cy="706257"/>
          </a:xfrm>
          <a:prstGeom prst="homePlate">
            <a:avLst/>
          </a:prstGeom>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Minimum </a:t>
            </a:r>
            <a:r>
              <a:rPr lang="en-US" dirty="0" err="1"/>
              <a:t>req’ts</a:t>
            </a:r>
            <a:endParaRPr lang="en-US" dirty="0"/>
          </a:p>
        </p:txBody>
      </p:sp>
    </p:spTree>
    <p:extLst>
      <p:ext uri="{BB962C8B-B14F-4D97-AF65-F5344CB8AC3E}">
        <p14:creationId xmlns:p14="http://schemas.microsoft.com/office/powerpoint/2010/main" val="12729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4"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28356" y="1831506"/>
            <a:ext cx="5935289" cy="4112094"/>
          </a:xfrm>
          <a:prstGeom prst="rect">
            <a:avLst/>
          </a:prstGeom>
          <a:noFill/>
          <a:ln>
            <a:noFill/>
          </a:ln>
        </p:spPr>
      </p:sp>
      <p:sp>
        <p:nvSpPr>
          <p:cNvPr id="10" name="Freeform 9"/>
          <p:cNvSpPr/>
          <p:nvPr/>
        </p:nvSpPr>
        <p:spPr>
          <a:xfrm>
            <a:off x="4973551" y="2747089"/>
            <a:ext cx="2244896" cy="2280927"/>
          </a:xfrm>
          <a:custGeom>
            <a:avLst/>
            <a:gdLst>
              <a:gd name="connsiteX0" fmla="*/ 0 w 2627579"/>
              <a:gd name="connsiteY0" fmla="*/ 1313790 h 2627579"/>
              <a:gd name="connsiteX1" fmla="*/ 1313790 w 2627579"/>
              <a:gd name="connsiteY1" fmla="*/ 0 h 2627579"/>
              <a:gd name="connsiteX2" fmla="*/ 2627580 w 2627579"/>
              <a:gd name="connsiteY2" fmla="*/ 1313790 h 2627579"/>
              <a:gd name="connsiteX3" fmla="*/ 1313790 w 2627579"/>
              <a:gd name="connsiteY3" fmla="*/ 2627580 h 2627579"/>
              <a:gd name="connsiteX4" fmla="*/ 0 w 2627579"/>
              <a:gd name="connsiteY4" fmla="*/ 1313790 h 2627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579" h="2627579">
                <a:moveTo>
                  <a:pt x="0" y="1313790"/>
                </a:moveTo>
                <a:cubicBezTo>
                  <a:pt x="0" y="588204"/>
                  <a:pt x="588204" y="0"/>
                  <a:pt x="1313790" y="0"/>
                </a:cubicBezTo>
                <a:cubicBezTo>
                  <a:pt x="2039376" y="0"/>
                  <a:pt x="2627580" y="588204"/>
                  <a:pt x="2627580" y="1313790"/>
                </a:cubicBezTo>
                <a:cubicBezTo>
                  <a:pt x="2627580" y="2039376"/>
                  <a:pt x="2039376" y="2627580"/>
                  <a:pt x="1313790" y="2627580"/>
                </a:cubicBezTo>
                <a:cubicBezTo>
                  <a:pt x="588204" y="2627580"/>
                  <a:pt x="0" y="2039376"/>
                  <a:pt x="0" y="1313790"/>
                </a:cubicBezTo>
                <a:close/>
              </a:path>
            </a:pathLst>
          </a:custGeom>
          <a:solidFill>
            <a:schemeClr val="accent3">
              <a:lumMod val="40000"/>
              <a:lumOff val="60000"/>
              <a:alpha val="82000"/>
            </a:schemeClr>
          </a:solidFill>
        </p:spPr>
        <p:style>
          <a:lnRef idx="2">
            <a:schemeClr val="lt1">
              <a:hueOff val="0"/>
              <a:satOff val="0"/>
              <a:lumOff val="0"/>
              <a:alphaOff val="0"/>
            </a:schemeClr>
          </a:lnRef>
          <a:fillRef idx="1">
            <a:schemeClr val="accent3">
              <a:shade val="80000"/>
              <a:alpha val="50000"/>
              <a:hueOff val="0"/>
              <a:satOff val="0"/>
              <a:lumOff val="0"/>
              <a:alphaOff val="0"/>
            </a:schemeClr>
          </a:fillRef>
          <a:effectRef idx="0">
            <a:schemeClr val="accent3">
              <a:shade val="80000"/>
              <a:alpha val="50000"/>
              <a:hueOff val="0"/>
              <a:satOff val="0"/>
              <a:lumOff val="0"/>
              <a:alphaOff val="0"/>
            </a:schemeClr>
          </a:effectRef>
          <a:fontRef idx="minor">
            <a:schemeClr val="tx1"/>
          </a:fontRef>
        </p:style>
        <p:txBody>
          <a:bodyPr spcFirstLastPara="0" vert="horz" wrap="square" lIns="415280" tIns="415280" rIns="415280" bIns="415280" numCol="1" spcCol="1270" anchor="ctr" anchorCtr="0">
            <a:noAutofit/>
          </a:bodyPr>
          <a:lstStyle/>
          <a:p>
            <a:pPr lvl="0" algn="ctr" defTabSz="1066800">
              <a:lnSpc>
                <a:spcPct val="90000"/>
              </a:lnSpc>
              <a:spcBef>
                <a:spcPct val="0"/>
              </a:spcBef>
              <a:spcAft>
                <a:spcPct val="35000"/>
              </a:spcAft>
            </a:pPr>
            <a:endParaRPr lang="en-US" sz="2400" kern="1200" dirty="0"/>
          </a:p>
        </p:txBody>
      </p:sp>
      <p:sp>
        <p:nvSpPr>
          <p:cNvPr id="11" name="Freeform 10"/>
          <p:cNvSpPr/>
          <p:nvPr/>
        </p:nvSpPr>
        <p:spPr>
          <a:xfrm>
            <a:off x="5534776" y="183191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2"/>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5"/>
              <a:satOff val="1760"/>
              <a:lumOff val="685"/>
              <a:alphaOff val="3750"/>
            </a:schemeClr>
          </a:fillRef>
          <a:effectRef idx="0">
            <a:schemeClr val="accent3">
              <a:shade val="80000"/>
              <a:alpha val="50000"/>
              <a:hueOff val="5"/>
              <a:satOff val="1760"/>
              <a:lumOff val="685"/>
              <a:alphaOff val="3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2" name="Freeform 11"/>
          <p:cNvSpPr/>
          <p:nvPr/>
        </p:nvSpPr>
        <p:spPr>
          <a:xfrm>
            <a:off x="6568527" y="2266978"/>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6"/>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1"/>
              <a:satOff val="3521"/>
              <a:lumOff val="1371"/>
              <a:alphaOff val="7500"/>
            </a:schemeClr>
          </a:fillRef>
          <a:effectRef idx="0">
            <a:schemeClr val="accent3">
              <a:shade val="80000"/>
              <a:alpha val="50000"/>
              <a:hueOff val="11"/>
              <a:satOff val="3521"/>
              <a:lumOff val="1371"/>
              <a:alphaOff val="7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3" name="Freeform 12"/>
          <p:cNvSpPr/>
          <p:nvPr/>
        </p:nvSpPr>
        <p:spPr>
          <a:xfrm>
            <a:off x="6853634" y="333155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5"/>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16"/>
              <a:satOff val="5281"/>
              <a:lumOff val="2056"/>
              <a:alphaOff val="11250"/>
            </a:schemeClr>
          </a:fillRef>
          <a:effectRef idx="0">
            <a:schemeClr val="accent3">
              <a:shade val="80000"/>
              <a:alpha val="50000"/>
              <a:hueOff val="16"/>
              <a:satOff val="5281"/>
              <a:lumOff val="2056"/>
              <a:alphaOff val="11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4" name="Freeform 13"/>
          <p:cNvSpPr/>
          <p:nvPr/>
        </p:nvSpPr>
        <p:spPr>
          <a:xfrm>
            <a:off x="6568527"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4"/>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2"/>
              <a:satOff val="7042"/>
              <a:lumOff val="2742"/>
              <a:alphaOff val="15000"/>
            </a:schemeClr>
          </a:fillRef>
          <a:effectRef idx="0">
            <a:schemeClr val="accent3">
              <a:shade val="80000"/>
              <a:alpha val="50000"/>
              <a:hueOff val="22"/>
              <a:satOff val="7042"/>
              <a:lumOff val="2742"/>
              <a:alphaOff val="15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dirty="0"/>
          </a:p>
          <a:p>
            <a:pPr lvl="0" algn="ctr" defTabSz="1111250">
              <a:lnSpc>
                <a:spcPct val="90000"/>
              </a:lnSpc>
              <a:spcBef>
                <a:spcPct val="0"/>
              </a:spcBef>
              <a:spcAft>
                <a:spcPct val="35000"/>
              </a:spcAft>
            </a:pPr>
            <a:endParaRPr lang="en-US" sz="2500" kern="1200" dirty="0"/>
          </a:p>
        </p:txBody>
      </p:sp>
      <p:sp>
        <p:nvSpPr>
          <p:cNvPr id="15" name="Freeform 14"/>
          <p:cNvSpPr/>
          <p:nvPr/>
        </p:nvSpPr>
        <p:spPr>
          <a:xfrm>
            <a:off x="5533140" y="480931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7030A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27"/>
              <a:satOff val="8802"/>
              <a:lumOff val="3427"/>
              <a:alphaOff val="18750"/>
            </a:schemeClr>
          </a:fillRef>
          <a:effectRef idx="0">
            <a:schemeClr val="accent3">
              <a:shade val="80000"/>
              <a:alpha val="50000"/>
              <a:hueOff val="27"/>
              <a:satOff val="8802"/>
              <a:lumOff val="3427"/>
              <a:alphaOff val="187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6" name="Freeform 15"/>
          <p:cNvSpPr/>
          <p:nvPr/>
        </p:nvSpPr>
        <p:spPr>
          <a:xfrm>
            <a:off x="4501025" y="4367663"/>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1"/>
          </a:solidFill>
          <a:ln>
            <a:noFill/>
          </a:ln>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2"/>
              <a:satOff val="10563"/>
              <a:lumOff val="4113"/>
              <a:alphaOff val="22500"/>
            </a:schemeClr>
          </a:fillRef>
          <a:effectRef idx="0">
            <a:schemeClr val="accent3">
              <a:shade val="80000"/>
              <a:alpha val="50000"/>
              <a:hueOff val="32"/>
              <a:satOff val="10563"/>
              <a:lumOff val="4113"/>
              <a:alphaOff val="225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7" name="Freeform 16"/>
          <p:cNvSpPr/>
          <p:nvPr/>
        </p:nvSpPr>
        <p:spPr>
          <a:xfrm>
            <a:off x="4072832" y="3317321"/>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rgbClr val="C00000"/>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38"/>
              <a:satOff val="12323"/>
              <a:lumOff val="4798"/>
              <a:alphaOff val="26250"/>
            </a:schemeClr>
          </a:fillRef>
          <a:effectRef idx="0">
            <a:schemeClr val="accent3">
              <a:shade val="80000"/>
              <a:alpha val="50000"/>
              <a:hueOff val="38"/>
              <a:satOff val="12323"/>
              <a:lumOff val="4798"/>
              <a:alphaOff val="2625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18" name="Freeform 17"/>
          <p:cNvSpPr/>
          <p:nvPr/>
        </p:nvSpPr>
        <p:spPr>
          <a:xfrm>
            <a:off x="4490791" y="2257774"/>
            <a:ext cx="1122448" cy="1140463"/>
          </a:xfrm>
          <a:custGeom>
            <a:avLst/>
            <a:gdLst>
              <a:gd name="connsiteX0" fmla="*/ 0 w 1313789"/>
              <a:gd name="connsiteY0" fmla="*/ 656895 h 1313789"/>
              <a:gd name="connsiteX1" fmla="*/ 656895 w 1313789"/>
              <a:gd name="connsiteY1" fmla="*/ 0 h 1313789"/>
              <a:gd name="connsiteX2" fmla="*/ 1313790 w 1313789"/>
              <a:gd name="connsiteY2" fmla="*/ 656895 h 1313789"/>
              <a:gd name="connsiteX3" fmla="*/ 656895 w 1313789"/>
              <a:gd name="connsiteY3" fmla="*/ 1313790 h 1313789"/>
              <a:gd name="connsiteX4" fmla="*/ 0 w 1313789"/>
              <a:gd name="connsiteY4" fmla="*/ 656895 h 1313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789" h="1313789">
                <a:moveTo>
                  <a:pt x="0" y="656895"/>
                </a:moveTo>
                <a:cubicBezTo>
                  <a:pt x="0" y="294102"/>
                  <a:pt x="294102" y="0"/>
                  <a:pt x="656895" y="0"/>
                </a:cubicBezTo>
                <a:cubicBezTo>
                  <a:pt x="1019688" y="0"/>
                  <a:pt x="1313790" y="294102"/>
                  <a:pt x="1313790" y="656895"/>
                </a:cubicBezTo>
                <a:cubicBezTo>
                  <a:pt x="1313790" y="1019688"/>
                  <a:pt x="1019688" y="1313790"/>
                  <a:pt x="656895" y="1313790"/>
                </a:cubicBezTo>
                <a:cubicBezTo>
                  <a:pt x="294102" y="1313790"/>
                  <a:pt x="0" y="1019688"/>
                  <a:pt x="0" y="656895"/>
                </a:cubicBezTo>
                <a:close/>
              </a:path>
            </a:pathLst>
          </a:custGeom>
          <a:solidFill>
            <a:schemeClr val="accent3"/>
          </a:solidFill>
          <a:effectLst>
            <a:outerShdw blurRad="50800" dist="38100" dir="8100000" algn="tr" rotWithShape="0">
              <a:prstClr val="black">
                <a:alpha val="40000"/>
              </a:prstClr>
            </a:outerShdw>
          </a:effectLst>
        </p:spPr>
        <p:style>
          <a:lnRef idx="2">
            <a:schemeClr val="lt1">
              <a:hueOff val="0"/>
              <a:satOff val="0"/>
              <a:lumOff val="0"/>
              <a:alphaOff val="0"/>
            </a:schemeClr>
          </a:lnRef>
          <a:fillRef idx="1">
            <a:schemeClr val="accent3">
              <a:shade val="80000"/>
              <a:alpha val="50000"/>
              <a:hueOff val="43"/>
              <a:satOff val="14084"/>
              <a:lumOff val="5484"/>
              <a:alphaOff val="30000"/>
            </a:schemeClr>
          </a:fillRef>
          <a:effectRef idx="0">
            <a:schemeClr val="accent3">
              <a:shade val="80000"/>
              <a:alpha val="50000"/>
              <a:hueOff val="43"/>
              <a:satOff val="14084"/>
              <a:lumOff val="5484"/>
              <a:alphaOff val="30000"/>
            </a:schemeClr>
          </a:effectRef>
          <a:fontRef idx="minor">
            <a:schemeClr val="tx1"/>
          </a:fontRef>
        </p:style>
        <p:txBody>
          <a:bodyPr spcFirstLastPara="0" vert="horz" wrap="square" lIns="224150" tIns="224150" rIns="224150" bIns="224150" numCol="1" spcCol="1270" anchor="ctr" anchorCtr="0">
            <a:noAutofit/>
          </a:bodyPr>
          <a:lstStyle/>
          <a:p>
            <a:pPr lvl="0" algn="ctr" defTabSz="1111250">
              <a:lnSpc>
                <a:spcPct val="90000"/>
              </a:lnSpc>
              <a:spcBef>
                <a:spcPct val="0"/>
              </a:spcBef>
              <a:spcAft>
                <a:spcPct val="35000"/>
              </a:spcAft>
            </a:pPr>
            <a:endParaRPr lang="en-US" sz="2500" kern="1200"/>
          </a:p>
        </p:txBody>
      </p:sp>
      <p:sp>
        <p:nvSpPr>
          <p:cNvPr id="23" name="Freeform 11"/>
          <p:cNvSpPr>
            <a:spLocks/>
          </p:cNvSpPr>
          <p:nvPr/>
        </p:nvSpPr>
        <p:spPr bwMode="auto">
          <a:xfrm>
            <a:off x="5881369" y="2190246"/>
            <a:ext cx="115030" cy="119252"/>
          </a:xfrm>
          <a:custGeom>
            <a:avLst/>
            <a:gdLst>
              <a:gd name="T0" fmla="*/ 493 w 985"/>
              <a:gd name="T1" fmla="*/ 0 h 1005"/>
              <a:gd name="T2" fmla="*/ 493 w 985"/>
              <a:gd name="T3" fmla="*/ 0 h 1005"/>
              <a:gd name="T4" fmla="*/ 550 w 985"/>
              <a:gd name="T5" fmla="*/ 3 h 1005"/>
              <a:gd name="T6" fmla="*/ 605 w 985"/>
              <a:gd name="T7" fmla="*/ 13 h 1005"/>
              <a:gd name="T8" fmla="*/ 658 w 985"/>
              <a:gd name="T9" fmla="*/ 29 h 1005"/>
              <a:gd name="T10" fmla="*/ 709 w 985"/>
              <a:gd name="T11" fmla="*/ 51 h 1005"/>
              <a:gd name="T12" fmla="*/ 756 w 985"/>
              <a:gd name="T13" fmla="*/ 78 h 1005"/>
              <a:gd name="T14" fmla="*/ 800 w 985"/>
              <a:gd name="T15" fmla="*/ 110 h 1005"/>
              <a:gd name="T16" fmla="*/ 840 w 985"/>
              <a:gd name="T17" fmla="*/ 147 h 1005"/>
              <a:gd name="T18" fmla="*/ 876 w 985"/>
              <a:gd name="T19" fmla="*/ 188 h 1005"/>
              <a:gd name="T20" fmla="*/ 908 w 985"/>
              <a:gd name="T21" fmla="*/ 233 h 1005"/>
              <a:gd name="T22" fmla="*/ 934 w 985"/>
              <a:gd name="T23" fmla="*/ 281 h 1005"/>
              <a:gd name="T24" fmla="*/ 956 w 985"/>
              <a:gd name="T25" fmla="*/ 333 h 1005"/>
              <a:gd name="T26" fmla="*/ 972 w 985"/>
              <a:gd name="T27" fmla="*/ 387 h 1005"/>
              <a:gd name="T28" fmla="*/ 981 w 985"/>
              <a:gd name="T29" fmla="*/ 444 h 1005"/>
              <a:gd name="T30" fmla="*/ 985 w 985"/>
              <a:gd name="T31" fmla="*/ 503 h 1005"/>
              <a:gd name="T32" fmla="*/ 981 w 985"/>
              <a:gd name="T33" fmla="*/ 561 h 1005"/>
              <a:gd name="T34" fmla="*/ 972 w 985"/>
              <a:gd name="T35" fmla="*/ 617 h 1005"/>
              <a:gd name="T36" fmla="*/ 956 w 985"/>
              <a:gd name="T37" fmla="*/ 672 h 1005"/>
              <a:gd name="T38" fmla="*/ 934 w 985"/>
              <a:gd name="T39" fmla="*/ 723 h 1005"/>
              <a:gd name="T40" fmla="*/ 908 w 985"/>
              <a:gd name="T41" fmla="*/ 772 h 1005"/>
              <a:gd name="T42" fmla="*/ 876 w 985"/>
              <a:gd name="T43" fmla="*/ 817 h 1005"/>
              <a:gd name="T44" fmla="*/ 840 w 985"/>
              <a:gd name="T45" fmla="*/ 859 h 1005"/>
              <a:gd name="T46" fmla="*/ 800 w 985"/>
              <a:gd name="T47" fmla="*/ 894 h 1005"/>
              <a:gd name="T48" fmla="*/ 756 w 985"/>
              <a:gd name="T49" fmla="*/ 928 h 1005"/>
              <a:gd name="T50" fmla="*/ 709 w 985"/>
              <a:gd name="T51" fmla="*/ 955 h 1005"/>
              <a:gd name="T52" fmla="*/ 658 w 985"/>
              <a:gd name="T53" fmla="*/ 976 h 1005"/>
              <a:gd name="T54" fmla="*/ 605 w 985"/>
              <a:gd name="T55" fmla="*/ 992 h 1005"/>
              <a:gd name="T56" fmla="*/ 550 w 985"/>
              <a:gd name="T57" fmla="*/ 1001 h 1005"/>
              <a:gd name="T58" fmla="*/ 493 w 985"/>
              <a:gd name="T59" fmla="*/ 1005 h 1005"/>
              <a:gd name="T60" fmla="*/ 435 w 985"/>
              <a:gd name="T61" fmla="*/ 1001 h 1005"/>
              <a:gd name="T62" fmla="*/ 380 w 985"/>
              <a:gd name="T63" fmla="*/ 992 h 1005"/>
              <a:gd name="T64" fmla="*/ 327 w 985"/>
              <a:gd name="T65" fmla="*/ 976 h 1005"/>
              <a:gd name="T66" fmla="*/ 276 w 985"/>
              <a:gd name="T67" fmla="*/ 955 h 1005"/>
              <a:gd name="T68" fmla="*/ 229 w 985"/>
              <a:gd name="T69" fmla="*/ 928 h 1005"/>
              <a:gd name="T70" fmla="*/ 185 w 985"/>
              <a:gd name="T71" fmla="*/ 894 h 1005"/>
              <a:gd name="T72" fmla="*/ 145 w 985"/>
              <a:gd name="T73" fmla="*/ 859 h 1005"/>
              <a:gd name="T74" fmla="*/ 109 w 985"/>
              <a:gd name="T75" fmla="*/ 817 h 1005"/>
              <a:gd name="T76" fmla="*/ 78 w 985"/>
              <a:gd name="T77" fmla="*/ 772 h 1005"/>
              <a:gd name="T78" fmla="*/ 51 w 985"/>
              <a:gd name="T79" fmla="*/ 723 h 1005"/>
              <a:gd name="T80" fmla="*/ 29 w 985"/>
              <a:gd name="T81" fmla="*/ 672 h 1005"/>
              <a:gd name="T82" fmla="*/ 14 w 985"/>
              <a:gd name="T83" fmla="*/ 617 h 1005"/>
              <a:gd name="T84" fmla="*/ 4 w 985"/>
              <a:gd name="T85" fmla="*/ 561 h 1005"/>
              <a:gd name="T86" fmla="*/ 0 w 985"/>
              <a:gd name="T87" fmla="*/ 503 h 1005"/>
              <a:gd name="T88" fmla="*/ 4 w 985"/>
              <a:gd name="T89" fmla="*/ 444 h 1005"/>
              <a:gd name="T90" fmla="*/ 14 w 985"/>
              <a:gd name="T91" fmla="*/ 387 h 1005"/>
              <a:gd name="T92" fmla="*/ 29 w 985"/>
              <a:gd name="T93" fmla="*/ 333 h 1005"/>
              <a:gd name="T94" fmla="*/ 51 w 985"/>
              <a:gd name="T95" fmla="*/ 281 h 1005"/>
              <a:gd name="T96" fmla="*/ 78 w 985"/>
              <a:gd name="T97" fmla="*/ 233 h 1005"/>
              <a:gd name="T98" fmla="*/ 109 w 985"/>
              <a:gd name="T99" fmla="*/ 188 h 1005"/>
              <a:gd name="T100" fmla="*/ 145 w 985"/>
              <a:gd name="T101" fmla="*/ 147 h 1005"/>
              <a:gd name="T102" fmla="*/ 185 w 985"/>
              <a:gd name="T103" fmla="*/ 110 h 1005"/>
              <a:gd name="T104" fmla="*/ 229 w 985"/>
              <a:gd name="T105" fmla="*/ 78 h 1005"/>
              <a:gd name="T106" fmla="*/ 276 w 985"/>
              <a:gd name="T107" fmla="*/ 51 h 1005"/>
              <a:gd name="T108" fmla="*/ 327 w 985"/>
              <a:gd name="T109" fmla="*/ 29 h 1005"/>
              <a:gd name="T110" fmla="*/ 380 w 985"/>
              <a:gd name="T111" fmla="*/ 13 h 1005"/>
              <a:gd name="T112" fmla="*/ 435 w 985"/>
              <a:gd name="T113" fmla="*/ 3 h 1005"/>
              <a:gd name="T114" fmla="*/ 493 w 985"/>
              <a:gd name="T115" fmla="*/ 0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5" h="1005">
                <a:moveTo>
                  <a:pt x="493" y="0"/>
                </a:moveTo>
                <a:lnTo>
                  <a:pt x="493" y="0"/>
                </a:lnTo>
                <a:lnTo>
                  <a:pt x="550" y="3"/>
                </a:lnTo>
                <a:lnTo>
                  <a:pt x="605" y="13"/>
                </a:lnTo>
                <a:lnTo>
                  <a:pt x="658" y="29"/>
                </a:lnTo>
                <a:lnTo>
                  <a:pt x="709" y="51"/>
                </a:lnTo>
                <a:lnTo>
                  <a:pt x="756" y="78"/>
                </a:lnTo>
                <a:lnTo>
                  <a:pt x="800" y="110"/>
                </a:lnTo>
                <a:lnTo>
                  <a:pt x="840" y="147"/>
                </a:lnTo>
                <a:lnTo>
                  <a:pt x="876" y="188"/>
                </a:lnTo>
                <a:lnTo>
                  <a:pt x="908" y="233"/>
                </a:lnTo>
                <a:lnTo>
                  <a:pt x="934" y="281"/>
                </a:lnTo>
                <a:lnTo>
                  <a:pt x="956" y="333"/>
                </a:lnTo>
                <a:lnTo>
                  <a:pt x="972" y="387"/>
                </a:lnTo>
                <a:lnTo>
                  <a:pt x="981" y="444"/>
                </a:lnTo>
                <a:lnTo>
                  <a:pt x="985" y="503"/>
                </a:lnTo>
                <a:lnTo>
                  <a:pt x="981" y="561"/>
                </a:lnTo>
                <a:lnTo>
                  <a:pt x="972" y="617"/>
                </a:lnTo>
                <a:lnTo>
                  <a:pt x="956" y="672"/>
                </a:lnTo>
                <a:lnTo>
                  <a:pt x="934" y="723"/>
                </a:lnTo>
                <a:lnTo>
                  <a:pt x="908" y="772"/>
                </a:lnTo>
                <a:lnTo>
                  <a:pt x="876" y="817"/>
                </a:lnTo>
                <a:lnTo>
                  <a:pt x="840" y="859"/>
                </a:lnTo>
                <a:lnTo>
                  <a:pt x="800" y="894"/>
                </a:lnTo>
                <a:lnTo>
                  <a:pt x="756" y="928"/>
                </a:lnTo>
                <a:lnTo>
                  <a:pt x="709" y="955"/>
                </a:lnTo>
                <a:lnTo>
                  <a:pt x="658" y="976"/>
                </a:lnTo>
                <a:lnTo>
                  <a:pt x="605" y="992"/>
                </a:lnTo>
                <a:lnTo>
                  <a:pt x="550" y="1001"/>
                </a:lnTo>
                <a:lnTo>
                  <a:pt x="493" y="1005"/>
                </a:lnTo>
                <a:lnTo>
                  <a:pt x="435" y="1001"/>
                </a:lnTo>
                <a:lnTo>
                  <a:pt x="380" y="992"/>
                </a:lnTo>
                <a:lnTo>
                  <a:pt x="327" y="976"/>
                </a:lnTo>
                <a:lnTo>
                  <a:pt x="276" y="955"/>
                </a:lnTo>
                <a:lnTo>
                  <a:pt x="229" y="928"/>
                </a:lnTo>
                <a:lnTo>
                  <a:pt x="185" y="894"/>
                </a:lnTo>
                <a:lnTo>
                  <a:pt x="145" y="859"/>
                </a:lnTo>
                <a:lnTo>
                  <a:pt x="109" y="817"/>
                </a:lnTo>
                <a:lnTo>
                  <a:pt x="78" y="772"/>
                </a:lnTo>
                <a:lnTo>
                  <a:pt x="51" y="723"/>
                </a:lnTo>
                <a:lnTo>
                  <a:pt x="29" y="672"/>
                </a:lnTo>
                <a:lnTo>
                  <a:pt x="14" y="617"/>
                </a:lnTo>
                <a:lnTo>
                  <a:pt x="4" y="561"/>
                </a:lnTo>
                <a:lnTo>
                  <a:pt x="0" y="503"/>
                </a:lnTo>
                <a:lnTo>
                  <a:pt x="4" y="444"/>
                </a:lnTo>
                <a:lnTo>
                  <a:pt x="14" y="387"/>
                </a:lnTo>
                <a:lnTo>
                  <a:pt x="29" y="333"/>
                </a:lnTo>
                <a:lnTo>
                  <a:pt x="51" y="281"/>
                </a:lnTo>
                <a:lnTo>
                  <a:pt x="78" y="233"/>
                </a:lnTo>
                <a:lnTo>
                  <a:pt x="109" y="188"/>
                </a:lnTo>
                <a:lnTo>
                  <a:pt x="145" y="147"/>
                </a:lnTo>
                <a:lnTo>
                  <a:pt x="185" y="110"/>
                </a:lnTo>
                <a:lnTo>
                  <a:pt x="229" y="78"/>
                </a:lnTo>
                <a:lnTo>
                  <a:pt x="276" y="51"/>
                </a:lnTo>
                <a:lnTo>
                  <a:pt x="327" y="29"/>
                </a:lnTo>
                <a:lnTo>
                  <a:pt x="380" y="13"/>
                </a:lnTo>
                <a:lnTo>
                  <a:pt x="435" y="3"/>
                </a:lnTo>
                <a:lnTo>
                  <a:pt x="493"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noEditPoints="1"/>
          </p:cNvSpPr>
          <p:nvPr/>
        </p:nvSpPr>
        <p:spPr bwMode="auto">
          <a:xfrm>
            <a:off x="5864068" y="2250110"/>
            <a:ext cx="463862" cy="363933"/>
          </a:xfrm>
          <a:custGeom>
            <a:avLst/>
            <a:gdLst>
              <a:gd name="T0" fmla="*/ 1396 w 3966"/>
              <a:gd name="T1" fmla="*/ 724 h 3067"/>
              <a:gd name="T2" fmla="*/ 1869 w 3966"/>
              <a:gd name="T3" fmla="*/ 1254 h 3067"/>
              <a:gd name="T4" fmla="*/ 1396 w 3966"/>
              <a:gd name="T5" fmla="*/ 1816 h 3067"/>
              <a:gd name="T6" fmla="*/ 3803 w 3966"/>
              <a:gd name="T7" fmla="*/ 303 h 3067"/>
              <a:gd name="T8" fmla="*/ 2412 w 3966"/>
              <a:gd name="T9" fmla="*/ 0 h 3067"/>
              <a:gd name="T10" fmla="*/ 2727 w 3966"/>
              <a:gd name="T11" fmla="*/ 138 h 3067"/>
              <a:gd name="T12" fmla="*/ 3966 w 3966"/>
              <a:gd name="T13" fmla="*/ 303 h 3067"/>
              <a:gd name="T14" fmla="*/ 3917 w 3966"/>
              <a:gd name="T15" fmla="*/ 1938 h 3067"/>
              <a:gd name="T16" fmla="*/ 2621 w 3966"/>
              <a:gd name="T17" fmla="*/ 2243 h 3067"/>
              <a:gd name="T18" fmla="*/ 3031 w 3966"/>
              <a:gd name="T19" fmla="*/ 2982 h 3067"/>
              <a:gd name="T20" fmla="*/ 2599 w 3966"/>
              <a:gd name="T21" fmla="*/ 2982 h 3067"/>
              <a:gd name="T22" fmla="*/ 2466 w 3966"/>
              <a:gd name="T23" fmla="*/ 2482 h 3067"/>
              <a:gd name="T24" fmla="*/ 1802 w 3966"/>
              <a:gd name="T25" fmla="*/ 2982 h 3067"/>
              <a:gd name="T26" fmla="*/ 2445 w 3966"/>
              <a:gd name="T27" fmla="*/ 1938 h 3067"/>
              <a:gd name="T28" fmla="*/ 1282 w 3966"/>
              <a:gd name="T29" fmla="*/ 982 h 3067"/>
              <a:gd name="T30" fmla="*/ 1090 w 3966"/>
              <a:gd name="T31" fmla="*/ 1744 h 3067"/>
              <a:gd name="T32" fmla="*/ 1059 w 3966"/>
              <a:gd name="T33" fmla="*/ 2838 h 3067"/>
              <a:gd name="T34" fmla="*/ 1290 w 3966"/>
              <a:gd name="T35" fmla="*/ 2881 h 3067"/>
              <a:gd name="T36" fmla="*/ 1123 w 3966"/>
              <a:gd name="T37" fmla="*/ 3067 h 3067"/>
              <a:gd name="T38" fmla="*/ 924 w 3966"/>
              <a:gd name="T39" fmla="*/ 3067 h 3067"/>
              <a:gd name="T40" fmla="*/ 707 w 3966"/>
              <a:gd name="T41" fmla="*/ 1943 h 3067"/>
              <a:gd name="T42" fmla="*/ 583 w 3966"/>
              <a:gd name="T43" fmla="*/ 3067 h 3067"/>
              <a:gd name="T44" fmla="*/ 364 w 3966"/>
              <a:gd name="T45" fmla="*/ 3035 h 3067"/>
              <a:gd name="T46" fmla="*/ 0 w 3966"/>
              <a:gd name="T47" fmla="*/ 3067 h 3067"/>
              <a:gd name="T48" fmla="*/ 198 w 3966"/>
              <a:gd name="T49" fmla="*/ 2836 h 3067"/>
              <a:gd name="T50" fmla="*/ 231 w 3966"/>
              <a:gd name="T51" fmla="*/ 1744 h 3067"/>
              <a:gd name="T52" fmla="*/ 196 w 3966"/>
              <a:gd name="T53" fmla="*/ 1557 h 3067"/>
              <a:gd name="T54" fmla="*/ 53 w 3966"/>
              <a:gd name="T55" fmla="*/ 653 h 3067"/>
              <a:gd name="T56" fmla="*/ 633 w 3966"/>
              <a:gd name="T57" fmla="*/ 800 h 3067"/>
              <a:gd name="T58" fmla="*/ 1098 w 3966"/>
              <a:gd name="T59" fmla="*/ 578 h 3067"/>
              <a:gd name="T60" fmla="*/ 1282 w 3966"/>
              <a:gd name="T61" fmla="*/ 303 h 3067"/>
              <a:gd name="T62" fmla="*/ 1202 w 3966"/>
              <a:gd name="T63" fmla="*/ 138 h 3067"/>
              <a:gd name="T64" fmla="*/ 2412 w 3966"/>
              <a:gd name="T65" fmla="*/ 0 h 3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66" h="3067">
                <a:moveTo>
                  <a:pt x="1396" y="303"/>
                </a:moveTo>
                <a:lnTo>
                  <a:pt x="1396" y="724"/>
                </a:lnTo>
                <a:lnTo>
                  <a:pt x="1866" y="952"/>
                </a:lnTo>
                <a:lnTo>
                  <a:pt x="1869" y="1254"/>
                </a:lnTo>
                <a:lnTo>
                  <a:pt x="1396" y="1035"/>
                </a:lnTo>
                <a:lnTo>
                  <a:pt x="1396" y="1816"/>
                </a:lnTo>
                <a:lnTo>
                  <a:pt x="3803" y="1816"/>
                </a:lnTo>
                <a:lnTo>
                  <a:pt x="3803" y="303"/>
                </a:lnTo>
                <a:lnTo>
                  <a:pt x="1396" y="303"/>
                </a:lnTo>
                <a:close/>
                <a:moveTo>
                  <a:pt x="2412" y="0"/>
                </a:moveTo>
                <a:lnTo>
                  <a:pt x="2727" y="0"/>
                </a:lnTo>
                <a:lnTo>
                  <a:pt x="2727" y="138"/>
                </a:lnTo>
                <a:lnTo>
                  <a:pt x="3966" y="138"/>
                </a:lnTo>
                <a:lnTo>
                  <a:pt x="3966" y="303"/>
                </a:lnTo>
                <a:lnTo>
                  <a:pt x="3917" y="303"/>
                </a:lnTo>
                <a:lnTo>
                  <a:pt x="3917" y="1938"/>
                </a:lnTo>
                <a:lnTo>
                  <a:pt x="2621" y="1938"/>
                </a:lnTo>
                <a:lnTo>
                  <a:pt x="2621" y="2243"/>
                </a:lnTo>
                <a:lnTo>
                  <a:pt x="3266" y="2982"/>
                </a:lnTo>
                <a:lnTo>
                  <a:pt x="3031" y="2982"/>
                </a:lnTo>
                <a:lnTo>
                  <a:pt x="2599" y="2482"/>
                </a:lnTo>
                <a:lnTo>
                  <a:pt x="2599" y="2982"/>
                </a:lnTo>
                <a:lnTo>
                  <a:pt x="2466" y="2982"/>
                </a:lnTo>
                <a:lnTo>
                  <a:pt x="2466" y="2482"/>
                </a:lnTo>
                <a:lnTo>
                  <a:pt x="2034" y="2982"/>
                </a:lnTo>
                <a:lnTo>
                  <a:pt x="1802" y="2982"/>
                </a:lnTo>
                <a:lnTo>
                  <a:pt x="2445" y="2243"/>
                </a:lnTo>
                <a:lnTo>
                  <a:pt x="2445" y="1938"/>
                </a:lnTo>
                <a:lnTo>
                  <a:pt x="1282" y="1938"/>
                </a:lnTo>
                <a:lnTo>
                  <a:pt x="1282" y="982"/>
                </a:lnTo>
                <a:lnTo>
                  <a:pt x="1130" y="912"/>
                </a:lnTo>
                <a:lnTo>
                  <a:pt x="1090" y="1744"/>
                </a:lnTo>
                <a:lnTo>
                  <a:pt x="1059" y="1744"/>
                </a:lnTo>
                <a:lnTo>
                  <a:pt x="1059" y="2838"/>
                </a:lnTo>
                <a:lnTo>
                  <a:pt x="1093" y="2838"/>
                </a:lnTo>
                <a:lnTo>
                  <a:pt x="1290" y="2881"/>
                </a:lnTo>
                <a:lnTo>
                  <a:pt x="1290" y="3067"/>
                </a:lnTo>
                <a:lnTo>
                  <a:pt x="1123" y="3067"/>
                </a:lnTo>
                <a:lnTo>
                  <a:pt x="927" y="3035"/>
                </a:lnTo>
                <a:lnTo>
                  <a:pt x="924" y="3067"/>
                </a:lnTo>
                <a:lnTo>
                  <a:pt x="707" y="3067"/>
                </a:lnTo>
                <a:lnTo>
                  <a:pt x="707" y="1943"/>
                </a:lnTo>
                <a:lnTo>
                  <a:pt x="583" y="1943"/>
                </a:lnTo>
                <a:lnTo>
                  <a:pt x="583" y="3067"/>
                </a:lnTo>
                <a:lnTo>
                  <a:pt x="366" y="3067"/>
                </a:lnTo>
                <a:lnTo>
                  <a:pt x="364" y="3035"/>
                </a:lnTo>
                <a:lnTo>
                  <a:pt x="169" y="3067"/>
                </a:lnTo>
                <a:lnTo>
                  <a:pt x="0" y="3067"/>
                </a:lnTo>
                <a:lnTo>
                  <a:pt x="0" y="2881"/>
                </a:lnTo>
                <a:lnTo>
                  <a:pt x="198" y="2836"/>
                </a:lnTo>
                <a:lnTo>
                  <a:pt x="231" y="2836"/>
                </a:lnTo>
                <a:lnTo>
                  <a:pt x="231" y="1744"/>
                </a:lnTo>
                <a:lnTo>
                  <a:pt x="206" y="1744"/>
                </a:lnTo>
                <a:lnTo>
                  <a:pt x="196" y="1557"/>
                </a:lnTo>
                <a:lnTo>
                  <a:pt x="28" y="1557"/>
                </a:lnTo>
                <a:lnTo>
                  <a:pt x="53" y="653"/>
                </a:lnTo>
                <a:lnTo>
                  <a:pt x="452" y="578"/>
                </a:lnTo>
                <a:lnTo>
                  <a:pt x="633" y="800"/>
                </a:lnTo>
                <a:lnTo>
                  <a:pt x="821" y="578"/>
                </a:lnTo>
                <a:lnTo>
                  <a:pt x="1098" y="578"/>
                </a:lnTo>
                <a:lnTo>
                  <a:pt x="1282" y="667"/>
                </a:lnTo>
                <a:lnTo>
                  <a:pt x="1282" y="303"/>
                </a:lnTo>
                <a:lnTo>
                  <a:pt x="1202" y="303"/>
                </a:lnTo>
                <a:lnTo>
                  <a:pt x="1202" y="138"/>
                </a:lnTo>
                <a:lnTo>
                  <a:pt x="2412" y="138"/>
                </a:lnTo>
                <a:lnTo>
                  <a:pt x="241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25" name="Freeform 13"/>
          <p:cNvSpPr>
            <a:spLocks/>
          </p:cNvSpPr>
          <p:nvPr/>
        </p:nvSpPr>
        <p:spPr bwMode="auto">
          <a:xfrm>
            <a:off x="6097869" y="2309023"/>
            <a:ext cx="115030" cy="142533"/>
          </a:xfrm>
          <a:custGeom>
            <a:avLst/>
            <a:gdLst>
              <a:gd name="T0" fmla="*/ 568 w 983"/>
              <a:gd name="T1" fmla="*/ 0 h 1198"/>
              <a:gd name="T2" fmla="*/ 568 w 983"/>
              <a:gd name="T3" fmla="*/ 357 h 1198"/>
              <a:gd name="T4" fmla="*/ 528 w 983"/>
              <a:gd name="T5" fmla="*/ 365 h 1198"/>
              <a:gd name="T6" fmla="*/ 491 w 983"/>
              <a:gd name="T7" fmla="*/ 378 h 1198"/>
              <a:gd name="T8" fmla="*/ 457 w 983"/>
              <a:gd name="T9" fmla="*/ 397 h 1198"/>
              <a:gd name="T10" fmla="*/ 427 w 983"/>
              <a:gd name="T11" fmla="*/ 421 h 1198"/>
              <a:gd name="T12" fmla="*/ 401 w 983"/>
              <a:gd name="T13" fmla="*/ 450 h 1198"/>
              <a:gd name="T14" fmla="*/ 380 w 983"/>
              <a:gd name="T15" fmla="*/ 483 h 1198"/>
              <a:gd name="T16" fmla="*/ 364 w 983"/>
              <a:gd name="T17" fmla="*/ 518 h 1198"/>
              <a:gd name="T18" fmla="*/ 353 w 983"/>
              <a:gd name="T19" fmla="*/ 557 h 1198"/>
              <a:gd name="T20" fmla="*/ 351 w 983"/>
              <a:gd name="T21" fmla="*/ 598 h 1198"/>
              <a:gd name="T22" fmla="*/ 353 w 983"/>
              <a:gd name="T23" fmla="*/ 638 h 1198"/>
              <a:gd name="T24" fmla="*/ 363 w 983"/>
              <a:gd name="T25" fmla="*/ 675 h 1198"/>
              <a:gd name="T26" fmla="*/ 377 w 983"/>
              <a:gd name="T27" fmla="*/ 709 h 1198"/>
              <a:gd name="T28" fmla="*/ 397 w 983"/>
              <a:gd name="T29" fmla="*/ 741 h 1198"/>
              <a:gd name="T30" fmla="*/ 420 w 983"/>
              <a:gd name="T31" fmla="*/ 768 h 1198"/>
              <a:gd name="T32" fmla="*/ 447 w 983"/>
              <a:gd name="T33" fmla="*/ 793 h 1198"/>
              <a:gd name="T34" fmla="*/ 479 w 983"/>
              <a:gd name="T35" fmla="*/ 813 h 1198"/>
              <a:gd name="T36" fmla="*/ 512 w 983"/>
              <a:gd name="T37" fmla="*/ 827 h 1198"/>
              <a:gd name="T38" fmla="*/ 548 w 983"/>
              <a:gd name="T39" fmla="*/ 836 h 1198"/>
              <a:gd name="T40" fmla="*/ 587 w 983"/>
              <a:gd name="T41" fmla="*/ 840 h 1198"/>
              <a:gd name="T42" fmla="*/ 621 w 983"/>
              <a:gd name="T43" fmla="*/ 837 h 1198"/>
              <a:gd name="T44" fmla="*/ 653 w 983"/>
              <a:gd name="T45" fmla="*/ 830 h 1198"/>
              <a:gd name="T46" fmla="*/ 685 w 983"/>
              <a:gd name="T47" fmla="*/ 817 h 1198"/>
              <a:gd name="T48" fmla="*/ 714 w 983"/>
              <a:gd name="T49" fmla="*/ 801 h 1198"/>
              <a:gd name="T50" fmla="*/ 739 w 983"/>
              <a:gd name="T51" fmla="*/ 782 h 1198"/>
              <a:gd name="T52" fmla="*/ 983 w 983"/>
              <a:gd name="T53" fmla="*/ 1040 h 1198"/>
              <a:gd name="T54" fmla="*/ 936 w 983"/>
              <a:gd name="T55" fmla="*/ 1080 h 1198"/>
              <a:gd name="T56" fmla="*/ 886 w 983"/>
              <a:gd name="T57" fmla="*/ 1114 h 1198"/>
              <a:gd name="T58" fmla="*/ 832 w 983"/>
              <a:gd name="T59" fmla="*/ 1142 h 1198"/>
              <a:gd name="T60" fmla="*/ 774 w 983"/>
              <a:gd name="T61" fmla="*/ 1166 h 1198"/>
              <a:gd name="T62" fmla="*/ 714 w 983"/>
              <a:gd name="T63" fmla="*/ 1183 h 1198"/>
              <a:gd name="T64" fmla="*/ 651 w 983"/>
              <a:gd name="T65" fmla="*/ 1194 h 1198"/>
              <a:gd name="T66" fmla="*/ 587 w 983"/>
              <a:gd name="T67" fmla="*/ 1198 h 1198"/>
              <a:gd name="T68" fmla="*/ 523 w 983"/>
              <a:gd name="T69" fmla="*/ 1194 h 1198"/>
              <a:gd name="T70" fmla="*/ 462 w 983"/>
              <a:gd name="T71" fmla="*/ 1183 h 1198"/>
              <a:gd name="T72" fmla="*/ 401 w 983"/>
              <a:gd name="T73" fmla="*/ 1167 h 1198"/>
              <a:gd name="T74" fmla="*/ 345 w 983"/>
              <a:gd name="T75" fmla="*/ 1144 h 1198"/>
              <a:gd name="T76" fmla="*/ 291 w 983"/>
              <a:gd name="T77" fmla="*/ 1115 h 1198"/>
              <a:gd name="T78" fmla="*/ 240 w 983"/>
              <a:gd name="T79" fmla="*/ 1082 h 1198"/>
              <a:gd name="T80" fmla="*/ 194 w 983"/>
              <a:gd name="T81" fmla="*/ 1043 h 1198"/>
              <a:gd name="T82" fmla="*/ 152 w 983"/>
              <a:gd name="T83" fmla="*/ 1000 h 1198"/>
              <a:gd name="T84" fmla="*/ 114 w 983"/>
              <a:gd name="T85" fmla="*/ 952 h 1198"/>
              <a:gd name="T86" fmla="*/ 80 w 983"/>
              <a:gd name="T87" fmla="*/ 900 h 1198"/>
              <a:gd name="T88" fmla="*/ 52 w 983"/>
              <a:gd name="T89" fmla="*/ 846 h 1198"/>
              <a:gd name="T90" fmla="*/ 30 w 983"/>
              <a:gd name="T91" fmla="*/ 788 h 1198"/>
              <a:gd name="T92" fmla="*/ 14 w 983"/>
              <a:gd name="T93" fmla="*/ 726 h 1198"/>
              <a:gd name="T94" fmla="*/ 4 w 983"/>
              <a:gd name="T95" fmla="*/ 664 h 1198"/>
              <a:gd name="T96" fmla="*/ 0 w 983"/>
              <a:gd name="T97" fmla="*/ 598 h 1198"/>
              <a:gd name="T98" fmla="*/ 4 w 983"/>
              <a:gd name="T99" fmla="*/ 530 h 1198"/>
              <a:gd name="T100" fmla="*/ 15 w 983"/>
              <a:gd name="T101" fmla="*/ 464 h 1198"/>
              <a:gd name="T102" fmla="*/ 33 w 983"/>
              <a:gd name="T103" fmla="*/ 400 h 1198"/>
              <a:gd name="T104" fmla="*/ 58 w 983"/>
              <a:gd name="T105" fmla="*/ 340 h 1198"/>
              <a:gd name="T106" fmla="*/ 88 w 983"/>
              <a:gd name="T107" fmla="*/ 283 h 1198"/>
              <a:gd name="T108" fmla="*/ 124 w 983"/>
              <a:gd name="T109" fmla="*/ 230 h 1198"/>
              <a:gd name="T110" fmla="*/ 165 w 983"/>
              <a:gd name="T111" fmla="*/ 181 h 1198"/>
              <a:gd name="T112" fmla="*/ 212 w 983"/>
              <a:gd name="T113" fmla="*/ 138 h 1198"/>
              <a:gd name="T114" fmla="*/ 263 w 983"/>
              <a:gd name="T115" fmla="*/ 99 h 1198"/>
              <a:gd name="T116" fmla="*/ 317 w 983"/>
              <a:gd name="T117" fmla="*/ 67 h 1198"/>
              <a:gd name="T118" fmla="*/ 375 w 983"/>
              <a:gd name="T119" fmla="*/ 40 h 1198"/>
              <a:gd name="T120" fmla="*/ 436 w 983"/>
              <a:gd name="T121" fmla="*/ 19 h 1198"/>
              <a:gd name="T122" fmla="*/ 500 w 983"/>
              <a:gd name="T123" fmla="*/ 7 h 1198"/>
              <a:gd name="T124" fmla="*/ 568 w 983"/>
              <a:gd name="T125" fmla="*/ 0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1198">
                <a:moveTo>
                  <a:pt x="568" y="0"/>
                </a:moveTo>
                <a:lnTo>
                  <a:pt x="568" y="357"/>
                </a:lnTo>
                <a:lnTo>
                  <a:pt x="528" y="365"/>
                </a:lnTo>
                <a:lnTo>
                  <a:pt x="491" y="378"/>
                </a:lnTo>
                <a:lnTo>
                  <a:pt x="457" y="397"/>
                </a:lnTo>
                <a:lnTo>
                  <a:pt x="427" y="421"/>
                </a:lnTo>
                <a:lnTo>
                  <a:pt x="401" y="450"/>
                </a:lnTo>
                <a:lnTo>
                  <a:pt x="380" y="483"/>
                </a:lnTo>
                <a:lnTo>
                  <a:pt x="364" y="518"/>
                </a:lnTo>
                <a:lnTo>
                  <a:pt x="353" y="557"/>
                </a:lnTo>
                <a:lnTo>
                  <a:pt x="351" y="598"/>
                </a:lnTo>
                <a:lnTo>
                  <a:pt x="353" y="638"/>
                </a:lnTo>
                <a:lnTo>
                  <a:pt x="363" y="675"/>
                </a:lnTo>
                <a:lnTo>
                  <a:pt x="377" y="709"/>
                </a:lnTo>
                <a:lnTo>
                  <a:pt x="397" y="741"/>
                </a:lnTo>
                <a:lnTo>
                  <a:pt x="420" y="768"/>
                </a:lnTo>
                <a:lnTo>
                  <a:pt x="447" y="793"/>
                </a:lnTo>
                <a:lnTo>
                  <a:pt x="479" y="813"/>
                </a:lnTo>
                <a:lnTo>
                  <a:pt x="512" y="827"/>
                </a:lnTo>
                <a:lnTo>
                  <a:pt x="548" y="836"/>
                </a:lnTo>
                <a:lnTo>
                  <a:pt x="587" y="840"/>
                </a:lnTo>
                <a:lnTo>
                  <a:pt x="621" y="837"/>
                </a:lnTo>
                <a:lnTo>
                  <a:pt x="653" y="830"/>
                </a:lnTo>
                <a:lnTo>
                  <a:pt x="685" y="817"/>
                </a:lnTo>
                <a:lnTo>
                  <a:pt x="714" y="801"/>
                </a:lnTo>
                <a:lnTo>
                  <a:pt x="739" y="782"/>
                </a:lnTo>
                <a:lnTo>
                  <a:pt x="983" y="1040"/>
                </a:lnTo>
                <a:lnTo>
                  <a:pt x="936" y="1080"/>
                </a:lnTo>
                <a:lnTo>
                  <a:pt x="886" y="1114"/>
                </a:lnTo>
                <a:lnTo>
                  <a:pt x="832" y="1142"/>
                </a:lnTo>
                <a:lnTo>
                  <a:pt x="774" y="1166"/>
                </a:lnTo>
                <a:lnTo>
                  <a:pt x="714" y="1183"/>
                </a:lnTo>
                <a:lnTo>
                  <a:pt x="651" y="1194"/>
                </a:lnTo>
                <a:lnTo>
                  <a:pt x="587" y="1198"/>
                </a:lnTo>
                <a:lnTo>
                  <a:pt x="523" y="1194"/>
                </a:lnTo>
                <a:lnTo>
                  <a:pt x="462" y="1183"/>
                </a:lnTo>
                <a:lnTo>
                  <a:pt x="401" y="1167"/>
                </a:lnTo>
                <a:lnTo>
                  <a:pt x="345" y="1144"/>
                </a:lnTo>
                <a:lnTo>
                  <a:pt x="291" y="1115"/>
                </a:lnTo>
                <a:lnTo>
                  <a:pt x="240" y="1082"/>
                </a:lnTo>
                <a:lnTo>
                  <a:pt x="194" y="1043"/>
                </a:lnTo>
                <a:lnTo>
                  <a:pt x="152" y="1000"/>
                </a:lnTo>
                <a:lnTo>
                  <a:pt x="114" y="952"/>
                </a:lnTo>
                <a:lnTo>
                  <a:pt x="80" y="900"/>
                </a:lnTo>
                <a:lnTo>
                  <a:pt x="52" y="846"/>
                </a:lnTo>
                <a:lnTo>
                  <a:pt x="30" y="788"/>
                </a:lnTo>
                <a:lnTo>
                  <a:pt x="14" y="726"/>
                </a:lnTo>
                <a:lnTo>
                  <a:pt x="4" y="664"/>
                </a:lnTo>
                <a:lnTo>
                  <a:pt x="0" y="598"/>
                </a:lnTo>
                <a:lnTo>
                  <a:pt x="4" y="530"/>
                </a:lnTo>
                <a:lnTo>
                  <a:pt x="15" y="464"/>
                </a:lnTo>
                <a:lnTo>
                  <a:pt x="33" y="400"/>
                </a:lnTo>
                <a:lnTo>
                  <a:pt x="58" y="340"/>
                </a:lnTo>
                <a:lnTo>
                  <a:pt x="88" y="283"/>
                </a:lnTo>
                <a:lnTo>
                  <a:pt x="124" y="230"/>
                </a:lnTo>
                <a:lnTo>
                  <a:pt x="165" y="181"/>
                </a:lnTo>
                <a:lnTo>
                  <a:pt x="212" y="138"/>
                </a:lnTo>
                <a:lnTo>
                  <a:pt x="263" y="99"/>
                </a:lnTo>
                <a:lnTo>
                  <a:pt x="317" y="67"/>
                </a:lnTo>
                <a:lnTo>
                  <a:pt x="375" y="40"/>
                </a:lnTo>
                <a:lnTo>
                  <a:pt x="436" y="19"/>
                </a:lnTo>
                <a:lnTo>
                  <a:pt x="500" y="7"/>
                </a:lnTo>
                <a:lnTo>
                  <a:pt x="56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p:nvSpPr>
        <p:spPr bwMode="auto">
          <a:xfrm>
            <a:off x="6193260" y="2385041"/>
            <a:ext cx="50501" cy="49886"/>
          </a:xfrm>
          <a:custGeom>
            <a:avLst/>
            <a:gdLst>
              <a:gd name="T0" fmla="*/ 432 w 432"/>
              <a:gd name="T1" fmla="*/ 0 h 421"/>
              <a:gd name="T2" fmla="*/ 428 w 432"/>
              <a:gd name="T3" fmla="*/ 61 h 421"/>
              <a:gd name="T4" fmla="*/ 417 w 432"/>
              <a:gd name="T5" fmla="*/ 122 h 421"/>
              <a:gd name="T6" fmla="*/ 400 w 432"/>
              <a:gd name="T7" fmla="*/ 178 h 421"/>
              <a:gd name="T8" fmla="*/ 378 w 432"/>
              <a:gd name="T9" fmla="*/ 234 h 421"/>
              <a:gd name="T10" fmla="*/ 351 w 432"/>
              <a:gd name="T11" fmla="*/ 285 h 421"/>
              <a:gd name="T12" fmla="*/ 319 w 432"/>
              <a:gd name="T13" fmla="*/ 335 h 421"/>
              <a:gd name="T14" fmla="*/ 283 w 432"/>
              <a:gd name="T15" fmla="*/ 379 h 421"/>
              <a:gd name="T16" fmla="*/ 242 w 432"/>
              <a:gd name="T17" fmla="*/ 421 h 421"/>
              <a:gd name="T18" fmla="*/ 0 w 432"/>
              <a:gd name="T19" fmla="*/ 162 h 421"/>
              <a:gd name="T20" fmla="*/ 25 w 432"/>
              <a:gd name="T21" fmla="*/ 136 h 421"/>
              <a:gd name="T22" fmla="*/ 47 w 432"/>
              <a:gd name="T23" fmla="*/ 107 h 421"/>
              <a:gd name="T24" fmla="*/ 64 w 432"/>
              <a:gd name="T25" fmla="*/ 75 h 421"/>
              <a:gd name="T26" fmla="*/ 76 w 432"/>
              <a:gd name="T27" fmla="*/ 39 h 421"/>
              <a:gd name="T28" fmla="*/ 82 w 432"/>
              <a:gd name="T29" fmla="*/ 1 h 421"/>
              <a:gd name="T30" fmla="*/ 432 w 432"/>
              <a:gd name="T3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2" h="421">
                <a:moveTo>
                  <a:pt x="432" y="0"/>
                </a:moveTo>
                <a:lnTo>
                  <a:pt x="428" y="61"/>
                </a:lnTo>
                <a:lnTo>
                  <a:pt x="417" y="122"/>
                </a:lnTo>
                <a:lnTo>
                  <a:pt x="400" y="178"/>
                </a:lnTo>
                <a:lnTo>
                  <a:pt x="378" y="234"/>
                </a:lnTo>
                <a:lnTo>
                  <a:pt x="351" y="285"/>
                </a:lnTo>
                <a:lnTo>
                  <a:pt x="319" y="335"/>
                </a:lnTo>
                <a:lnTo>
                  <a:pt x="283" y="379"/>
                </a:lnTo>
                <a:lnTo>
                  <a:pt x="242" y="421"/>
                </a:lnTo>
                <a:lnTo>
                  <a:pt x="0" y="162"/>
                </a:lnTo>
                <a:lnTo>
                  <a:pt x="25" y="136"/>
                </a:lnTo>
                <a:lnTo>
                  <a:pt x="47" y="107"/>
                </a:lnTo>
                <a:lnTo>
                  <a:pt x="64" y="75"/>
                </a:lnTo>
                <a:lnTo>
                  <a:pt x="76" y="39"/>
                </a:lnTo>
                <a:lnTo>
                  <a:pt x="82" y="1"/>
                </a:lnTo>
                <a:lnTo>
                  <a:pt x="432" y="0"/>
                </a:lnTo>
                <a:close/>
              </a:path>
            </a:pathLst>
          </a:custGeom>
          <a:solidFill>
            <a:schemeClr val="tx1">
              <a:lumMod val="50000"/>
              <a:lumOff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6168477" y="2306173"/>
            <a:ext cx="70608" cy="74117"/>
          </a:xfrm>
          <a:custGeom>
            <a:avLst/>
            <a:gdLst>
              <a:gd name="T0" fmla="*/ 19 w 606"/>
              <a:gd name="T1" fmla="*/ 0 h 621"/>
              <a:gd name="T2" fmla="*/ 83 w 606"/>
              <a:gd name="T3" fmla="*/ 4 h 621"/>
              <a:gd name="T4" fmla="*/ 145 w 606"/>
              <a:gd name="T5" fmla="*/ 14 h 621"/>
              <a:gd name="T6" fmla="*/ 205 w 606"/>
              <a:gd name="T7" fmla="*/ 31 h 621"/>
              <a:gd name="T8" fmla="*/ 261 w 606"/>
              <a:gd name="T9" fmla="*/ 53 h 621"/>
              <a:gd name="T10" fmla="*/ 315 w 606"/>
              <a:gd name="T11" fmla="*/ 82 h 621"/>
              <a:gd name="T12" fmla="*/ 366 w 606"/>
              <a:gd name="T13" fmla="*/ 116 h 621"/>
              <a:gd name="T14" fmla="*/ 412 w 606"/>
              <a:gd name="T15" fmla="*/ 155 h 621"/>
              <a:gd name="T16" fmla="*/ 455 w 606"/>
              <a:gd name="T17" fmla="*/ 198 h 621"/>
              <a:gd name="T18" fmla="*/ 492 w 606"/>
              <a:gd name="T19" fmla="*/ 245 h 621"/>
              <a:gd name="T20" fmla="*/ 526 w 606"/>
              <a:gd name="T21" fmla="*/ 297 h 621"/>
              <a:gd name="T22" fmla="*/ 554 w 606"/>
              <a:gd name="T23" fmla="*/ 352 h 621"/>
              <a:gd name="T24" fmla="*/ 576 w 606"/>
              <a:gd name="T25" fmla="*/ 410 h 621"/>
              <a:gd name="T26" fmla="*/ 592 w 606"/>
              <a:gd name="T27" fmla="*/ 470 h 621"/>
              <a:gd name="T28" fmla="*/ 602 w 606"/>
              <a:gd name="T29" fmla="*/ 534 h 621"/>
              <a:gd name="T30" fmla="*/ 606 w 606"/>
              <a:gd name="T31" fmla="*/ 599 h 621"/>
              <a:gd name="T32" fmla="*/ 606 w 606"/>
              <a:gd name="T33" fmla="*/ 620 h 621"/>
              <a:gd name="T34" fmla="*/ 254 w 606"/>
              <a:gd name="T35" fmla="*/ 621 h 621"/>
              <a:gd name="T36" fmla="*/ 255 w 606"/>
              <a:gd name="T37" fmla="*/ 599 h 621"/>
              <a:gd name="T38" fmla="*/ 253 w 606"/>
              <a:gd name="T39" fmla="*/ 560 h 621"/>
              <a:gd name="T40" fmla="*/ 243 w 606"/>
              <a:gd name="T41" fmla="*/ 523 h 621"/>
              <a:gd name="T42" fmla="*/ 229 w 606"/>
              <a:gd name="T43" fmla="*/ 489 h 621"/>
              <a:gd name="T44" fmla="*/ 209 w 606"/>
              <a:gd name="T45" fmla="*/ 457 h 621"/>
              <a:gd name="T46" fmla="*/ 186 w 606"/>
              <a:gd name="T47" fmla="*/ 428 h 621"/>
              <a:gd name="T48" fmla="*/ 159 w 606"/>
              <a:gd name="T49" fmla="*/ 405 h 621"/>
              <a:gd name="T50" fmla="*/ 127 w 606"/>
              <a:gd name="T51" fmla="*/ 385 h 621"/>
              <a:gd name="T52" fmla="*/ 94 w 606"/>
              <a:gd name="T53" fmla="*/ 370 h 621"/>
              <a:gd name="T54" fmla="*/ 58 w 606"/>
              <a:gd name="T55" fmla="*/ 361 h 621"/>
              <a:gd name="T56" fmla="*/ 19 w 606"/>
              <a:gd name="T57" fmla="*/ 358 h 621"/>
              <a:gd name="T58" fmla="*/ 0 w 606"/>
              <a:gd name="T59" fmla="*/ 359 h 621"/>
              <a:gd name="T60" fmla="*/ 0 w 606"/>
              <a:gd name="T61" fmla="*/ 1 h 621"/>
              <a:gd name="T62" fmla="*/ 19 w 606"/>
              <a:gd name="T63"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6" h="621">
                <a:moveTo>
                  <a:pt x="19" y="0"/>
                </a:moveTo>
                <a:lnTo>
                  <a:pt x="83" y="4"/>
                </a:lnTo>
                <a:lnTo>
                  <a:pt x="145" y="14"/>
                </a:lnTo>
                <a:lnTo>
                  <a:pt x="205" y="31"/>
                </a:lnTo>
                <a:lnTo>
                  <a:pt x="261" y="53"/>
                </a:lnTo>
                <a:lnTo>
                  <a:pt x="315" y="82"/>
                </a:lnTo>
                <a:lnTo>
                  <a:pt x="366" y="116"/>
                </a:lnTo>
                <a:lnTo>
                  <a:pt x="412" y="155"/>
                </a:lnTo>
                <a:lnTo>
                  <a:pt x="455" y="198"/>
                </a:lnTo>
                <a:lnTo>
                  <a:pt x="492" y="245"/>
                </a:lnTo>
                <a:lnTo>
                  <a:pt x="526" y="297"/>
                </a:lnTo>
                <a:lnTo>
                  <a:pt x="554" y="352"/>
                </a:lnTo>
                <a:lnTo>
                  <a:pt x="576" y="410"/>
                </a:lnTo>
                <a:lnTo>
                  <a:pt x="592" y="470"/>
                </a:lnTo>
                <a:lnTo>
                  <a:pt x="602" y="534"/>
                </a:lnTo>
                <a:lnTo>
                  <a:pt x="606" y="599"/>
                </a:lnTo>
                <a:lnTo>
                  <a:pt x="606" y="620"/>
                </a:lnTo>
                <a:lnTo>
                  <a:pt x="254" y="621"/>
                </a:lnTo>
                <a:lnTo>
                  <a:pt x="255" y="599"/>
                </a:lnTo>
                <a:lnTo>
                  <a:pt x="253" y="560"/>
                </a:lnTo>
                <a:lnTo>
                  <a:pt x="243" y="523"/>
                </a:lnTo>
                <a:lnTo>
                  <a:pt x="229" y="489"/>
                </a:lnTo>
                <a:lnTo>
                  <a:pt x="209" y="457"/>
                </a:lnTo>
                <a:lnTo>
                  <a:pt x="186" y="428"/>
                </a:lnTo>
                <a:lnTo>
                  <a:pt x="159" y="405"/>
                </a:lnTo>
                <a:lnTo>
                  <a:pt x="127" y="385"/>
                </a:lnTo>
                <a:lnTo>
                  <a:pt x="94" y="370"/>
                </a:lnTo>
                <a:lnTo>
                  <a:pt x="58" y="361"/>
                </a:lnTo>
                <a:lnTo>
                  <a:pt x="19" y="358"/>
                </a:lnTo>
                <a:lnTo>
                  <a:pt x="0" y="359"/>
                </a:lnTo>
                <a:lnTo>
                  <a:pt x="0" y="1"/>
                </a:lnTo>
                <a:lnTo>
                  <a:pt x="1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Rectangle 16"/>
          <p:cNvSpPr>
            <a:spLocks noChangeArrowheads="1"/>
          </p:cNvSpPr>
          <p:nvPr/>
        </p:nvSpPr>
        <p:spPr bwMode="auto">
          <a:xfrm>
            <a:off x="6261530" y="2386466"/>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Rectangle 17"/>
          <p:cNvSpPr>
            <a:spLocks noChangeArrowheads="1"/>
          </p:cNvSpPr>
          <p:nvPr/>
        </p:nvSpPr>
        <p:spPr bwMode="auto">
          <a:xfrm>
            <a:off x="6261530" y="2401194"/>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Rectangle 18"/>
          <p:cNvSpPr>
            <a:spLocks noChangeArrowheads="1"/>
          </p:cNvSpPr>
          <p:nvPr/>
        </p:nvSpPr>
        <p:spPr bwMode="auto">
          <a:xfrm>
            <a:off x="6261530" y="2416398"/>
            <a:ext cx="34603" cy="8552"/>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Rectangle 19"/>
          <p:cNvSpPr>
            <a:spLocks noChangeArrowheads="1"/>
          </p:cNvSpPr>
          <p:nvPr/>
        </p:nvSpPr>
        <p:spPr bwMode="auto">
          <a:xfrm>
            <a:off x="6261530" y="2431601"/>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Rectangle 20"/>
          <p:cNvSpPr>
            <a:spLocks noChangeArrowheads="1"/>
          </p:cNvSpPr>
          <p:nvPr/>
        </p:nvSpPr>
        <p:spPr bwMode="auto">
          <a:xfrm>
            <a:off x="6261530" y="2446805"/>
            <a:ext cx="34603" cy="9027"/>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123386" y="2799128"/>
            <a:ext cx="31468" cy="43110"/>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54"/>
          <p:cNvSpPr>
            <a:spLocks noChangeArrowheads="1"/>
          </p:cNvSpPr>
          <p:nvPr/>
        </p:nvSpPr>
        <p:spPr bwMode="auto">
          <a:xfrm>
            <a:off x="6096945" y="5447721"/>
            <a:ext cx="14180" cy="14728"/>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Oval 79"/>
          <p:cNvSpPr/>
          <p:nvPr/>
        </p:nvSpPr>
        <p:spPr>
          <a:xfrm>
            <a:off x="645598" y="206457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1</a:t>
            </a:r>
          </a:p>
        </p:txBody>
      </p:sp>
      <p:sp>
        <p:nvSpPr>
          <p:cNvPr id="84" name="Rectangle 83"/>
          <p:cNvSpPr/>
          <p:nvPr/>
        </p:nvSpPr>
        <p:spPr>
          <a:xfrm>
            <a:off x="1284460" y="1861562"/>
            <a:ext cx="3081221"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Review financial and performance reports (quarterly basis). </a:t>
            </a:r>
            <a:endParaRPr lang="en-US" sz="1600" dirty="0">
              <a:solidFill>
                <a:schemeClr val="tx1">
                  <a:lumMod val="50000"/>
                  <a:lumOff val="50000"/>
                </a:schemeClr>
              </a:solidFill>
              <a:latin typeface="Arial" pitchFamily="34" charset="0"/>
              <a:cs typeface="Arial" pitchFamily="34" charset="0"/>
            </a:endParaRPr>
          </a:p>
        </p:txBody>
      </p:sp>
      <p:sp>
        <p:nvSpPr>
          <p:cNvPr id="87" name="Oval 86"/>
          <p:cNvSpPr/>
          <p:nvPr/>
        </p:nvSpPr>
        <p:spPr>
          <a:xfrm>
            <a:off x="645598"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2</a:t>
            </a:r>
          </a:p>
        </p:txBody>
      </p:sp>
      <p:sp>
        <p:nvSpPr>
          <p:cNvPr id="88" name="Rectangle 87"/>
          <p:cNvSpPr/>
          <p:nvPr/>
        </p:nvSpPr>
        <p:spPr>
          <a:xfrm>
            <a:off x="1297373" y="2999162"/>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Verify single audit compliance (if applicable). Obtain audit from Federal Audit Clearinghouse (FAC)</a:t>
            </a:r>
            <a:endParaRPr lang="en-US" sz="1600" dirty="0">
              <a:solidFill>
                <a:schemeClr val="tx1">
                  <a:lumMod val="50000"/>
                  <a:lumOff val="50000"/>
                </a:schemeClr>
              </a:solidFill>
              <a:latin typeface="Arial" pitchFamily="34" charset="0"/>
              <a:cs typeface="Arial" pitchFamily="34" charset="0"/>
            </a:endParaRPr>
          </a:p>
        </p:txBody>
      </p:sp>
      <p:sp>
        <p:nvSpPr>
          <p:cNvPr id="90" name="Oval 89"/>
          <p:cNvSpPr/>
          <p:nvPr/>
        </p:nvSpPr>
        <p:spPr>
          <a:xfrm>
            <a:off x="645598"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3</a:t>
            </a:r>
          </a:p>
        </p:txBody>
      </p:sp>
      <p:sp>
        <p:nvSpPr>
          <p:cNvPr id="91" name="Rectangle 90"/>
          <p:cNvSpPr/>
          <p:nvPr/>
        </p:nvSpPr>
        <p:spPr>
          <a:xfrm>
            <a:off x="1282187" y="4330872"/>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Ensure corrective actions on deficiencies (financial or performance)</a:t>
            </a:r>
            <a:endParaRPr lang="en-US" sz="1600" dirty="0">
              <a:solidFill>
                <a:schemeClr val="tx1">
                  <a:lumMod val="50000"/>
                  <a:lumOff val="50000"/>
                </a:schemeClr>
              </a:solidFill>
              <a:latin typeface="Arial" pitchFamily="34" charset="0"/>
              <a:cs typeface="Arial" pitchFamily="34" charset="0"/>
            </a:endParaRPr>
          </a:p>
        </p:txBody>
      </p:sp>
      <p:sp>
        <p:nvSpPr>
          <p:cNvPr id="93" name="Oval 92"/>
          <p:cNvSpPr/>
          <p:nvPr/>
        </p:nvSpPr>
        <p:spPr>
          <a:xfrm>
            <a:off x="645598" y="5690868"/>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4</a:t>
            </a:r>
          </a:p>
        </p:txBody>
      </p:sp>
      <p:sp>
        <p:nvSpPr>
          <p:cNvPr id="94" name="Rectangle 93"/>
          <p:cNvSpPr/>
          <p:nvPr/>
        </p:nvSpPr>
        <p:spPr>
          <a:xfrm>
            <a:off x="1282187" y="5257749"/>
            <a:ext cx="2532936" cy="1323439"/>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Issue management decisions on relevant audit findings (must issue w/in 6 months after audit report accepted by FAC)</a:t>
            </a:r>
            <a:endParaRPr lang="en-US" sz="1600" dirty="0">
              <a:solidFill>
                <a:schemeClr val="tx1">
                  <a:lumMod val="50000"/>
                  <a:lumOff val="50000"/>
                </a:schemeClr>
              </a:solidFill>
              <a:latin typeface="Arial" pitchFamily="34" charset="0"/>
              <a:cs typeface="Arial" pitchFamily="34" charset="0"/>
            </a:endParaRPr>
          </a:p>
        </p:txBody>
      </p:sp>
      <p:sp>
        <p:nvSpPr>
          <p:cNvPr id="96" name="Oval 95"/>
          <p:cNvSpPr/>
          <p:nvPr/>
        </p:nvSpPr>
        <p:spPr>
          <a:xfrm>
            <a:off x="8374604" y="2107897"/>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5</a:t>
            </a:r>
          </a:p>
        </p:txBody>
      </p:sp>
      <p:sp>
        <p:nvSpPr>
          <p:cNvPr id="97" name="Rectangle 96"/>
          <p:cNvSpPr/>
          <p:nvPr/>
        </p:nvSpPr>
        <p:spPr>
          <a:xfrm>
            <a:off x="9013466" y="1797888"/>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audit results or other factors necessitate adjustment to State agency records</a:t>
            </a:r>
            <a:endParaRPr lang="en-US" sz="1600" dirty="0">
              <a:solidFill>
                <a:schemeClr val="tx1">
                  <a:lumMod val="50000"/>
                  <a:lumOff val="50000"/>
                </a:schemeClr>
              </a:solidFill>
              <a:latin typeface="Arial" pitchFamily="34" charset="0"/>
              <a:cs typeface="Arial" pitchFamily="34" charset="0"/>
            </a:endParaRPr>
          </a:p>
        </p:txBody>
      </p:sp>
      <p:sp>
        <p:nvSpPr>
          <p:cNvPr id="99" name="Oval 98"/>
          <p:cNvSpPr/>
          <p:nvPr/>
        </p:nvSpPr>
        <p:spPr>
          <a:xfrm>
            <a:off x="8374604" y="3325174"/>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6</a:t>
            </a:r>
          </a:p>
        </p:txBody>
      </p:sp>
      <p:sp>
        <p:nvSpPr>
          <p:cNvPr id="100" name="Rectangle 99"/>
          <p:cNvSpPr/>
          <p:nvPr/>
        </p:nvSpPr>
        <p:spPr>
          <a:xfrm>
            <a:off x="9013466" y="3122273"/>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Consider whether enforcement actions are necessary</a:t>
            </a:r>
            <a:endParaRPr lang="en-US" sz="1600" dirty="0">
              <a:solidFill>
                <a:schemeClr val="tx1">
                  <a:lumMod val="50000"/>
                  <a:lumOff val="50000"/>
                </a:schemeClr>
              </a:solidFill>
              <a:latin typeface="Arial" pitchFamily="34" charset="0"/>
              <a:cs typeface="Arial" pitchFamily="34" charset="0"/>
            </a:endParaRPr>
          </a:p>
        </p:txBody>
      </p:sp>
      <p:sp>
        <p:nvSpPr>
          <p:cNvPr id="102" name="Oval 101"/>
          <p:cNvSpPr/>
          <p:nvPr/>
        </p:nvSpPr>
        <p:spPr>
          <a:xfrm>
            <a:off x="8374604" y="4454121"/>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7</a:t>
            </a:r>
          </a:p>
        </p:txBody>
      </p:sp>
      <p:sp>
        <p:nvSpPr>
          <p:cNvPr id="103" name="Rectangle 102"/>
          <p:cNvSpPr/>
          <p:nvPr/>
        </p:nvSpPr>
        <p:spPr>
          <a:xfrm>
            <a:off x="9013466" y="4144112"/>
            <a:ext cx="2532936" cy="1077218"/>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Document all monitoring actions and keep records of all subrecipient expenditures</a:t>
            </a:r>
            <a:endParaRPr lang="en-US" sz="1600" dirty="0">
              <a:solidFill>
                <a:schemeClr val="tx1">
                  <a:lumMod val="50000"/>
                  <a:lumOff val="50000"/>
                </a:schemeClr>
              </a:solidFill>
              <a:latin typeface="Arial" pitchFamily="34" charset="0"/>
              <a:cs typeface="Arial" pitchFamily="34" charset="0"/>
            </a:endParaRPr>
          </a:p>
        </p:txBody>
      </p:sp>
      <p:sp>
        <p:nvSpPr>
          <p:cNvPr id="105" name="Oval 104"/>
          <p:cNvSpPr/>
          <p:nvPr/>
        </p:nvSpPr>
        <p:spPr>
          <a:xfrm>
            <a:off x="8374604" y="5806025"/>
            <a:ext cx="457200" cy="457200"/>
          </a:xfrm>
          <a:prstGeom prst="ellipse">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Arial" panose="020B0604020202020204" pitchFamily="34" charset="0"/>
                <a:cs typeface="Arial" panose="020B0604020202020204" pitchFamily="34" charset="0"/>
              </a:rPr>
              <a:t>8</a:t>
            </a:r>
          </a:p>
        </p:txBody>
      </p:sp>
      <p:sp>
        <p:nvSpPr>
          <p:cNvPr id="106" name="Rectangle 105"/>
          <p:cNvSpPr/>
          <p:nvPr/>
        </p:nvSpPr>
        <p:spPr>
          <a:xfrm>
            <a:off x="9013466" y="5601918"/>
            <a:ext cx="2532936" cy="830997"/>
          </a:xfrm>
          <a:prstGeom prst="rect">
            <a:avLst/>
          </a:prstGeom>
        </p:spPr>
        <p:txBody>
          <a:bodyPr wrap="square">
            <a:spAutoFit/>
          </a:bodyPr>
          <a:lstStyle/>
          <a:p>
            <a:pPr lvl="0"/>
            <a:r>
              <a:rPr lang="en-US" sz="1600" kern="0" dirty="0">
                <a:solidFill>
                  <a:schemeClr val="tx1">
                    <a:lumMod val="50000"/>
                    <a:lumOff val="50000"/>
                  </a:schemeClr>
                </a:solidFill>
                <a:latin typeface="Arial" pitchFamily="34" charset="0"/>
                <a:cs typeface="Arial" pitchFamily="34" charset="0"/>
              </a:rPr>
              <a:t>Collect additional documentation if cost sharing required</a:t>
            </a:r>
            <a:endParaRPr lang="en-US" sz="1600" dirty="0">
              <a:solidFill>
                <a:schemeClr val="tx1">
                  <a:lumMod val="50000"/>
                  <a:lumOff val="50000"/>
                </a:schemeClr>
              </a:solidFill>
              <a:latin typeface="Arial" pitchFamily="34" charset="0"/>
              <a:cs typeface="Arial" pitchFamily="34" charset="0"/>
            </a:endParaRPr>
          </a:p>
        </p:txBody>
      </p:sp>
      <p:sp>
        <p:nvSpPr>
          <p:cNvPr id="111" name="Rectangle 110"/>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112" name="Rectangle 111"/>
          <p:cNvSpPr/>
          <p:nvPr/>
        </p:nvSpPr>
        <p:spPr>
          <a:xfrm>
            <a:off x="75304" y="453906"/>
            <a:ext cx="11984017"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mj-lt"/>
                <a:cs typeface="Arial" panose="020B0604020202020204" pitchFamily="34" charset="0"/>
              </a:rPr>
              <a:t>Subrecipient Monitoring: Required Provisions</a:t>
            </a:r>
          </a:p>
        </p:txBody>
      </p:sp>
      <p:pic>
        <p:nvPicPr>
          <p:cNvPr id="3" name="Graphic 2" descr="Magnifying glass with solid fill">
            <a:extLst>
              <a:ext uri="{FF2B5EF4-FFF2-40B4-BE49-F238E27FC236}">
                <a16:creationId xmlns:a16="http://schemas.microsoft.com/office/drawing/2014/main" id="{F8E6285D-ECB9-4A43-AAC7-770A8FEF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13348" y="2518849"/>
            <a:ext cx="603424" cy="603424"/>
          </a:xfrm>
          <a:prstGeom prst="rect">
            <a:avLst/>
          </a:prstGeom>
        </p:spPr>
      </p:pic>
      <p:pic>
        <p:nvPicPr>
          <p:cNvPr id="5" name="Graphic 4" descr="Money with solid fill">
            <a:extLst>
              <a:ext uri="{FF2B5EF4-FFF2-40B4-BE49-F238E27FC236}">
                <a16:creationId xmlns:a16="http://schemas.microsoft.com/office/drawing/2014/main" id="{3B49E4A3-8BF7-8441-A285-3A4958B51A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97476" y="2395903"/>
            <a:ext cx="739147" cy="739147"/>
          </a:xfrm>
          <a:prstGeom prst="rect">
            <a:avLst/>
          </a:prstGeom>
        </p:spPr>
      </p:pic>
      <p:pic>
        <p:nvPicPr>
          <p:cNvPr id="8" name="Graphic 7" descr="Bar graph with upward trend with solid fill">
            <a:extLst>
              <a:ext uri="{FF2B5EF4-FFF2-40B4-BE49-F238E27FC236}">
                <a16:creationId xmlns:a16="http://schemas.microsoft.com/office/drawing/2014/main" id="{7492E907-0124-0541-978C-4583946146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02837" y="3549285"/>
            <a:ext cx="574099" cy="574099"/>
          </a:xfrm>
          <a:prstGeom prst="rect">
            <a:avLst/>
          </a:prstGeom>
        </p:spPr>
      </p:pic>
      <p:pic>
        <p:nvPicPr>
          <p:cNvPr id="20" name="Graphic 19" descr="Contract with solid fill">
            <a:extLst>
              <a:ext uri="{FF2B5EF4-FFF2-40B4-BE49-F238E27FC236}">
                <a16:creationId xmlns:a16="http://schemas.microsoft.com/office/drawing/2014/main" id="{A72DACA8-4628-A94F-917F-36E0205679F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00889" y="4580838"/>
            <a:ext cx="613862" cy="613862"/>
          </a:xfrm>
          <a:prstGeom prst="rect">
            <a:avLst/>
          </a:prstGeom>
        </p:spPr>
      </p:pic>
      <p:pic>
        <p:nvPicPr>
          <p:cNvPr id="22" name="Graphic 21" descr="Meeting with solid fill">
            <a:extLst>
              <a:ext uri="{FF2B5EF4-FFF2-40B4-BE49-F238E27FC236}">
                <a16:creationId xmlns:a16="http://schemas.microsoft.com/office/drawing/2014/main" id="{61C64923-F8D5-7543-AF13-09CAB6CBD9A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46496" y="4580838"/>
            <a:ext cx="625347" cy="625347"/>
          </a:xfrm>
          <a:prstGeom prst="rect">
            <a:avLst/>
          </a:prstGeom>
        </p:spPr>
      </p:pic>
      <p:pic>
        <p:nvPicPr>
          <p:cNvPr id="34" name="Graphic 33" descr="Chat with solid fill">
            <a:extLst>
              <a:ext uri="{FF2B5EF4-FFF2-40B4-BE49-F238E27FC236}">
                <a16:creationId xmlns:a16="http://schemas.microsoft.com/office/drawing/2014/main" id="{8DD29F0E-D490-3243-AA97-44FF9F8B1EE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06734" y="5061596"/>
            <a:ext cx="685584" cy="685584"/>
          </a:xfrm>
          <a:prstGeom prst="rect">
            <a:avLst/>
          </a:prstGeom>
        </p:spPr>
      </p:pic>
      <p:pic>
        <p:nvPicPr>
          <p:cNvPr id="36" name="Graphic 35" descr="Tax with solid fill">
            <a:extLst>
              <a:ext uri="{FF2B5EF4-FFF2-40B4-BE49-F238E27FC236}">
                <a16:creationId xmlns:a16="http://schemas.microsoft.com/office/drawing/2014/main" id="{1B620805-9C53-8D46-ABA4-13C9EB14E0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91449" y="3236871"/>
            <a:ext cx="1121588" cy="1121588"/>
          </a:xfrm>
          <a:prstGeom prst="rect">
            <a:avLst/>
          </a:prstGeom>
        </p:spPr>
      </p:pic>
      <p:pic>
        <p:nvPicPr>
          <p:cNvPr id="41" name="Graphic 40" descr="Clipboard with solid fill">
            <a:extLst>
              <a:ext uri="{FF2B5EF4-FFF2-40B4-BE49-F238E27FC236}">
                <a16:creationId xmlns:a16="http://schemas.microsoft.com/office/drawing/2014/main" id="{376D45FE-AE05-614E-BBBB-EBB95C074E9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030826" y="3561790"/>
            <a:ext cx="731402" cy="731402"/>
          </a:xfrm>
          <a:prstGeom prst="rect">
            <a:avLst/>
          </a:prstGeom>
        </p:spPr>
      </p:pic>
    </p:spTree>
    <p:extLst>
      <p:ext uri="{BB962C8B-B14F-4D97-AF65-F5344CB8AC3E}">
        <p14:creationId xmlns:p14="http://schemas.microsoft.com/office/powerpoint/2010/main" val="2885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4" grpId="0"/>
      <p:bldP spid="87" grpId="0" animBg="1"/>
      <p:bldP spid="88" grpId="0"/>
      <p:bldP spid="90" grpId="0" animBg="1"/>
      <p:bldP spid="91" grpId="0"/>
      <p:bldP spid="93" grpId="0" animBg="1"/>
      <p:bldP spid="94" grpId="0"/>
      <p:bldP spid="96" grpId="0" animBg="1"/>
      <p:bldP spid="97" grpId="0"/>
      <p:bldP spid="99" grpId="0" animBg="1"/>
      <p:bldP spid="100" grpId="0"/>
      <p:bldP spid="102" grpId="0" animBg="1"/>
      <p:bldP spid="103" grpId="0"/>
      <p:bldP spid="105" grpId="0" animBg="1"/>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p:cNvSpPr/>
          <p:nvPr/>
        </p:nvSpPr>
        <p:spPr>
          <a:xfrm>
            <a:off x="4114691" y="0"/>
            <a:ext cx="5693962" cy="6858000"/>
          </a:xfrm>
          <a:prstGeom prst="parallelogram">
            <a:avLst>
              <a:gd name="adj" fmla="val 7454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
          <p:cNvSpPr/>
          <p:nvPr/>
        </p:nvSpPr>
        <p:spPr>
          <a:xfrm flipV="1">
            <a:off x="234656" y="-2601687"/>
            <a:ext cx="3410278" cy="3602516"/>
          </a:xfrm>
          <a:custGeom>
            <a:avLst/>
            <a:gdLst>
              <a:gd name="connsiteX0" fmla="*/ 0 w 4649118"/>
              <a:gd name="connsiteY0" fmla="*/ 3602516 h 3602516"/>
              <a:gd name="connsiteX1" fmla="*/ 2324559 w 4649118"/>
              <a:gd name="connsiteY1" fmla="*/ 2702688 h 3602516"/>
              <a:gd name="connsiteX2" fmla="*/ 4649118 w 4649118"/>
              <a:gd name="connsiteY2" fmla="*/ 3602516 h 3602516"/>
              <a:gd name="connsiteX3" fmla="*/ 2324559 w 4649118"/>
              <a:gd name="connsiteY3" fmla="*/ 0 h 3602516"/>
            </a:gdLst>
            <a:ahLst/>
            <a:cxnLst>
              <a:cxn ang="0">
                <a:pos x="connsiteX0" y="connsiteY0"/>
              </a:cxn>
              <a:cxn ang="0">
                <a:pos x="connsiteX1" y="connsiteY1"/>
              </a:cxn>
              <a:cxn ang="0">
                <a:pos x="connsiteX2" y="connsiteY2"/>
              </a:cxn>
              <a:cxn ang="0">
                <a:pos x="connsiteX3" y="connsiteY3"/>
              </a:cxn>
            </a:cxnLst>
            <a:rect l="l" t="t" r="r" b="b"/>
            <a:pathLst>
              <a:path w="4649118" h="3602516">
                <a:moveTo>
                  <a:pt x="0" y="3602516"/>
                </a:moveTo>
                <a:lnTo>
                  <a:pt x="2324559" y="2702688"/>
                </a:lnTo>
                <a:lnTo>
                  <a:pt x="4649118" y="3602516"/>
                </a:lnTo>
                <a:lnTo>
                  <a:pt x="2324559"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497089" y="4821139"/>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hlinkClick r:id="rId3"/>
              </a:rPr>
              <a:t>US Treasury Final Rule Summary</a:t>
            </a:r>
            <a:endParaRPr lang="en-US" sz="2000" dirty="0">
              <a:solidFill>
                <a:schemeClr val="tx1">
                  <a:lumMod val="65000"/>
                  <a:lumOff val="35000"/>
                </a:schemeClr>
              </a:solidFill>
            </a:endParaRPr>
          </a:p>
        </p:txBody>
      </p:sp>
      <p:sp>
        <p:nvSpPr>
          <p:cNvPr id="26" name="TextBox 25"/>
          <p:cNvSpPr txBox="1"/>
          <p:nvPr/>
        </p:nvSpPr>
        <p:spPr>
          <a:xfrm>
            <a:off x="6529889" y="5750790"/>
            <a:ext cx="5693962" cy="461665"/>
          </a:xfrm>
          <a:prstGeom prst="rect">
            <a:avLst/>
          </a:prstGeom>
          <a:noFill/>
        </p:spPr>
        <p:txBody>
          <a:bodyPr wrap="square" rtlCol="0">
            <a:spAutoFit/>
          </a:bodyPr>
          <a:lstStyle/>
          <a:p>
            <a:r>
              <a:rPr lang="en-US" sz="2400" spc="-150" dirty="0">
                <a:solidFill>
                  <a:schemeClr val="tx1">
                    <a:lumMod val="65000"/>
                    <a:lumOff val="35000"/>
                  </a:schemeClr>
                </a:solidFill>
              </a:rPr>
              <a:t>Where to go for the latest guidance on ARP/CLFRF</a:t>
            </a:r>
          </a:p>
        </p:txBody>
      </p:sp>
      <p:sp>
        <p:nvSpPr>
          <p:cNvPr id="27" name="TextBox 26"/>
          <p:cNvSpPr txBox="1"/>
          <p:nvPr/>
        </p:nvSpPr>
        <p:spPr>
          <a:xfrm>
            <a:off x="6924880" y="4919793"/>
            <a:ext cx="6013821" cy="830997"/>
          </a:xfrm>
          <a:prstGeom prst="rect">
            <a:avLst/>
          </a:prstGeom>
          <a:noFill/>
        </p:spPr>
        <p:txBody>
          <a:bodyPr wrap="square" rtlCol="0" anchor="ctr">
            <a:spAutoFit/>
          </a:bodyPr>
          <a:lstStyle/>
          <a:p>
            <a:r>
              <a:rPr lang="en-US" sz="4800" b="1" spc="-300" dirty="0">
                <a:solidFill>
                  <a:schemeClr val="accent2"/>
                </a:solidFill>
              </a:rPr>
              <a:t>ARP/CSLFRF</a:t>
            </a:r>
          </a:p>
        </p:txBody>
      </p:sp>
      <p:grpSp>
        <p:nvGrpSpPr>
          <p:cNvPr id="51" name="Group 50"/>
          <p:cNvGrpSpPr/>
          <p:nvPr/>
        </p:nvGrpSpPr>
        <p:grpSpPr>
          <a:xfrm>
            <a:off x="2656088" y="304169"/>
            <a:ext cx="4533496" cy="903383"/>
            <a:chOff x="1885901" y="695187"/>
            <a:chExt cx="4533496" cy="903383"/>
          </a:xfrm>
        </p:grpSpPr>
        <p:sp>
          <p:nvSpPr>
            <p:cNvPr id="9" name="TextBox 8"/>
            <p:cNvSpPr txBox="1"/>
            <p:nvPr/>
          </p:nvSpPr>
          <p:spPr>
            <a:xfrm>
              <a:off x="3665538" y="1129354"/>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grpSp>
          <p:nvGrpSpPr>
            <p:cNvPr id="24" name="Group 23"/>
            <p:cNvGrpSpPr/>
            <p:nvPr/>
          </p:nvGrpSpPr>
          <p:grpSpPr>
            <a:xfrm>
              <a:off x="1885901" y="695187"/>
              <a:ext cx="1260893" cy="903383"/>
              <a:chOff x="1885901" y="695187"/>
              <a:chExt cx="1260893" cy="903383"/>
            </a:xfrm>
          </p:grpSpPr>
          <p:sp>
            <p:nvSpPr>
              <p:cNvPr id="5" name="Oval 4"/>
              <p:cNvSpPr/>
              <p:nvPr/>
            </p:nvSpPr>
            <p:spPr>
              <a:xfrm>
                <a:off x="1885901" y="695187"/>
                <a:ext cx="870332" cy="90338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nvGrpSpPr>
              <p:cNvPr id="17" name="Group 4"/>
              <p:cNvGrpSpPr>
                <a:grpSpLocks noChangeAspect="1"/>
              </p:cNvGrpSpPr>
              <p:nvPr/>
            </p:nvGrpSpPr>
            <p:grpSpPr bwMode="auto">
              <a:xfrm>
                <a:off x="3022250" y="1417947"/>
                <a:ext cx="124544" cy="124816"/>
                <a:chOff x="2337" y="963"/>
                <a:chExt cx="915" cy="917"/>
              </a:xfrm>
              <a:solidFill>
                <a:schemeClr val="bg1"/>
              </a:solidFill>
            </p:grpSpPr>
            <p:sp>
              <p:nvSpPr>
                <p:cNvPr id="22" name="Freeform 7"/>
                <p:cNvSpPr>
                  <a:spLocks noEditPoints="1"/>
                </p:cNvSpPr>
                <p:nvPr/>
              </p:nvSpPr>
              <p:spPr bwMode="auto">
                <a:xfrm>
                  <a:off x="2337" y="963"/>
                  <a:ext cx="915" cy="917"/>
                </a:xfrm>
                <a:custGeom>
                  <a:avLst/>
                  <a:gdLst>
                    <a:gd name="T0" fmla="*/ 825 w 1831"/>
                    <a:gd name="T1" fmla="*/ 198 h 1833"/>
                    <a:gd name="T2" fmla="*/ 654 w 1831"/>
                    <a:gd name="T3" fmla="*/ 241 h 1833"/>
                    <a:gd name="T4" fmla="*/ 502 w 1831"/>
                    <a:gd name="T5" fmla="*/ 322 h 1833"/>
                    <a:gd name="T6" fmla="*/ 375 w 1831"/>
                    <a:gd name="T7" fmla="*/ 436 h 1833"/>
                    <a:gd name="T8" fmla="*/ 276 w 1831"/>
                    <a:gd name="T9" fmla="*/ 576 h 1833"/>
                    <a:gd name="T10" fmla="*/ 214 w 1831"/>
                    <a:gd name="T11" fmla="*/ 738 h 1833"/>
                    <a:gd name="T12" fmla="*/ 191 w 1831"/>
                    <a:gd name="T13" fmla="*/ 917 h 1833"/>
                    <a:gd name="T14" fmla="*/ 214 w 1831"/>
                    <a:gd name="T15" fmla="*/ 1095 h 1833"/>
                    <a:gd name="T16" fmla="*/ 276 w 1831"/>
                    <a:gd name="T17" fmla="*/ 1257 h 1833"/>
                    <a:gd name="T18" fmla="*/ 375 w 1831"/>
                    <a:gd name="T19" fmla="*/ 1397 h 1833"/>
                    <a:gd name="T20" fmla="*/ 502 w 1831"/>
                    <a:gd name="T21" fmla="*/ 1511 h 1833"/>
                    <a:gd name="T22" fmla="*/ 654 w 1831"/>
                    <a:gd name="T23" fmla="*/ 1592 h 1833"/>
                    <a:gd name="T24" fmla="*/ 825 w 1831"/>
                    <a:gd name="T25" fmla="*/ 1635 h 1833"/>
                    <a:gd name="T26" fmla="*/ 1006 w 1831"/>
                    <a:gd name="T27" fmla="*/ 1635 h 1833"/>
                    <a:gd name="T28" fmla="*/ 1176 w 1831"/>
                    <a:gd name="T29" fmla="*/ 1592 h 1833"/>
                    <a:gd name="T30" fmla="*/ 1329 w 1831"/>
                    <a:gd name="T31" fmla="*/ 1511 h 1833"/>
                    <a:gd name="T32" fmla="*/ 1456 w 1831"/>
                    <a:gd name="T33" fmla="*/ 1397 h 1833"/>
                    <a:gd name="T34" fmla="*/ 1554 w 1831"/>
                    <a:gd name="T35" fmla="*/ 1257 h 1833"/>
                    <a:gd name="T36" fmla="*/ 1617 w 1831"/>
                    <a:gd name="T37" fmla="*/ 1095 h 1833"/>
                    <a:gd name="T38" fmla="*/ 1638 w 1831"/>
                    <a:gd name="T39" fmla="*/ 917 h 1833"/>
                    <a:gd name="T40" fmla="*/ 1617 w 1831"/>
                    <a:gd name="T41" fmla="*/ 738 h 1833"/>
                    <a:gd name="T42" fmla="*/ 1554 w 1831"/>
                    <a:gd name="T43" fmla="*/ 576 h 1833"/>
                    <a:gd name="T44" fmla="*/ 1456 w 1831"/>
                    <a:gd name="T45" fmla="*/ 436 h 1833"/>
                    <a:gd name="T46" fmla="*/ 1329 w 1831"/>
                    <a:gd name="T47" fmla="*/ 322 h 1833"/>
                    <a:gd name="T48" fmla="*/ 1176 w 1831"/>
                    <a:gd name="T49" fmla="*/ 241 h 1833"/>
                    <a:gd name="T50" fmla="*/ 1006 w 1831"/>
                    <a:gd name="T51" fmla="*/ 198 h 1833"/>
                    <a:gd name="T52" fmla="*/ 915 w 1831"/>
                    <a:gd name="T53" fmla="*/ 0 h 1833"/>
                    <a:gd name="T54" fmla="*/ 1111 w 1831"/>
                    <a:gd name="T55" fmla="*/ 22 h 1833"/>
                    <a:gd name="T56" fmla="*/ 1293 w 1831"/>
                    <a:gd name="T57" fmla="*/ 83 h 1833"/>
                    <a:gd name="T58" fmla="*/ 1456 w 1831"/>
                    <a:gd name="T59" fmla="*/ 178 h 1833"/>
                    <a:gd name="T60" fmla="*/ 1595 w 1831"/>
                    <a:gd name="T61" fmla="*/ 304 h 1833"/>
                    <a:gd name="T62" fmla="*/ 1707 w 1831"/>
                    <a:gd name="T63" fmla="*/ 456 h 1833"/>
                    <a:gd name="T64" fmla="*/ 1784 w 1831"/>
                    <a:gd name="T65" fmla="*/ 628 h 1833"/>
                    <a:gd name="T66" fmla="*/ 1825 w 1831"/>
                    <a:gd name="T67" fmla="*/ 818 h 1833"/>
                    <a:gd name="T68" fmla="*/ 1825 w 1831"/>
                    <a:gd name="T69" fmla="*/ 1017 h 1833"/>
                    <a:gd name="T70" fmla="*/ 1784 w 1831"/>
                    <a:gd name="T71" fmla="*/ 1207 h 1833"/>
                    <a:gd name="T72" fmla="*/ 1707 w 1831"/>
                    <a:gd name="T73" fmla="*/ 1379 h 1833"/>
                    <a:gd name="T74" fmla="*/ 1595 w 1831"/>
                    <a:gd name="T75" fmla="*/ 1531 h 1833"/>
                    <a:gd name="T76" fmla="*/ 1456 w 1831"/>
                    <a:gd name="T77" fmla="*/ 1657 h 1833"/>
                    <a:gd name="T78" fmla="*/ 1293 w 1831"/>
                    <a:gd name="T79" fmla="*/ 1752 h 1833"/>
                    <a:gd name="T80" fmla="*/ 1111 w 1831"/>
                    <a:gd name="T81" fmla="*/ 1812 h 1833"/>
                    <a:gd name="T82" fmla="*/ 915 w 1831"/>
                    <a:gd name="T83" fmla="*/ 1833 h 1833"/>
                    <a:gd name="T84" fmla="*/ 718 w 1831"/>
                    <a:gd name="T85" fmla="*/ 1812 h 1833"/>
                    <a:gd name="T86" fmla="*/ 537 w 1831"/>
                    <a:gd name="T87" fmla="*/ 1752 h 1833"/>
                    <a:gd name="T88" fmla="*/ 375 w 1831"/>
                    <a:gd name="T89" fmla="*/ 1657 h 1833"/>
                    <a:gd name="T90" fmla="*/ 236 w 1831"/>
                    <a:gd name="T91" fmla="*/ 1531 h 1833"/>
                    <a:gd name="T92" fmla="*/ 124 w 1831"/>
                    <a:gd name="T93" fmla="*/ 1379 h 1833"/>
                    <a:gd name="T94" fmla="*/ 47 w 1831"/>
                    <a:gd name="T95" fmla="*/ 1207 h 1833"/>
                    <a:gd name="T96" fmla="*/ 6 w 1831"/>
                    <a:gd name="T97" fmla="*/ 1017 h 1833"/>
                    <a:gd name="T98" fmla="*/ 6 w 1831"/>
                    <a:gd name="T99" fmla="*/ 818 h 1833"/>
                    <a:gd name="T100" fmla="*/ 47 w 1831"/>
                    <a:gd name="T101" fmla="*/ 628 h 1833"/>
                    <a:gd name="T102" fmla="*/ 124 w 1831"/>
                    <a:gd name="T103" fmla="*/ 456 h 1833"/>
                    <a:gd name="T104" fmla="*/ 236 w 1831"/>
                    <a:gd name="T105" fmla="*/ 304 h 1833"/>
                    <a:gd name="T106" fmla="*/ 375 w 1831"/>
                    <a:gd name="T107" fmla="*/ 178 h 1833"/>
                    <a:gd name="T108" fmla="*/ 537 w 1831"/>
                    <a:gd name="T109" fmla="*/ 83 h 1833"/>
                    <a:gd name="T110" fmla="*/ 718 w 1831"/>
                    <a:gd name="T111" fmla="*/ 22 h 1833"/>
                    <a:gd name="T112" fmla="*/ 915 w 1831"/>
                    <a:gd name="T113" fmla="*/ 0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1" h="1833">
                      <a:moveTo>
                        <a:pt x="915" y="193"/>
                      </a:moveTo>
                      <a:lnTo>
                        <a:pt x="825" y="198"/>
                      </a:lnTo>
                      <a:lnTo>
                        <a:pt x="736" y="216"/>
                      </a:lnTo>
                      <a:lnTo>
                        <a:pt x="654" y="241"/>
                      </a:lnTo>
                      <a:lnTo>
                        <a:pt x="574" y="277"/>
                      </a:lnTo>
                      <a:lnTo>
                        <a:pt x="502" y="322"/>
                      </a:lnTo>
                      <a:lnTo>
                        <a:pt x="434" y="376"/>
                      </a:lnTo>
                      <a:lnTo>
                        <a:pt x="375" y="436"/>
                      </a:lnTo>
                      <a:lnTo>
                        <a:pt x="321" y="504"/>
                      </a:lnTo>
                      <a:lnTo>
                        <a:pt x="276" y="576"/>
                      </a:lnTo>
                      <a:lnTo>
                        <a:pt x="240" y="655"/>
                      </a:lnTo>
                      <a:lnTo>
                        <a:pt x="214" y="738"/>
                      </a:lnTo>
                      <a:lnTo>
                        <a:pt x="196" y="827"/>
                      </a:lnTo>
                      <a:lnTo>
                        <a:pt x="191" y="917"/>
                      </a:lnTo>
                      <a:lnTo>
                        <a:pt x="196" y="1008"/>
                      </a:lnTo>
                      <a:lnTo>
                        <a:pt x="214" y="1095"/>
                      </a:lnTo>
                      <a:lnTo>
                        <a:pt x="240" y="1178"/>
                      </a:lnTo>
                      <a:lnTo>
                        <a:pt x="276" y="1257"/>
                      </a:lnTo>
                      <a:lnTo>
                        <a:pt x="321" y="1331"/>
                      </a:lnTo>
                      <a:lnTo>
                        <a:pt x="375" y="1397"/>
                      </a:lnTo>
                      <a:lnTo>
                        <a:pt x="434" y="1459"/>
                      </a:lnTo>
                      <a:lnTo>
                        <a:pt x="502" y="1511"/>
                      </a:lnTo>
                      <a:lnTo>
                        <a:pt x="574" y="1556"/>
                      </a:lnTo>
                      <a:lnTo>
                        <a:pt x="654" y="1592"/>
                      </a:lnTo>
                      <a:lnTo>
                        <a:pt x="736" y="1619"/>
                      </a:lnTo>
                      <a:lnTo>
                        <a:pt x="825" y="1635"/>
                      </a:lnTo>
                      <a:lnTo>
                        <a:pt x="915" y="1641"/>
                      </a:lnTo>
                      <a:lnTo>
                        <a:pt x="1006" y="1635"/>
                      </a:lnTo>
                      <a:lnTo>
                        <a:pt x="1093" y="1619"/>
                      </a:lnTo>
                      <a:lnTo>
                        <a:pt x="1176" y="1592"/>
                      </a:lnTo>
                      <a:lnTo>
                        <a:pt x="1255" y="1556"/>
                      </a:lnTo>
                      <a:lnTo>
                        <a:pt x="1329" y="1511"/>
                      </a:lnTo>
                      <a:lnTo>
                        <a:pt x="1395" y="1459"/>
                      </a:lnTo>
                      <a:lnTo>
                        <a:pt x="1456" y="1397"/>
                      </a:lnTo>
                      <a:lnTo>
                        <a:pt x="1509" y="1331"/>
                      </a:lnTo>
                      <a:lnTo>
                        <a:pt x="1554" y="1257"/>
                      </a:lnTo>
                      <a:lnTo>
                        <a:pt x="1590" y="1178"/>
                      </a:lnTo>
                      <a:lnTo>
                        <a:pt x="1617" y="1095"/>
                      </a:lnTo>
                      <a:lnTo>
                        <a:pt x="1633" y="1008"/>
                      </a:lnTo>
                      <a:lnTo>
                        <a:pt x="1638" y="917"/>
                      </a:lnTo>
                      <a:lnTo>
                        <a:pt x="1633" y="827"/>
                      </a:lnTo>
                      <a:lnTo>
                        <a:pt x="1617" y="738"/>
                      </a:lnTo>
                      <a:lnTo>
                        <a:pt x="1590" y="655"/>
                      </a:lnTo>
                      <a:lnTo>
                        <a:pt x="1554" y="576"/>
                      </a:lnTo>
                      <a:lnTo>
                        <a:pt x="1509" y="504"/>
                      </a:lnTo>
                      <a:lnTo>
                        <a:pt x="1456" y="436"/>
                      </a:lnTo>
                      <a:lnTo>
                        <a:pt x="1395" y="376"/>
                      </a:lnTo>
                      <a:lnTo>
                        <a:pt x="1329" y="322"/>
                      </a:lnTo>
                      <a:lnTo>
                        <a:pt x="1255" y="277"/>
                      </a:lnTo>
                      <a:lnTo>
                        <a:pt x="1176" y="241"/>
                      </a:lnTo>
                      <a:lnTo>
                        <a:pt x="1093" y="216"/>
                      </a:lnTo>
                      <a:lnTo>
                        <a:pt x="1006" y="198"/>
                      </a:lnTo>
                      <a:lnTo>
                        <a:pt x="915" y="193"/>
                      </a:lnTo>
                      <a:close/>
                      <a:moveTo>
                        <a:pt x="915" y="0"/>
                      </a:moveTo>
                      <a:lnTo>
                        <a:pt x="1015" y="5"/>
                      </a:lnTo>
                      <a:lnTo>
                        <a:pt x="1111" y="22"/>
                      </a:lnTo>
                      <a:lnTo>
                        <a:pt x="1204" y="47"/>
                      </a:lnTo>
                      <a:lnTo>
                        <a:pt x="1293" y="83"/>
                      </a:lnTo>
                      <a:lnTo>
                        <a:pt x="1377" y="126"/>
                      </a:lnTo>
                      <a:lnTo>
                        <a:pt x="1456" y="178"/>
                      </a:lnTo>
                      <a:lnTo>
                        <a:pt x="1528" y="238"/>
                      </a:lnTo>
                      <a:lnTo>
                        <a:pt x="1595" y="304"/>
                      </a:lnTo>
                      <a:lnTo>
                        <a:pt x="1654" y="376"/>
                      </a:lnTo>
                      <a:lnTo>
                        <a:pt x="1707" y="456"/>
                      </a:lnTo>
                      <a:lnTo>
                        <a:pt x="1750" y="538"/>
                      </a:lnTo>
                      <a:lnTo>
                        <a:pt x="1784" y="628"/>
                      </a:lnTo>
                      <a:lnTo>
                        <a:pt x="1809" y="720"/>
                      </a:lnTo>
                      <a:lnTo>
                        <a:pt x="1825" y="818"/>
                      </a:lnTo>
                      <a:lnTo>
                        <a:pt x="1831" y="917"/>
                      </a:lnTo>
                      <a:lnTo>
                        <a:pt x="1825" y="1017"/>
                      </a:lnTo>
                      <a:lnTo>
                        <a:pt x="1809" y="1113"/>
                      </a:lnTo>
                      <a:lnTo>
                        <a:pt x="1784" y="1207"/>
                      </a:lnTo>
                      <a:lnTo>
                        <a:pt x="1750" y="1295"/>
                      </a:lnTo>
                      <a:lnTo>
                        <a:pt x="1707" y="1379"/>
                      </a:lnTo>
                      <a:lnTo>
                        <a:pt x="1654" y="1459"/>
                      </a:lnTo>
                      <a:lnTo>
                        <a:pt x="1595" y="1531"/>
                      </a:lnTo>
                      <a:lnTo>
                        <a:pt x="1528" y="1597"/>
                      </a:lnTo>
                      <a:lnTo>
                        <a:pt x="1456" y="1657"/>
                      </a:lnTo>
                      <a:lnTo>
                        <a:pt x="1377" y="1707"/>
                      </a:lnTo>
                      <a:lnTo>
                        <a:pt x="1293" y="1752"/>
                      </a:lnTo>
                      <a:lnTo>
                        <a:pt x="1204" y="1787"/>
                      </a:lnTo>
                      <a:lnTo>
                        <a:pt x="1111" y="1812"/>
                      </a:lnTo>
                      <a:lnTo>
                        <a:pt x="1015" y="1828"/>
                      </a:lnTo>
                      <a:lnTo>
                        <a:pt x="915" y="1833"/>
                      </a:lnTo>
                      <a:lnTo>
                        <a:pt x="816" y="1828"/>
                      </a:lnTo>
                      <a:lnTo>
                        <a:pt x="718" y="1812"/>
                      </a:lnTo>
                      <a:lnTo>
                        <a:pt x="627" y="1787"/>
                      </a:lnTo>
                      <a:lnTo>
                        <a:pt x="537" y="1752"/>
                      </a:lnTo>
                      <a:lnTo>
                        <a:pt x="454" y="1707"/>
                      </a:lnTo>
                      <a:lnTo>
                        <a:pt x="375" y="1657"/>
                      </a:lnTo>
                      <a:lnTo>
                        <a:pt x="303" y="1597"/>
                      </a:lnTo>
                      <a:lnTo>
                        <a:pt x="236" y="1531"/>
                      </a:lnTo>
                      <a:lnTo>
                        <a:pt x="177" y="1459"/>
                      </a:lnTo>
                      <a:lnTo>
                        <a:pt x="124" y="1379"/>
                      </a:lnTo>
                      <a:lnTo>
                        <a:pt x="81" y="1295"/>
                      </a:lnTo>
                      <a:lnTo>
                        <a:pt x="47" y="1207"/>
                      </a:lnTo>
                      <a:lnTo>
                        <a:pt x="20" y="1113"/>
                      </a:lnTo>
                      <a:lnTo>
                        <a:pt x="6" y="1017"/>
                      </a:lnTo>
                      <a:lnTo>
                        <a:pt x="0" y="917"/>
                      </a:lnTo>
                      <a:lnTo>
                        <a:pt x="6" y="818"/>
                      </a:lnTo>
                      <a:lnTo>
                        <a:pt x="20" y="720"/>
                      </a:lnTo>
                      <a:lnTo>
                        <a:pt x="47" y="628"/>
                      </a:lnTo>
                      <a:lnTo>
                        <a:pt x="81" y="538"/>
                      </a:lnTo>
                      <a:lnTo>
                        <a:pt x="124" y="456"/>
                      </a:lnTo>
                      <a:lnTo>
                        <a:pt x="177" y="376"/>
                      </a:lnTo>
                      <a:lnTo>
                        <a:pt x="236" y="304"/>
                      </a:lnTo>
                      <a:lnTo>
                        <a:pt x="303" y="238"/>
                      </a:lnTo>
                      <a:lnTo>
                        <a:pt x="375" y="178"/>
                      </a:lnTo>
                      <a:lnTo>
                        <a:pt x="454" y="126"/>
                      </a:lnTo>
                      <a:lnTo>
                        <a:pt x="537" y="83"/>
                      </a:lnTo>
                      <a:lnTo>
                        <a:pt x="627" y="47"/>
                      </a:lnTo>
                      <a:lnTo>
                        <a:pt x="718" y="22"/>
                      </a:lnTo>
                      <a:lnTo>
                        <a:pt x="816" y="5"/>
                      </a:lnTo>
                      <a:lnTo>
                        <a:pt x="9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noEditPoints="1"/>
                </p:cNvSpPr>
                <p:nvPr/>
              </p:nvSpPr>
              <p:spPr bwMode="auto">
                <a:xfrm>
                  <a:off x="2593" y="1220"/>
                  <a:ext cx="403" cy="404"/>
                </a:xfrm>
                <a:custGeom>
                  <a:avLst/>
                  <a:gdLst>
                    <a:gd name="T0" fmla="*/ 355 w 807"/>
                    <a:gd name="T1" fmla="*/ 198 h 807"/>
                    <a:gd name="T2" fmla="*/ 272 w 807"/>
                    <a:gd name="T3" fmla="*/ 240 h 807"/>
                    <a:gd name="T4" fmla="*/ 215 w 807"/>
                    <a:gd name="T5" fmla="*/ 312 h 807"/>
                    <a:gd name="T6" fmla="*/ 193 w 807"/>
                    <a:gd name="T7" fmla="*/ 404 h 807"/>
                    <a:gd name="T8" fmla="*/ 215 w 807"/>
                    <a:gd name="T9" fmla="*/ 497 h 807"/>
                    <a:gd name="T10" fmla="*/ 272 w 807"/>
                    <a:gd name="T11" fmla="*/ 569 h 807"/>
                    <a:gd name="T12" fmla="*/ 355 w 807"/>
                    <a:gd name="T13" fmla="*/ 611 h 807"/>
                    <a:gd name="T14" fmla="*/ 452 w 807"/>
                    <a:gd name="T15" fmla="*/ 611 h 807"/>
                    <a:gd name="T16" fmla="*/ 537 w 807"/>
                    <a:gd name="T17" fmla="*/ 569 h 807"/>
                    <a:gd name="T18" fmla="*/ 594 w 807"/>
                    <a:gd name="T19" fmla="*/ 497 h 807"/>
                    <a:gd name="T20" fmla="*/ 616 w 807"/>
                    <a:gd name="T21" fmla="*/ 404 h 807"/>
                    <a:gd name="T22" fmla="*/ 594 w 807"/>
                    <a:gd name="T23" fmla="*/ 312 h 807"/>
                    <a:gd name="T24" fmla="*/ 537 w 807"/>
                    <a:gd name="T25" fmla="*/ 240 h 807"/>
                    <a:gd name="T26" fmla="*/ 452 w 807"/>
                    <a:gd name="T27" fmla="*/ 198 h 807"/>
                    <a:gd name="T28" fmla="*/ 404 w 807"/>
                    <a:gd name="T29" fmla="*/ 0 h 807"/>
                    <a:gd name="T30" fmla="*/ 531 w 807"/>
                    <a:gd name="T31" fmla="*/ 22 h 807"/>
                    <a:gd name="T32" fmla="*/ 643 w 807"/>
                    <a:gd name="T33" fmla="*/ 78 h 807"/>
                    <a:gd name="T34" fmla="*/ 729 w 807"/>
                    <a:gd name="T35" fmla="*/ 166 h 807"/>
                    <a:gd name="T36" fmla="*/ 787 w 807"/>
                    <a:gd name="T37" fmla="*/ 276 h 807"/>
                    <a:gd name="T38" fmla="*/ 807 w 807"/>
                    <a:gd name="T39" fmla="*/ 404 h 807"/>
                    <a:gd name="T40" fmla="*/ 787 w 807"/>
                    <a:gd name="T41" fmla="*/ 531 h 807"/>
                    <a:gd name="T42" fmla="*/ 729 w 807"/>
                    <a:gd name="T43" fmla="*/ 643 h 807"/>
                    <a:gd name="T44" fmla="*/ 643 w 807"/>
                    <a:gd name="T45" fmla="*/ 730 h 807"/>
                    <a:gd name="T46" fmla="*/ 531 w 807"/>
                    <a:gd name="T47" fmla="*/ 787 h 807"/>
                    <a:gd name="T48" fmla="*/ 404 w 807"/>
                    <a:gd name="T49" fmla="*/ 807 h 807"/>
                    <a:gd name="T50" fmla="*/ 278 w 807"/>
                    <a:gd name="T51" fmla="*/ 787 h 807"/>
                    <a:gd name="T52" fmla="*/ 166 w 807"/>
                    <a:gd name="T53" fmla="*/ 730 h 807"/>
                    <a:gd name="T54" fmla="*/ 78 w 807"/>
                    <a:gd name="T55" fmla="*/ 643 h 807"/>
                    <a:gd name="T56" fmla="*/ 22 w 807"/>
                    <a:gd name="T57" fmla="*/ 531 h 807"/>
                    <a:gd name="T58" fmla="*/ 0 w 807"/>
                    <a:gd name="T59" fmla="*/ 404 h 807"/>
                    <a:gd name="T60" fmla="*/ 22 w 807"/>
                    <a:gd name="T61" fmla="*/ 276 h 807"/>
                    <a:gd name="T62" fmla="*/ 78 w 807"/>
                    <a:gd name="T63" fmla="*/ 166 h 807"/>
                    <a:gd name="T64" fmla="*/ 166 w 807"/>
                    <a:gd name="T65" fmla="*/ 78 h 807"/>
                    <a:gd name="T66" fmla="*/ 278 w 807"/>
                    <a:gd name="T67" fmla="*/ 22 h 807"/>
                    <a:gd name="T68" fmla="*/ 404 w 807"/>
                    <a:gd name="T69" fmla="*/ 0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7" h="807">
                      <a:moveTo>
                        <a:pt x="404" y="193"/>
                      </a:moveTo>
                      <a:lnTo>
                        <a:pt x="355" y="198"/>
                      </a:lnTo>
                      <a:lnTo>
                        <a:pt x="312" y="215"/>
                      </a:lnTo>
                      <a:lnTo>
                        <a:pt x="272" y="240"/>
                      </a:lnTo>
                      <a:lnTo>
                        <a:pt x="240" y="272"/>
                      </a:lnTo>
                      <a:lnTo>
                        <a:pt x="215" y="312"/>
                      </a:lnTo>
                      <a:lnTo>
                        <a:pt x="198" y="355"/>
                      </a:lnTo>
                      <a:lnTo>
                        <a:pt x="193" y="404"/>
                      </a:lnTo>
                      <a:lnTo>
                        <a:pt x="198" y="452"/>
                      </a:lnTo>
                      <a:lnTo>
                        <a:pt x="215" y="497"/>
                      </a:lnTo>
                      <a:lnTo>
                        <a:pt x="240" y="537"/>
                      </a:lnTo>
                      <a:lnTo>
                        <a:pt x="272" y="569"/>
                      </a:lnTo>
                      <a:lnTo>
                        <a:pt x="312" y="595"/>
                      </a:lnTo>
                      <a:lnTo>
                        <a:pt x="355" y="611"/>
                      </a:lnTo>
                      <a:lnTo>
                        <a:pt x="404" y="616"/>
                      </a:lnTo>
                      <a:lnTo>
                        <a:pt x="452" y="611"/>
                      </a:lnTo>
                      <a:lnTo>
                        <a:pt x="497" y="595"/>
                      </a:lnTo>
                      <a:lnTo>
                        <a:pt x="537" y="569"/>
                      </a:lnTo>
                      <a:lnTo>
                        <a:pt x="569" y="537"/>
                      </a:lnTo>
                      <a:lnTo>
                        <a:pt x="594" y="497"/>
                      </a:lnTo>
                      <a:lnTo>
                        <a:pt x="611" y="452"/>
                      </a:lnTo>
                      <a:lnTo>
                        <a:pt x="616" y="404"/>
                      </a:lnTo>
                      <a:lnTo>
                        <a:pt x="611" y="355"/>
                      </a:lnTo>
                      <a:lnTo>
                        <a:pt x="594" y="312"/>
                      </a:lnTo>
                      <a:lnTo>
                        <a:pt x="569" y="272"/>
                      </a:lnTo>
                      <a:lnTo>
                        <a:pt x="537" y="240"/>
                      </a:lnTo>
                      <a:lnTo>
                        <a:pt x="497" y="215"/>
                      </a:lnTo>
                      <a:lnTo>
                        <a:pt x="452" y="198"/>
                      </a:lnTo>
                      <a:lnTo>
                        <a:pt x="404" y="193"/>
                      </a:lnTo>
                      <a:close/>
                      <a:moveTo>
                        <a:pt x="404" y="0"/>
                      </a:moveTo>
                      <a:lnTo>
                        <a:pt x="470" y="6"/>
                      </a:lnTo>
                      <a:lnTo>
                        <a:pt x="531" y="22"/>
                      </a:lnTo>
                      <a:lnTo>
                        <a:pt x="589" y="45"/>
                      </a:lnTo>
                      <a:lnTo>
                        <a:pt x="643" y="78"/>
                      </a:lnTo>
                      <a:lnTo>
                        <a:pt x="690" y="119"/>
                      </a:lnTo>
                      <a:lnTo>
                        <a:pt x="729" y="166"/>
                      </a:lnTo>
                      <a:lnTo>
                        <a:pt x="762" y="218"/>
                      </a:lnTo>
                      <a:lnTo>
                        <a:pt x="787" y="276"/>
                      </a:lnTo>
                      <a:lnTo>
                        <a:pt x="803" y="339"/>
                      </a:lnTo>
                      <a:lnTo>
                        <a:pt x="807" y="404"/>
                      </a:lnTo>
                      <a:lnTo>
                        <a:pt x="803" y="470"/>
                      </a:lnTo>
                      <a:lnTo>
                        <a:pt x="787" y="531"/>
                      </a:lnTo>
                      <a:lnTo>
                        <a:pt x="762" y="589"/>
                      </a:lnTo>
                      <a:lnTo>
                        <a:pt x="729" y="643"/>
                      </a:lnTo>
                      <a:lnTo>
                        <a:pt x="690" y="690"/>
                      </a:lnTo>
                      <a:lnTo>
                        <a:pt x="643" y="730"/>
                      </a:lnTo>
                      <a:lnTo>
                        <a:pt x="589" y="762"/>
                      </a:lnTo>
                      <a:lnTo>
                        <a:pt x="531" y="787"/>
                      </a:lnTo>
                      <a:lnTo>
                        <a:pt x="470" y="802"/>
                      </a:lnTo>
                      <a:lnTo>
                        <a:pt x="404" y="807"/>
                      </a:lnTo>
                      <a:lnTo>
                        <a:pt x="339" y="802"/>
                      </a:lnTo>
                      <a:lnTo>
                        <a:pt x="278" y="787"/>
                      </a:lnTo>
                      <a:lnTo>
                        <a:pt x="218" y="762"/>
                      </a:lnTo>
                      <a:lnTo>
                        <a:pt x="166" y="730"/>
                      </a:lnTo>
                      <a:lnTo>
                        <a:pt x="119" y="690"/>
                      </a:lnTo>
                      <a:lnTo>
                        <a:pt x="78" y="643"/>
                      </a:lnTo>
                      <a:lnTo>
                        <a:pt x="45" y="589"/>
                      </a:lnTo>
                      <a:lnTo>
                        <a:pt x="22" y="531"/>
                      </a:lnTo>
                      <a:lnTo>
                        <a:pt x="6" y="470"/>
                      </a:lnTo>
                      <a:lnTo>
                        <a:pt x="0" y="404"/>
                      </a:lnTo>
                      <a:lnTo>
                        <a:pt x="6" y="339"/>
                      </a:lnTo>
                      <a:lnTo>
                        <a:pt x="22" y="276"/>
                      </a:lnTo>
                      <a:lnTo>
                        <a:pt x="45" y="218"/>
                      </a:lnTo>
                      <a:lnTo>
                        <a:pt x="78" y="166"/>
                      </a:lnTo>
                      <a:lnTo>
                        <a:pt x="119" y="119"/>
                      </a:lnTo>
                      <a:lnTo>
                        <a:pt x="166" y="78"/>
                      </a:lnTo>
                      <a:lnTo>
                        <a:pt x="218" y="45"/>
                      </a:lnTo>
                      <a:lnTo>
                        <a:pt x="278" y="22"/>
                      </a:lnTo>
                      <a:lnTo>
                        <a:pt x="339" y="6"/>
                      </a:lnTo>
                      <a:lnTo>
                        <a:pt x="40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grpSp>
        <p:nvGrpSpPr>
          <p:cNvPr id="52" name="Group 51"/>
          <p:cNvGrpSpPr/>
          <p:nvPr/>
        </p:nvGrpSpPr>
        <p:grpSpPr>
          <a:xfrm>
            <a:off x="2149428" y="1258468"/>
            <a:ext cx="4043840" cy="903383"/>
            <a:chOff x="2395430" y="2176306"/>
            <a:chExt cx="4043840" cy="903383"/>
          </a:xfrm>
        </p:grpSpPr>
        <p:sp>
          <p:nvSpPr>
            <p:cNvPr id="10" name="TextBox 9"/>
            <p:cNvSpPr txBox="1"/>
            <p:nvPr/>
          </p:nvSpPr>
          <p:spPr>
            <a:xfrm>
              <a:off x="3685411" y="2428662"/>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grpSp>
          <p:nvGrpSpPr>
            <p:cNvPr id="35" name="Group 34"/>
            <p:cNvGrpSpPr/>
            <p:nvPr/>
          </p:nvGrpSpPr>
          <p:grpSpPr>
            <a:xfrm>
              <a:off x="2395430" y="2176306"/>
              <a:ext cx="1120024" cy="903383"/>
              <a:chOff x="2395430" y="2176306"/>
              <a:chExt cx="1120024" cy="903383"/>
            </a:xfrm>
          </p:grpSpPr>
          <p:sp>
            <p:nvSpPr>
              <p:cNvPr id="6" name="Oval 5"/>
              <p:cNvSpPr/>
              <p:nvPr/>
            </p:nvSpPr>
            <p:spPr>
              <a:xfrm>
                <a:off x="2645122" y="2176306"/>
                <a:ext cx="870332" cy="9033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1"/>
              <p:cNvGrpSpPr>
                <a:grpSpLocks noChangeAspect="1"/>
              </p:cNvGrpSpPr>
              <p:nvPr/>
            </p:nvGrpSpPr>
            <p:grpSpPr bwMode="auto">
              <a:xfrm>
                <a:off x="2395430" y="2432859"/>
                <a:ext cx="94030" cy="46628"/>
                <a:chOff x="3360" y="174"/>
                <a:chExt cx="607" cy="301"/>
              </a:xfrm>
              <a:solidFill>
                <a:schemeClr val="bg1"/>
              </a:solidFill>
            </p:grpSpPr>
            <p:sp>
              <p:nvSpPr>
                <p:cNvPr id="32" name="Freeform 14"/>
                <p:cNvSpPr>
                  <a:spLocks/>
                </p:cNvSpPr>
                <p:nvPr/>
              </p:nvSpPr>
              <p:spPr bwMode="auto">
                <a:xfrm>
                  <a:off x="3360" y="174"/>
                  <a:ext cx="96" cy="301"/>
                </a:xfrm>
                <a:custGeom>
                  <a:avLst/>
                  <a:gdLst>
                    <a:gd name="T0" fmla="*/ 96 w 193"/>
                    <a:gd name="T1" fmla="*/ 0 h 603"/>
                    <a:gd name="T2" fmla="*/ 126 w 193"/>
                    <a:gd name="T3" fmla="*/ 6 h 603"/>
                    <a:gd name="T4" fmla="*/ 153 w 193"/>
                    <a:gd name="T5" fmla="*/ 20 h 603"/>
                    <a:gd name="T6" fmla="*/ 173 w 193"/>
                    <a:gd name="T7" fmla="*/ 40 h 603"/>
                    <a:gd name="T8" fmla="*/ 188 w 193"/>
                    <a:gd name="T9" fmla="*/ 67 h 603"/>
                    <a:gd name="T10" fmla="*/ 193 w 193"/>
                    <a:gd name="T11" fmla="*/ 98 h 603"/>
                    <a:gd name="T12" fmla="*/ 193 w 193"/>
                    <a:gd name="T13" fmla="*/ 507 h 603"/>
                    <a:gd name="T14" fmla="*/ 188 w 193"/>
                    <a:gd name="T15" fmla="*/ 538 h 603"/>
                    <a:gd name="T16" fmla="*/ 173 w 193"/>
                    <a:gd name="T17" fmla="*/ 563 h 603"/>
                    <a:gd name="T18" fmla="*/ 153 w 193"/>
                    <a:gd name="T19" fmla="*/ 585 h 603"/>
                    <a:gd name="T20" fmla="*/ 126 w 193"/>
                    <a:gd name="T21" fmla="*/ 597 h 603"/>
                    <a:gd name="T22" fmla="*/ 96 w 193"/>
                    <a:gd name="T23" fmla="*/ 603 h 603"/>
                    <a:gd name="T24" fmla="*/ 67 w 193"/>
                    <a:gd name="T25" fmla="*/ 597 h 603"/>
                    <a:gd name="T26" fmla="*/ 40 w 193"/>
                    <a:gd name="T27" fmla="*/ 585 h 603"/>
                    <a:gd name="T28" fmla="*/ 18 w 193"/>
                    <a:gd name="T29" fmla="*/ 563 h 603"/>
                    <a:gd name="T30" fmla="*/ 6 w 193"/>
                    <a:gd name="T31" fmla="*/ 538 h 603"/>
                    <a:gd name="T32" fmla="*/ 0 w 193"/>
                    <a:gd name="T33" fmla="*/ 507 h 603"/>
                    <a:gd name="T34" fmla="*/ 0 w 193"/>
                    <a:gd name="T35" fmla="*/ 98 h 603"/>
                    <a:gd name="T36" fmla="*/ 6 w 193"/>
                    <a:gd name="T37" fmla="*/ 67 h 603"/>
                    <a:gd name="T38" fmla="*/ 18 w 193"/>
                    <a:gd name="T39" fmla="*/ 40 h 603"/>
                    <a:gd name="T40" fmla="*/ 40 w 193"/>
                    <a:gd name="T41" fmla="*/ 20 h 603"/>
                    <a:gd name="T42" fmla="*/ 67 w 193"/>
                    <a:gd name="T43" fmla="*/ 6 h 603"/>
                    <a:gd name="T44" fmla="*/ 96 w 193"/>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3" h="603">
                      <a:moveTo>
                        <a:pt x="96" y="0"/>
                      </a:moveTo>
                      <a:lnTo>
                        <a:pt x="126" y="6"/>
                      </a:lnTo>
                      <a:lnTo>
                        <a:pt x="153" y="20"/>
                      </a:lnTo>
                      <a:lnTo>
                        <a:pt x="173" y="40"/>
                      </a:lnTo>
                      <a:lnTo>
                        <a:pt x="188" y="67"/>
                      </a:lnTo>
                      <a:lnTo>
                        <a:pt x="193" y="98"/>
                      </a:lnTo>
                      <a:lnTo>
                        <a:pt x="193" y="507"/>
                      </a:lnTo>
                      <a:lnTo>
                        <a:pt x="188" y="538"/>
                      </a:lnTo>
                      <a:lnTo>
                        <a:pt x="173" y="563"/>
                      </a:lnTo>
                      <a:lnTo>
                        <a:pt x="153" y="585"/>
                      </a:lnTo>
                      <a:lnTo>
                        <a:pt x="126" y="597"/>
                      </a:lnTo>
                      <a:lnTo>
                        <a:pt x="96" y="603"/>
                      </a:lnTo>
                      <a:lnTo>
                        <a:pt x="67" y="597"/>
                      </a:lnTo>
                      <a:lnTo>
                        <a:pt x="40" y="585"/>
                      </a:lnTo>
                      <a:lnTo>
                        <a:pt x="18" y="563"/>
                      </a:lnTo>
                      <a:lnTo>
                        <a:pt x="6" y="538"/>
                      </a:lnTo>
                      <a:lnTo>
                        <a:pt x="0" y="507"/>
                      </a:lnTo>
                      <a:lnTo>
                        <a:pt x="0" y="98"/>
                      </a:lnTo>
                      <a:lnTo>
                        <a:pt x="6" y="67"/>
                      </a:lnTo>
                      <a:lnTo>
                        <a:pt x="18" y="40"/>
                      </a:lnTo>
                      <a:lnTo>
                        <a:pt x="40" y="20"/>
                      </a:lnTo>
                      <a:lnTo>
                        <a:pt x="67" y="6"/>
                      </a:lnTo>
                      <a:lnTo>
                        <a:pt x="9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3" name="Freeform 15"/>
                <p:cNvSpPr>
                  <a:spLocks/>
                </p:cNvSpPr>
                <p:nvPr/>
              </p:nvSpPr>
              <p:spPr bwMode="auto">
                <a:xfrm>
                  <a:off x="3871" y="174"/>
                  <a:ext cx="96" cy="301"/>
                </a:xfrm>
                <a:custGeom>
                  <a:avLst/>
                  <a:gdLst>
                    <a:gd name="T0" fmla="*/ 95 w 191"/>
                    <a:gd name="T1" fmla="*/ 0 h 603"/>
                    <a:gd name="T2" fmla="*/ 126 w 191"/>
                    <a:gd name="T3" fmla="*/ 6 h 603"/>
                    <a:gd name="T4" fmla="*/ 153 w 191"/>
                    <a:gd name="T5" fmla="*/ 20 h 603"/>
                    <a:gd name="T6" fmla="*/ 173 w 191"/>
                    <a:gd name="T7" fmla="*/ 40 h 603"/>
                    <a:gd name="T8" fmla="*/ 187 w 191"/>
                    <a:gd name="T9" fmla="*/ 67 h 603"/>
                    <a:gd name="T10" fmla="*/ 191 w 191"/>
                    <a:gd name="T11" fmla="*/ 98 h 603"/>
                    <a:gd name="T12" fmla="*/ 191 w 191"/>
                    <a:gd name="T13" fmla="*/ 507 h 603"/>
                    <a:gd name="T14" fmla="*/ 187 w 191"/>
                    <a:gd name="T15" fmla="*/ 538 h 603"/>
                    <a:gd name="T16" fmla="*/ 173 w 191"/>
                    <a:gd name="T17" fmla="*/ 563 h 603"/>
                    <a:gd name="T18" fmla="*/ 153 w 191"/>
                    <a:gd name="T19" fmla="*/ 585 h 603"/>
                    <a:gd name="T20" fmla="*/ 126 w 191"/>
                    <a:gd name="T21" fmla="*/ 597 h 603"/>
                    <a:gd name="T22" fmla="*/ 95 w 191"/>
                    <a:gd name="T23" fmla="*/ 603 h 603"/>
                    <a:gd name="T24" fmla="*/ 64 w 191"/>
                    <a:gd name="T25" fmla="*/ 597 h 603"/>
                    <a:gd name="T26" fmla="*/ 39 w 191"/>
                    <a:gd name="T27" fmla="*/ 585 h 603"/>
                    <a:gd name="T28" fmla="*/ 18 w 191"/>
                    <a:gd name="T29" fmla="*/ 563 h 603"/>
                    <a:gd name="T30" fmla="*/ 5 w 191"/>
                    <a:gd name="T31" fmla="*/ 538 h 603"/>
                    <a:gd name="T32" fmla="*/ 0 w 191"/>
                    <a:gd name="T33" fmla="*/ 507 h 603"/>
                    <a:gd name="T34" fmla="*/ 0 w 191"/>
                    <a:gd name="T35" fmla="*/ 98 h 603"/>
                    <a:gd name="T36" fmla="*/ 5 w 191"/>
                    <a:gd name="T37" fmla="*/ 67 h 603"/>
                    <a:gd name="T38" fmla="*/ 18 w 191"/>
                    <a:gd name="T39" fmla="*/ 40 h 603"/>
                    <a:gd name="T40" fmla="*/ 39 w 191"/>
                    <a:gd name="T41" fmla="*/ 20 h 603"/>
                    <a:gd name="T42" fmla="*/ 64 w 191"/>
                    <a:gd name="T43" fmla="*/ 6 h 603"/>
                    <a:gd name="T44" fmla="*/ 95 w 191"/>
                    <a:gd name="T45"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1" h="603">
                      <a:moveTo>
                        <a:pt x="95" y="0"/>
                      </a:moveTo>
                      <a:lnTo>
                        <a:pt x="126" y="6"/>
                      </a:lnTo>
                      <a:lnTo>
                        <a:pt x="153" y="20"/>
                      </a:lnTo>
                      <a:lnTo>
                        <a:pt x="173" y="40"/>
                      </a:lnTo>
                      <a:lnTo>
                        <a:pt x="187" y="67"/>
                      </a:lnTo>
                      <a:lnTo>
                        <a:pt x="191" y="98"/>
                      </a:lnTo>
                      <a:lnTo>
                        <a:pt x="191" y="507"/>
                      </a:lnTo>
                      <a:lnTo>
                        <a:pt x="187" y="538"/>
                      </a:lnTo>
                      <a:lnTo>
                        <a:pt x="173" y="563"/>
                      </a:lnTo>
                      <a:lnTo>
                        <a:pt x="153" y="585"/>
                      </a:lnTo>
                      <a:lnTo>
                        <a:pt x="126" y="597"/>
                      </a:lnTo>
                      <a:lnTo>
                        <a:pt x="95" y="603"/>
                      </a:lnTo>
                      <a:lnTo>
                        <a:pt x="64" y="597"/>
                      </a:lnTo>
                      <a:lnTo>
                        <a:pt x="39" y="585"/>
                      </a:lnTo>
                      <a:lnTo>
                        <a:pt x="18" y="563"/>
                      </a:lnTo>
                      <a:lnTo>
                        <a:pt x="5" y="538"/>
                      </a:lnTo>
                      <a:lnTo>
                        <a:pt x="0" y="507"/>
                      </a:lnTo>
                      <a:lnTo>
                        <a:pt x="0" y="98"/>
                      </a:lnTo>
                      <a:lnTo>
                        <a:pt x="5" y="67"/>
                      </a:lnTo>
                      <a:lnTo>
                        <a:pt x="18" y="40"/>
                      </a:lnTo>
                      <a:lnTo>
                        <a:pt x="39" y="20"/>
                      </a:lnTo>
                      <a:lnTo>
                        <a:pt x="64" y="6"/>
                      </a:lnTo>
                      <a:lnTo>
                        <a:pt x="9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grpSp>
      </p:grpSp>
      <p:grpSp>
        <p:nvGrpSpPr>
          <p:cNvPr id="54" name="Group 53"/>
          <p:cNvGrpSpPr/>
          <p:nvPr/>
        </p:nvGrpSpPr>
        <p:grpSpPr>
          <a:xfrm>
            <a:off x="1706991" y="2692856"/>
            <a:ext cx="4389009" cy="1425564"/>
            <a:chOff x="72509" y="4633283"/>
            <a:chExt cx="4389009" cy="1425564"/>
          </a:xfrm>
        </p:grpSpPr>
        <p:sp>
          <p:nvSpPr>
            <p:cNvPr id="12" name="TextBox 11"/>
            <p:cNvSpPr txBox="1"/>
            <p:nvPr/>
          </p:nvSpPr>
          <p:spPr>
            <a:xfrm>
              <a:off x="1707659" y="4633283"/>
              <a:ext cx="2753859" cy="400110"/>
            </a:xfrm>
            <a:prstGeom prst="rect">
              <a:avLst/>
            </a:prstGeom>
            <a:noFill/>
          </p:spPr>
          <p:txBody>
            <a:bodyPr wrap="square" rtlCol="0">
              <a:spAutoFit/>
            </a:bodyPr>
            <a:lstStyle/>
            <a:p>
              <a:endParaRPr lang="en-US" sz="2000" b="1" spc="-150" dirty="0">
                <a:solidFill>
                  <a:schemeClr val="tx1">
                    <a:lumMod val="65000"/>
                    <a:lumOff val="35000"/>
                  </a:schemeClr>
                </a:solidFill>
              </a:endParaRPr>
            </a:p>
          </p:txBody>
        </p:sp>
        <p:sp>
          <p:nvSpPr>
            <p:cNvPr id="8" name="Oval 7"/>
            <p:cNvSpPr/>
            <p:nvPr/>
          </p:nvSpPr>
          <p:spPr>
            <a:xfrm>
              <a:off x="72509" y="5155464"/>
              <a:ext cx="870332" cy="90338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220719DD-30ED-4A40-8805-F9624038B64D}"/>
              </a:ext>
            </a:extLst>
          </p:cNvPr>
          <p:cNvGrpSpPr/>
          <p:nvPr/>
        </p:nvGrpSpPr>
        <p:grpSpPr>
          <a:xfrm flipH="1">
            <a:off x="7996516" y="-15498"/>
            <a:ext cx="4203233" cy="728420"/>
            <a:chOff x="0" y="0"/>
            <a:chExt cx="11523664" cy="1997050"/>
          </a:xfrm>
        </p:grpSpPr>
        <p:sp>
          <p:nvSpPr>
            <p:cNvPr id="44" name="Shape">
              <a:extLst>
                <a:ext uri="{FF2B5EF4-FFF2-40B4-BE49-F238E27FC236}">
                  <a16:creationId xmlns:a16="http://schemas.microsoft.com/office/drawing/2014/main" id="{F69A01B3-F50C-4367-B1D7-BD430FF9BA62}"/>
                </a:ext>
              </a:extLst>
            </p:cNvPr>
            <p:cNvSpPr/>
            <p:nvPr/>
          </p:nvSpPr>
          <p:spPr>
            <a:xfrm>
              <a:off x="0" y="0"/>
              <a:ext cx="5438535" cy="1997050"/>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20000">
                  <a:schemeClr val="accent5"/>
                </a:gs>
                <a:gs pos="7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5" name="Shape">
              <a:extLst>
                <a:ext uri="{FF2B5EF4-FFF2-40B4-BE49-F238E27FC236}">
                  <a16:creationId xmlns:a16="http://schemas.microsoft.com/office/drawing/2014/main" id="{AC7657DD-0415-4BDE-B6EB-C8EA22DB2995}"/>
                </a:ext>
              </a:extLst>
            </p:cNvPr>
            <p:cNvSpPr/>
            <p:nvPr/>
          </p:nvSpPr>
          <p:spPr>
            <a:xfrm>
              <a:off x="0" y="0"/>
              <a:ext cx="5438535" cy="1518201"/>
            </a:xfrm>
            <a:custGeom>
              <a:avLst/>
              <a:gdLst/>
              <a:ahLst/>
              <a:cxnLst>
                <a:cxn ang="0">
                  <a:pos x="wd2" y="hd2"/>
                </a:cxn>
                <a:cxn ang="5400000">
                  <a:pos x="wd2" y="hd2"/>
                </a:cxn>
                <a:cxn ang="10800000">
                  <a:pos x="wd2" y="hd2"/>
                </a:cxn>
                <a:cxn ang="16200000">
                  <a:pos x="wd2" y="hd2"/>
                </a:cxn>
              </a:cxnLst>
              <a:rect l="0" t="0" r="r" b="b"/>
              <a:pathLst>
                <a:path w="21600" h="18650" extrusionOk="0">
                  <a:moveTo>
                    <a:pt x="0" y="12912"/>
                  </a:moveTo>
                  <a:cubicBezTo>
                    <a:pt x="0" y="12912"/>
                    <a:pt x="3444" y="21600"/>
                    <a:pt x="8853" y="17595"/>
                  </a:cubicBezTo>
                  <a:cubicBezTo>
                    <a:pt x="13537" y="14127"/>
                    <a:pt x="16451" y="0"/>
                    <a:pt x="21600" y="0"/>
                  </a:cubicBezTo>
                  <a:lnTo>
                    <a:pt x="0" y="0"/>
                  </a:lnTo>
                  <a:cubicBezTo>
                    <a:pt x="0" y="0"/>
                    <a:pt x="0" y="12912"/>
                    <a:pt x="0" y="12912"/>
                  </a:cubicBezTo>
                  <a:close/>
                </a:path>
              </a:pathLst>
            </a:custGeom>
            <a:gradFill>
              <a:gsLst>
                <a:gs pos="0">
                  <a:schemeClr val="accent5"/>
                </a:gs>
                <a:gs pos="62000">
                  <a:schemeClr val="accent6"/>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5" name="Shape">
              <a:extLst>
                <a:ext uri="{FF2B5EF4-FFF2-40B4-BE49-F238E27FC236}">
                  <a16:creationId xmlns:a16="http://schemas.microsoft.com/office/drawing/2014/main" id="{C1648A76-F26B-4480-8801-C6704CFF7D84}"/>
                </a:ext>
              </a:extLst>
            </p:cNvPr>
            <p:cNvSpPr/>
            <p:nvPr/>
          </p:nvSpPr>
          <p:spPr>
            <a:xfrm>
              <a:off x="0" y="0"/>
              <a:ext cx="11523664" cy="1861991"/>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60000">
                  <a:schemeClr val="accent4"/>
                </a:gs>
                <a:gs pos="100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6" name="Shape">
              <a:extLst>
                <a:ext uri="{FF2B5EF4-FFF2-40B4-BE49-F238E27FC236}">
                  <a16:creationId xmlns:a16="http://schemas.microsoft.com/office/drawing/2014/main" id="{634A59E8-2917-4524-AE27-8F37C88E561F}"/>
                </a:ext>
              </a:extLst>
            </p:cNvPr>
            <p:cNvSpPr/>
            <p:nvPr/>
          </p:nvSpPr>
          <p:spPr>
            <a:xfrm>
              <a:off x="0" y="0"/>
              <a:ext cx="11523664" cy="1183429"/>
            </a:xfrm>
            <a:custGeom>
              <a:avLst/>
              <a:gdLst/>
              <a:ahLst/>
              <a:cxnLst>
                <a:cxn ang="0">
                  <a:pos x="wd2" y="hd2"/>
                </a:cxn>
                <a:cxn ang="5400000">
                  <a:pos x="wd2" y="hd2"/>
                </a:cxn>
                <a:cxn ang="10800000">
                  <a:pos x="wd2" y="hd2"/>
                </a:cxn>
                <a:cxn ang="16200000">
                  <a:pos x="wd2" y="hd2"/>
                </a:cxn>
              </a:cxnLst>
              <a:rect l="0" t="0" r="r" b="b"/>
              <a:pathLst>
                <a:path w="21600" h="9412" extrusionOk="0">
                  <a:moveTo>
                    <a:pt x="21600" y="0"/>
                  </a:moveTo>
                  <a:cubicBezTo>
                    <a:pt x="21600" y="0"/>
                    <a:pt x="18015" y="16554"/>
                    <a:pt x="11571" y="5754"/>
                  </a:cubicBezTo>
                  <a:cubicBezTo>
                    <a:pt x="5127" y="-5046"/>
                    <a:pt x="0" y="6618"/>
                    <a:pt x="0" y="6618"/>
                  </a:cubicBezTo>
                  <a:lnTo>
                    <a:pt x="0" y="0"/>
                  </a:lnTo>
                  <a:cubicBezTo>
                    <a:pt x="0" y="0"/>
                    <a:pt x="21600" y="0"/>
                    <a:pt x="21600" y="0"/>
                  </a:cubicBezTo>
                  <a:close/>
                </a:path>
              </a:pathLst>
            </a:custGeom>
            <a:gradFill>
              <a:gsLst>
                <a:gs pos="8000">
                  <a:schemeClr val="accent4"/>
                </a:gs>
                <a:gs pos="76000">
                  <a:schemeClr val="accent5"/>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13" name="Group 12">
            <a:extLst>
              <a:ext uri="{FF2B5EF4-FFF2-40B4-BE49-F238E27FC236}">
                <a16:creationId xmlns:a16="http://schemas.microsoft.com/office/drawing/2014/main" id="{C783B7C4-6219-4192-AE2E-329BDBB7D892}"/>
              </a:ext>
            </a:extLst>
          </p:cNvPr>
          <p:cNvGrpSpPr/>
          <p:nvPr/>
        </p:nvGrpSpPr>
        <p:grpSpPr>
          <a:xfrm rot="5400000" flipH="1">
            <a:off x="-2835875" y="2797189"/>
            <a:ext cx="6858002" cy="1263622"/>
            <a:chOff x="0" y="4145980"/>
            <a:chExt cx="12190322" cy="2708685"/>
          </a:xfrm>
        </p:grpSpPr>
        <p:sp>
          <p:nvSpPr>
            <p:cNvPr id="57" name="Shape">
              <a:extLst>
                <a:ext uri="{FF2B5EF4-FFF2-40B4-BE49-F238E27FC236}">
                  <a16:creationId xmlns:a16="http://schemas.microsoft.com/office/drawing/2014/main" id="{42FB9B08-5248-4DF7-B181-666EC4A4ABBE}"/>
                </a:ext>
              </a:extLst>
            </p:cNvPr>
            <p:cNvSpPr/>
            <p:nvPr/>
          </p:nvSpPr>
          <p:spPr>
            <a:xfrm>
              <a:off x="0" y="4145980"/>
              <a:ext cx="12190322" cy="2708685"/>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63000">
                  <a:schemeClr val="accent2"/>
                </a:gs>
                <a:gs pos="100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8" name="Shape">
              <a:extLst>
                <a:ext uri="{FF2B5EF4-FFF2-40B4-BE49-F238E27FC236}">
                  <a16:creationId xmlns:a16="http://schemas.microsoft.com/office/drawing/2014/main" id="{32010E72-E47C-4C89-82F2-62EFD296809D}"/>
                </a:ext>
              </a:extLst>
            </p:cNvPr>
            <p:cNvSpPr/>
            <p:nvPr/>
          </p:nvSpPr>
          <p:spPr>
            <a:xfrm>
              <a:off x="0" y="4869780"/>
              <a:ext cx="12190322" cy="1984823"/>
            </a:xfrm>
            <a:custGeom>
              <a:avLst/>
              <a:gdLst/>
              <a:ahLst/>
              <a:cxnLst>
                <a:cxn ang="0">
                  <a:pos x="wd2" y="hd2"/>
                </a:cxn>
                <a:cxn ang="5400000">
                  <a:pos x="wd2" y="hd2"/>
                </a:cxn>
                <a:cxn ang="10800000">
                  <a:pos x="wd2" y="hd2"/>
                </a:cxn>
                <a:cxn ang="16200000">
                  <a:pos x="wd2" y="hd2"/>
                </a:cxn>
              </a:cxnLst>
              <a:rect l="0" t="0" r="r" b="b"/>
              <a:pathLst>
                <a:path w="21600" h="20876" extrusionOk="0">
                  <a:moveTo>
                    <a:pt x="12796" y="7279"/>
                  </a:moveTo>
                  <a:cubicBezTo>
                    <a:pt x="6734" y="21599"/>
                    <a:pt x="1977" y="19295"/>
                    <a:pt x="0" y="14999"/>
                  </a:cubicBezTo>
                  <a:lnTo>
                    <a:pt x="0" y="20875"/>
                  </a:lnTo>
                  <a:lnTo>
                    <a:pt x="21600" y="20875"/>
                  </a:lnTo>
                  <a:lnTo>
                    <a:pt x="21600" y="3710"/>
                  </a:lnTo>
                  <a:cubicBezTo>
                    <a:pt x="21242" y="2616"/>
                    <a:pt x="20203" y="0"/>
                    <a:pt x="18450" y="0"/>
                  </a:cubicBezTo>
                  <a:cubicBezTo>
                    <a:pt x="17036" y="-1"/>
                    <a:pt x="15157" y="1701"/>
                    <a:pt x="12796" y="7279"/>
                  </a:cubicBezTo>
                </a:path>
              </a:pathLst>
            </a:custGeom>
            <a:gradFill>
              <a:gsLst>
                <a:gs pos="13000">
                  <a:schemeClr val="accent2"/>
                </a:gs>
                <a:gs pos="84000">
                  <a:schemeClr val="accent3"/>
                </a:gs>
              </a:gsLs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grpSp>
        <p:nvGrpSpPr>
          <p:cNvPr id="59" name="Group 58">
            <a:extLst>
              <a:ext uri="{FF2B5EF4-FFF2-40B4-BE49-F238E27FC236}">
                <a16:creationId xmlns:a16="http://schemas.microsoft.com/office/drawing/2014/main" id="{0AB938A9-8107-8B49-B416-FF75D4D37ED7}"/>
              </a:ext>
            </a:extLst>
          </p:cNvPr>
          <p:cNvGrpSpPr/>
          <p:nvPr/>
        </p:nvGrpSpPr>
        <p:grpSpPr>
          <a:xfrm>
            <a:off x="2109945" y="376183"/>
            <a:ext cx="4681880" cy="2757961"/>
            <a:chOff x="1923465" y="415144"/>
            <a:chExt cx="4681880" cy="2757961"/>
          </a:xfrm>
        </p:grpSpPr>
        <p:sp>
          <p:nvSpPr>
            <p:cNvPr id="60" name="TextBox 59">
              <a:extLst>
                <a:ext uri="{FF2B5EF4-FFF2-40B4-BE49-F238E27FC236}">
                  <a16:creationId xmlns:a16="http://schemas.microsoft.com/office/drawing/2014/main" id="{5E9DD256-6F57-134E-8D57-00E962805042}"/>
                </a:ext>
              </a:extLst>
            </p:cNvPr>
            <p:cNvSpPr txBox="1"/>
            <p:nvPr/>
          </p:nvSpPr>
          <p:spPr>
            <a:xfrm>
              <a:off x="3441611" y="415144"/>
              <a:ext cx="3163734" cy="707886"/>
            </a:xfrm>
            <a:prstGeom prst="rect">
              <a:avLst/>
            </a:prstGeom>
            <a:noFill/>
          </p:spPr>
          <p:txBody>
            <a:bodyPr wrap="square" rtlCol="0">
              <a:spAutoFit/>
            </a:bodyPr>
            <a:lstStyle/>
            <a:p>
              <a:r>
                <a:rPr lang="en-US" sz="2000" b="1" spc="-150" dirty="0">
                  <a:solidFill>
                    <a:schemeClr val="tx1">
                      <a:lumMod val="65000"/>
                      <a:lumOff val="35000"/>
                    </a:schemeClr>
                  </a:solidFill>
                  <a:hlinkClick r:id="rId4"/>
                </a:rPr>
                <a:t>US Treasury Compliance Guidance</a:t>
              </a:r>
              <a:endParaRPr lang="en-US" sz="2000" b="1" spc="-150" dirty="0">
                <a:solidFill>
                  <a:schemeClr val="tx1">
                    <a:lumMod val="65000"/>
                    <a:lumOff val="35000"/>
                  </a:schemeClr>
                </a:solidFill>
              </a:endParaRPr>
            </a:p>
          </p:txBody>
        </p:sp>
        <p:sp>
          <p:nvSpPr>
            <p:cNvPr id="62" name="Oval 61">
              <a:extLst>
                <a:ext uri="{FF2B5EF4-FFF2-40B4-BE49-F238E27FC236}">
                  <a16:creationId xmlns:a16="http://schemas.microsoft.com/office/drawing/2014/main" id="{F804BC2F-885F-6249-BDEF-F21A7B334A14}"/>
                </a:ext>
              </a:extLst>
            </p:cNvPr>
            <p:cNvSpPr/>
            <p:nvPr/>
          </p:nvSpPr>
          <p:spPr>
            <a:xfrm>
              <a:off x="1923465" y="2269722"/>
              <a:ext cx="870332" cy="903383"/>
            </a:xfrm>
            <a:prstGeom prst="ellipse">
              <a:avLst/>
            </a:prstGeom>
            <a:solidFill>
              <a:schemeClr val="accent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6" name="Oval 75">
            <a:extLst>
              <a:ext uri="{FF2B5EF4-FFF2-40B4-BE49-F238E27FC236}">
                <a16:creationId xmlns:a16="http://schemas.microsoft.com/office/drawing/2014/main" id="{E5B426D6-F455-3843-B0B7-2D0819965EAD}"/>
              </a:ext>
            </a:extLst>
          </p:cNvPr>
          <p:cNvSpPr/>
          <p:nvPr/>
        </p:nvSpPr>
        <p:spPr>
          <a:xfrm>
            <a:off x="5663440" y="3022771"/>
            <a:ext cx="1805776" cy="1813285"/>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lumMod val="65000"/>
                    <a:lumOff val="35000"/>
                  </a:schemeClr>
                </a:solidFill>
                <a:hlinkClick r:id="rId5"/>
              </a:rPr>
              <a:t>Final Rule</a:t>
            </a:r>
            <a:endParaRPr lang="en-US" sz="3200" dirty="0">
              <a:solidFill>
                <a:schemeClr val="tx1">
                  <a:lumMod val="65000"/>
                  <a:lumOff val="35000"/>
                </a:schemeClr>
              </a:solidFill>
            </a:endParaRPr>
          </a:p>
        </p:txBody>
      </p:sp>
      <p:sp>
        <p:nvSpPr>
          <p:cNvPr id="77" name="Oval 76">
            <a:extLst>
              <a:ext uri="{FF2B5EF4-FFF2-40B4-BE49-F238E27FC236}">
                <a16:creationId xmlns:a16="http://schemas.microsoft.com/office/drawing/2014/main" id="{CFAF6490-8B70-4C45-8E4C-0C66E8350902}"/>
              </a:ext>
            </a:extLst>
          </p:cNvPr>
          <p:cNvSpPr/>
          <p:nvPr/>
        </p:nvSpPr>
        <p:spPr>
          <a:xfrm>
            <a:off x="6761703" y="1210377"/>
            <a:ext cx="2063109" cy="1954397"/>
          </a:xfrm>
          <a:prstGeom prst="ellipse">
            <a:avLst/>
          </a:prstGeom>
          <a:solidFill>
            <a:schemeClr val="bg1">
              <a:lumMod val="95000"/>
            </a:schemeClr>
          </a:solidFill>
          <a:ln>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65000"/>
                    <a:lumOff val="35000"/>
                  </a:schemeClr>
                </a:solidFill>
                <a:hlinkClick r:id="rId6"/>
              </a:rPr>
              <a:t>US Treasury Final Rule FAQs</a:t>
            </a:r>
            <a:endParaRPr lang="en-US" sz="2000" dirty="0">
              <a:solidFill>
                <a:schemeClr val="tx1">
                  <a:lumMod val="65000"/>
                  <a:lumOff val="35000"/>
                </a:schemeClr>
              </a:solidFill>
            </a:endParaRPr>
          </a:p>
        </p:txBody>
      </p:sp>
      <p:sp>
        <p:nvSpPr>
          <p:cNvPr id="63" name="TextBox 62">
            <a:extLst>
              <a:ext uri="{FF2B5EF4-FFF2-40B4-BE49-F238E27FC236}">
                <a16:creationId xmlns:a16="http://schemas.microsoft.com/office/drawing/2014/main" id="{64154F3E-E8B0-224F-98D8-09CBA8662ABA}"/>
              </a:ext>
            </a:extLst>
          </p:cNvPr>
          <p:cNvSpPr txBox="1"/>
          <p:nvPr/>
        </p:nvSpPr>
        <p:spPr>
          <a:xfrm>
            <a:off x="3297642" y="1532659"/>
            <a:ext cx="3751271" cy="400110"/>
          </a:xfrm>
          <a:prstGeom prst="rect">
            <a:avLst/>
          </a:prstGeom>
          <a:noFill/>
        </p:spPr>
        <p:txBody>
          <a:bodyPr wrap="square" rtlCol="0">
            <a:spAutoFit/>
          </a:bodyPr>
          <a:lstStyle/>
          <a:p>
            <a:r>
              <a:rPr lang="en-US" sz="2000" b="1" spc="-150" dirty="0">
                <a:solidFill>
                  <a:schemeClr val="tx1">
                    <a:lumMod val="65000"/>
                    <a:lumOff val="35000"/>
                  </a:schemeClr>
                </a:solidFill>
                <a:hlinkClick r:id="rId7"/>
              </a:rPr>
              <a:t>US Treasury Resource Page</a:t>
            </a:r>
            <a:endParaRPr lang="en-US" sz="2000" b="1" spc="-150" dirty="0">
              <a:solidFill>
                <a:schemeClr val="tx1">
                  <a:lumMod val="65000"/>
                  <a:lumOff val="35000"/>
                </a:schemeClr>
              </a:solidFill>
            </a:endParaRPr>
          </a:p>
        </p:txBody>
      </p:sp>
      <p:sp>
        <p:nvSpPr>
          <p:cNvPr id="64" name="TextBox 63">
            <a:extLst>
              <a:ext uri="{FF2B5EF4-FFF2-40B4-BE49-F238E27FC236}">
                <a16:creationId xmlns:a16="http://schemas.microsoft.com/office/drawing/2014/main" id="{8398B5DC-D36D-5D4E-BDF7-D7D93F52C4B3}"/>
              </a:ext>
            </a:extLst>
          </p:cNvPr>
          <p:cNvSpPr txBox="1"/>
          <p:nvPr/>
        </p:nvSpPr>
        <p:spPr>
          <a:xfrm>
            <a:off x="2953211" y="2547351"/>
            <a:ext cx="3317558" cy="400110"/>
          </a:xfrm>
          <a:prstGeom prst="rect">
            <a:avLst/>
          </a:prstGeom>
          <a:noFill/>
        </p:spPr>
        <p:txBody>
          <a:bodyPr wrap="square" rtlCol="0">
            <a:spAutoFit/>
          </a:bodyPr>
          <a:lstStyle/>
          <a:p>
            <a:r>
              <a:rPr lang="en-US" sz="2000" b="1" spc="-150" dirty="0">
                <a:solidFill>
                  <a:schemeClr val="tx1">
                    <a:lumMod val="65000"/>
                    <a:lumOff val="35000"/>
                  </a:schemeClr>
                </a:solidFill>
                <a:hlinkClick r:id="rId8"/>
              </a:rPr>
              <a:t>Assistance Listing   </a:t>
            </a:r>
            <a:r>
              <a:rPr lang="en-US" sz="2000" b="1" spc="-150" dirty="0">
                <a:solidFill>
                  <a:schemeClr val="tx1">
                    <a:lumMod val="65000"/>
                    <a:lumOff val="35000"/>
                  </a:schemeClr>
                </a:solidFill>
              </a:rPr>
              <a:t>(21.027)</a:t>
            </a:r>
          </a:p>
        </p:txBody>
      </p:sp>
      <p:sp>
        <p:nvSpPr>
          <p:cNvPr id="65" name="TextBox 64">
            <a:extLst>
              <a:ext uri="{FF2B5EF4-FFF2-40B4-BE49-F238E27FC236}">
                <a16:creationId xmlns:a16="http://schemas.microsoft.com/office/drawing/2014/main" id="{8E965FA8-A3F3-F548-9B4C-5A6117127B22}"/>
              </a:ext>
            </a:extLst>
          </p:cNvPr>
          <p:cNvSpPr txBox="1"/>
          <p:nvPr/>
        </p:nvSpPr>
        <p:spPr>
          <a:xfrm>
            <a:off x="2617587" y="3470260"/>
            <a:ext cx="3062634" cy="400110"/>
          </a:xfrm>
          <a:prstGeom prst="rect">
            <a:avLst/>
          </a:prstGeom>
          <a:noFill/>
        </p:spPr>
        <p:txBody>
          <a:bodyPr wrap="square" rtlCol="0">
            <a:spAutoFit/>
          </a:bodyPr>
          <a:lstStyle/>
          <a:p>
            <a:r>
              <a:rPr lang="en-US" sz="2000" b="1" spc="-150" dirty="0">
                <a:solidFill>
                  <a:schemeClr val="tx1">
                    <a:lumMod val="65000"/>
                    <a:lumOff val="35000"/>
                  </a:schemeClr>
                </a:solidFill>
                <a:hlinkClick r:id="rId9"/>
              </a:rPr>
              <a:t>UG Compliance Supplement</a:t>
            </a:r>
            <a:endParaRPr lang="en-US" sz="2000" b="1" spc="-150" dirty="0">
              <a:solidFill>
                <a:schemeClr val="tx1">
                  <a:lumMod val="65000"/>
                  <a:lumOff val="35000"/>
                </a:schemeClr>
              </a:solidFill>
            </a:endParaRPr>
          </a:p>
        </p:txBody>
      </p:sp>
      <p:pic>
        <p:nvPicPr>
          <p:cNvPr id="11" name="Graphic 10" descr="Document with solid fill">
            <a:extLst>
              <a:ext uri="{FF2B5EF4-FFF2-40B4-BE49-F238E27FC236}">
                <a16:creationId xmlns:a16="http://schemas.microsoft.com/office/drawing/2014/main" id="{41836467-6B34-304D-9BD7-FD28DD9339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13274" y="1376257"/>
            <a:ext cx="611596" cy="611596"/>
          </a:xfrm>
          <a:prstGeom prst="rect">
            <a:avLst/>
          </a:prstGeom>
        </p:spPr>
      </p:pic>
      <p:pic>
        <p:nvPicPr>
          <p:cNvPr id="16" name="Graphic 15" descr="Closed book with solid fill">
            <a:extLst>
              <a:ext uri="{FF2B5EF4-FFF2-40B4-BE49-F238E27FC236}">
                <a16:creationId xmlns:a16="http://schemas.microsoft.com/office/drawing/2014/main" id="{25189DB2-B208-584F-9C65-82CEFEED66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64437" y="3373973"/>
            <a:ext cx="555440" cy="555440"/>
          </a:xfrm>
          <a:prstGeom prst="rect">
            <a:avLst/>
          </a:prstGeom>
        </p:spPr>
      </p:pic>
      <p:pic>
        <p:nvPicPr>
          <p:cNvPr id="19" name="Graphic 18" descr="Blueprint with solid fill">
            <a:extLst>
              <a:ext uri="{FF2B5EF4-FFF2-40B4-BE49-F238E27FC236}">
                <a16:creationId xmlns:a16="http://schemas.microsoft.com/office/drawing/2014/main" id="{72805167-0C5F-9645-9DE2-346EACB74C2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244902" y="2350934"/>
            <a:ext cx="631588" cy="631588"/>
          </a:xfrm>
          <a:prstGeom prst="rect">
            <a:avLst/>
          </a:prstGeom>
        </p:spPr>
      </p:pic>
      <p:pic>
        <p:nvPicPr>
          <p:cNvPr id="29" name="Graphic 28" descr="Storytelling with solid fill">
            <a:extLst>
              <a:ext uri="{FF2B5EF4-FFF2-40B4-BE49-F238E27FC236}">
                <a16:creationId xmlns:a16="http://schemas.microsoft.com/office/drawing/2014/main" id="{83C0BB32-5011-FC4D-BBD1-ABE320ECA24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86772" y="429568"/>
            <a:ext cx="535512" cy="535512"/>
          </a:xfrm>
          <a:prstGeom prst="rect">
            <a:avLst/>
          </a:prstGeom>
        </p:spPr>
      </p:pic>
      <p:sp>
        <p:nvSpPr>
          <p:cNvPr id="3" name="Rounded Rectangle 2">
            <a:extLst>
              <a:ext uri="{FF2B5EF4-FFF2-40B4-BE49-F238E27FC236}">
                <a16:creationId xmlns:a16="http://schemas.microsoft.com/office/drawing/2014/main" id="{3CA3024F-64BD-614E-BB27-131AF766B1DC}"/>
              </a:ext>
            </a:extLst>
          </p:cNvPr>
          <p:cNvSpPr/>
          <p:nvPr/>
        </p:nvSpPr>
        <p:spPr>
          <a:xfrm>
            <a:off x="9017965" y="1376257"/>
            <a:ext cx="2896737" cy="2966967"/>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US Treasury is routinely updating Final Rule FAQs, and compliance and reporting guidelines. Make sure you are relying on the most current guidance.</a:t>
            </a:r>
          </a:p>
        </p:txBody>
      </p:sp>
      <p:sp>
        <p:nvSpPr>
          <p:cNvPr id="4" name="Rounded Rectangle 3">
            <a:extLst>
              <a:ext uri="{FF2B5EF4-FFF2-40B4-BE49-F238E27FC236}">
                <a16:creationId xmlns:a16="http://schemas.microsoft.com/office/drawing/2014/main" id="{E0BCA952-E0D4-9141-8AF4-A04D155E4B44}"/>
              </a:ext>
            </a:extLst>
          </p:cNvPr>
          <p:cNvSpPr/>
          <p:nvPr/>
        </p:nvSpPr>
        <p:spPr>
          <a:xfrm>
            <a:off x="676894" y="4343224"/>
            <a:ext cx="3437797" cy="2093202"/>
          </a:xfrm>
          <a:prstGeom prst="roundRect">
            <a:avLst/>
          </a:prstGeom>
          <a:solidFill>
            <a:schemeClr val="accent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SOG Resources</a:t>
            </a:r>
          </a:p>
          <a:p>
            <a:pPr algn="ctr"/>
            <a:endParaRPr lang="en-US" sz="1200" dirty="0"/>
          </a:p>
          <a:p>
            <a:pPr algn="ctr"/>
            <a:r>
              <a:rPr lang="en-US" sz="2800" dirty="0">
                <a:hlinkClick r:id="rId18"/>
              </a:rPr>
              <a:t>Coates Canons Blogs</a:t>
            </a:r>
            <a:endParaRPr lang="en-US" sz="2800" dirty="0"/>
          </a:p>
          <a:p>
            <a:pPr algn="ctr"/>
            <a:endParaRPr lang="en-US" sz="1200" dirty="0"/>
          </a:p>
          <a:p>
            <a:pPr algn="ctr"/>
            <a:r>
              <a:rPr lang="en-US" sz="2800" dirty="0">
                <a:hlinkClick r:id="rId19"/>
              </a:rPr>
              <a:t>ARP Website</a:t>
            </a:r>
            <a:endParaRPr lang="en-US" sz="2800" dirty="0"/>
          </a:p>
        </p:txBody>
      </p:sp>
    </p:spTree>
    <p:extLst>
      <p:ext uri="{BB962C8B-B14F-4D97-AF65-F5344CB8AC3E}">
        <p14:creationId xmlns:p14="http://schemas.microsoft.com/office/powerpoint/2010/main" val="3944962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F4A9AC-5CA3-C042-8232-4A8B165A36C5}"/>
              </a:ext>
            </a:extLst>
          </p:cNvPr>
          <p:cNvSpPr/>
          <p:nvPr/>
        </p:nvSpPr>
        <p:spPr>
          <a:xfrm>
            <a:off x="0" y="-89344"/>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CF5B1A9C-177B-5B48-B815-E11CABBBA97F}"/>
              </a:ext>
            </a:extLst>
          </p:cNvPr>
          <p:cNvSpPr>
            <a:spLocks noGrp="1"/>
          </p:cNvSpPr>
          <p:nvPr>
            <p:ph type="title"/>
          </p:nvPr>
        </p:nvSpPr>
        <p:spPr>
          <a:xfrm>
            <a:off x="1500493" y="0"/>
            <a:ext cx="10905066" cy="1135737"/>
          </a:xfrm>
        </p:spPr>
        <p:txBody>
          <a:bodyPr>
            <a:normAutofit/>
          </a:bodyPr>
          <a:lstStyle/>
          <a:p>
            <a:pPr algn="ctr"/>
            <a:r>
              <a:rPr lang="en-US" sz="4800" dirty="0">
                <a:solidFill>
                  <a:schemeClr val="bg1"/>
                </a:solidFill>
              </a:rPr>
              <a:t>ARP/CSLFRF Spending Categories</a:t>
            </a:r>
          </a:p>
        </p:txBody>
      </p:sp>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extLst>
              <p:ext uri="{D42A27DB-BD31-4B8C-83A1-F6EECF244321}">
                <p14:modId xmlns:p14="http://schemas.microsoft.com/office/powerpoint/2010/main" val="1176149615"/>
              </p:ext>
            </p:extLst>
          </p:nvPr>
        </p:nvGraphicFramePr>
        <p:xfrm>
          <a:off x="1714052" y="1040210"/>
          <a:ext cx="10477948" cy="5817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Star with solid fill">
            <a:extLst>
              <a:ext uri="{FF2B5EF4-FFF2-40B4-BE49-F238E27FC236}">
                <a16:creationId xmlns:a16="http://schemas.microsoft.com/office/drawing/2014/main" id="{B0EF2AF5-C885-D34F-BD6E-835E41A6E7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14052" y="3147299"/>
            <a:ext cx="914400" cy="914400"/>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C0232EFF-CF4C-C14A-910E-F6F50E4B4742}"/>
              </a:ext>
            </a:extLst>
          </p:cNvPr>
          <p:cNvSpPr/>
          <p:nvPr/>
        </p:nvSpPr>
        <p:spPr>
          <a:xfrm rot="16200000">
            <a:off x="-2682100" y="2592755"/>
            <a:ext cx="6947343" cy="1583142"/>
          </a:xfrm>
          <a:prstGeom prst="rect">
            <a:avLst/>
          </a:prstGeom>
          <a:solidFill>
            <a:schemeClr val="tx1">
              <a:lumMod val="65000"/>
              <a:lumOff val="3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Know Your Category!</a:t>
            </a:r>
          </a:p>
        </p:txBody>
      </p:sp>
    </p:spTree>
    <p:extLst>
      <p:ext uri="{BB962C8B-B14F-4D97-AF65-F5344CB8AC3E}">
        <p14:creationId xmlns:p14="http://schemas.microsoft.com/office/powerpoint/2010/main" val="40822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ED86B2-C81F-0F46-A87A-360991C2AF02}"/>
              </a:ext>
            </a:extLst>
          </p:cNvPr>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2" name="Title 1">
            <a:extLst>
              <a:ext uri="{FF2B5EF4-FFF2-40B4-BE49-F238E27FC236}">
                <a16:creationId xmlns:a16="http://schemas.microsoft.com/office/drawing/2014/main" id="{2FF000E0-B44D-4943-8186-B77C58C1BA3D}"/>
              </a:ext>
            </a:extLst>
          </p:cNvPr>
          <p:cNvSpPr>
            <a:spLocks noGrp="1"/>
          </p:cNvSpPr>
          <p:nvPr>
            <p:ph type="title"/>
          </p:nvPr>
        </p:nvSpPr>
        <p:spPr>
          <a:xfrm>
            <a:off x="838200" y="-251460"/>
            <a:ext cx="10515600" cy="1325563"/>
          </a:xfrm>
        </p:spPr>
        <p:txBody>
          <a:bodyPr/>
          <a:lstStyle/>
          <a:p>
            <a:pPr algn="ctr"/>
            <a:r>
              <a:rPr lang="en-US" dirty="0">
                <a:solidFill>
                  <a:schemeClr val="bg1"/>
                </a:solidFill>
              </a:rPr>
              <a:t>Federal Compliance Requirements</a:t>
            </a:r>
          </a:p>
        </p:txBody>
      </p:sp>
      <p:graphicFrame>
        <p:nvGraphicFramePr>
          <p:cNvPr id="4" name="Table 4">
            <a:extLst>
              <a:ext uri="{FF2B5EF4-FFF2-40B4-BE49-F238E27FC236}">
                <a16:creationId xmlns:a16="http://schemas.microsoft.com/office/drawing/2014/main" id="{D5ACF939-9DAA-344A-92C4-459D57C0DABE}"/>
              </a:ext>
            </a:extLst>
          </p:cNvPr>
          <p:cNvGraphicFramePr>
            <a:graphicFrameLocks noGrp="1"/>
          </p:cNvGraphicFramePr>
          <p:nvPr>
            <p:ph idx="1"/>
            <p:extLst>
              <p:ext uri="{D42A27DB-BD31-4B8C-83A1-F6EECF244321}">
                <p14:modId xmlns:p14="http://schemas.microsoft.com/office/powerpoint/2010/main" val="2631250775"/>
              </p:ext>
            </p:extLst>
          </p:nvPr>
        </p:nvGraphicFramePr>
        <p:xfrm>
          <a:off x="0" y="773543"/>
          <a:ext cx="12192000" cy="4980803"/>
        </p:xfrm>
        <a:graphic>
          <a:graphicData uri="http://schemas.openxmlformats.org/drawingml/2006/table">
            <a:tbl>
              <a:tblPr firstRow="1" bandRow="1">
                <a:effectLst>
                  <a:outerShdw blurRad="50800" dist="38100" dir="8100000" algn="tr" rotWithShape="0">
                    <a:prstClr val="black">
                      <a:alpha val="40000"/>
                    </a:prstClr>
                  </a:outerShdw>
                </a:effectLst>
                <a:tableStyleId>{5C22544A-7EE6-4342-B048-85BDC9FD1C3A}</a:tableStyleId>
              </a:tblPr>
              <a:tblGrid>
                <a:gridCol w="4064000">
                  <a:extLst>
                    <a:ext uri="{9D8B030D-6E8A-4147-A177-3AD203B41FA5}">
                      <a16:colId xmlns:a16="http://schemas.microsoft.com/office/drawing/2014/main" val="2461308859"/>
                    </a:ext>
                  </a:extLst>
                </a:gridCol>
                <a:gridCol w="4064000">
                  <a:extLst>
                    <a:ext uri="{9D8B030D-6E8A-4147-A177-3AD203B41FA5}">
                      <a16:colId xmlns:a16="http://schemas.microsoft.com/office/drawing/2014/main" val="435555440"/>
                    </a:ext>
                  </a:extLst>
                </a:gridCol>
                <a:gridCol w="4064000">
                  <a:extLst>
                    <a:ext uri="{9D8B030D-6E8A-4147-A177-3AD203B41FA5}">
                      <a16:colId xmlns:a16="http://schemas.microsoft.com/office/drawing/2014/main" val="2496405590"/>
                    </a:ext>
                  </a:extLst>
                </a:gridCol>
              </a:tblGrid>
              <a:tr h="378323">
                <a:tc>
                  <a:txBody>
                    <a:bodyPr/>
                    <a:lstStyle/>
                    <a:p>
                      <a:pPr algn="ctr"/>
                      <a:r>
                        <a:rPr lang="en-US" sz="1600" dirty="0"/>
                        <a:t>Award Terms</a:t>
                      </a:r>
                    </a:p>
                  </a:txBody>
                  <a:tcPr/>
                </a:tc>
                <a:tc>
                  <a:txBody>
                    <a:bodyPr/>
                    <a:lstStyle/>
                    <a:p>
                      <a:pPr algn="ctr"/>
                      <a:r>
                        <a:rPr lang="en-US" dirty="0"/>
                        <a:t>Prohibited Expenditures </a:t>
                      </a:r>
                    </a:p>
                  </a:txBody>
                  <a:tcPr/>
                </a:tc>
                <a:tc>
                  <a:txBody>
                    <a:bodyPr/>
                    <a:lstStyle/>
                    <a:p>
                      <a:pPr algn="ctr"/>
                      <a:r>
                        <a:rPr lang="en-US" dirty="0"/>
                        <a:t>Uniform Guidance (UG)</a:t>
                      </a:r>
                    </a:p>
                  </a:txBody>
                  <a:tcPr/>
                </a:tc>
                <a:extLst>
                  <a:ext uri="{0D108BD9-81ED-4DB2-BD59-A6C34878D82A}">
                    <a16:rowId xmlns:a16="http://schemas.microsoft.com/office/drawing/2014/main" val="3392893364"/>
                  </a:ext>
                </a:extLst>
              </a:tr>
              <a:tr h="4429537">
                <a:tc>
                  <a:txBody>
                    <a:bodyPr/>
                    <a:lstStyle/>
                    <a:p>
                      <a:pPr>
                        <a:spcBef>
                          <a:spcPts val="600"/>
                        </a:spcBef>
                      </a:pPr>
                      <a:r>
                        <a:rPr lang="en-US" sz="1600" dirty="0"/>
                        <a:t>All funds obligated by December 31, 2024 &amp; fully expended by December 31, 2026</a:t>
                      </a:r>
                    </a:p>
                    <a:p>
                      <a:pPr>
                        <a:spcBef>
                          <a:spcPts val="600"/>
                        </a:spcBef>
                      </a:pPr>
                      <a:r>
                        <a:rPr lang="en-US" sz="1600" dirty="0"/>
                        <a:t>Reporting requirements</a:t>
                      </a:r>
                    </a:p>
                    <a:p>
                      <a:pPr lvl="1">
                        <a:spcBef>
                          <a:spcPts val="600"/>
                        </a:spcBef>
                      </a:pPr>
                      <a:r>
                        <a:rPr lang="en-US" sz="1600" dirty="0"/>
                        <a:t>Project &amp; Expenditure reports (quarterly or yearly, depending on size) -- Document data elements for certain EC’s</a:t>
                      </a:r>
                    </a:p>
                    <a:p>
                      <a:pPr lvl="1">
                        <a:spcBef>
                          <a:spcPts val="600"/>
                        </a:spcBef>
                      </a:pPr>
                      <a:r>
                        <a:rPr lang="en-US" sz="1600" dirty="0"/>
                        <a:t>Performance Plan reports (for largest units only)</a:t>
                      </a:r>
                    </a:p>
                    <a:p>
                      <a:pPr>
                        <a:spcBef>
                          <a:spcPts val="600"/>
                        </a:spcBef>
                      </a:pPr>
                      <a:r>
                        <a:rPr lang="en-US" sz="1600" dirty="0"/>
                        <a:t>Civil rights compliance / nondiscrimination policy </a:t>
                      </a:r>
                    </a:p>
                    <a:p>
                      <a:pPr>
                        <a:spcBef>
                          <a:spcPts val="600"/>
                        </a:spcBef>
                      </a:pPr>
                      <a:r>
                        <a:rPr lang="en-US" sz="1600" dirty="0"/>
                        <a:t>Compliance with all applicable Uniform Guidance provisions</a:t>
                      </a:r>
                    </a:p>
                    <a:p>
                      <a:pPr>
                        <a:spcBef>
                          <a:spcPts val="600"/>
                        </a:spcBef>
                      </a:pPr>
                      <a:r>
                        <a:rPr lang="en-US" sz="1600" dirty="0"/>
                        <a:t>Records retention policy with retention for at least 5 years after award term ends</a:t>
                      </a:r>
                    </a:p>
                    <a:p>
                      <a:pPr>
                        <a:spcBef>
                          <a:spcPts val="600"/>
                        </a:spcBef>
                      </a:pPr>
                      <a:r>
                        <a:rPr lang="en-US" sz="1600" dirty="0"/>
                        <a:t>Special audit requirements</a:t>
                      </a:r>
                    </a:p>
                    <a:p>
                      <a:pPr>
                        <a:spcBef>
                          <a:spcPts val="600"/>
                        </a:spcBef>
                      </a:pPr>
                      <a:r>
                        <a:rPr lang="en-US" sz="1600" dirty="0"/>
                        <a:t>Other federal laws</a:t>
                      </a:r>
                    </a:p>
                  </a:txBody>
                  <a:tcPr/>
                </a:tc>
                <a:tc>
                  <a:txBody>
                    <a:bodyPr/>
                    <a:lstStyle/>
                    <a:p>
                      <a:pPr>
                        <a:spcBef>
                          <a:spcPts val="600"/>
                        </a:spcBef>
                      </a:pPr>
                      <a:r>
                        <a:rPr lang="en-US" sz="1800" dirty="0"/>
                        <a:t>NO: Pension fund contributions</a:t>
                      </a:r>
                    </a:p>
                    <a:p>
                      <a:pPr>
                        <a:spcBef>
                          <a:spcPts val="600"/>
                        </a:spcBef>
                      </a:pPr>
                      <a:r>
                        <a:rPr lang="en-US" sz="1800" dirty="0"/>
                        <a:t>NO: Borrowing money</a:t>
                      </a:r>
                    </a:p>
                    <a:p>
                      <a:pPr>
                        <a:spcBef>
                          <a:spcPts val="600"/>
                        </a:spcBef>
                      </a:pPr>
                      <a:r>
                        <a:rPr lang="en-US" sz="1800" dirty="0"/>
                        <a:t>NO: Financial reserves / rainy day fund</a:t>
                      </a:r>
                    </a:p>
                    <a:p>
                      <a:pPr>
                        <a:spcBef>
                          <a:spcPts val="600"/>
                        </a:spcBef>
                      </a:pPr>
                      <a:r>
                        <a:rPr lang="en-US" sz="1800" dirty="0"/>
                        <a:t>NO: Settlement/judgement/consent decree</a:t>
                      </a:r>
                    </a:p>
                    <a:p>
                      <a:pPr>
                        <a:spcBef>
                          <a:spcPts val="600"/>
                        </a:spcBef>
                      </a:pPr>
                      <a:r>
                        <a:rPr lang="en-US" sz="1800" dirty="0"/>
                        <a:t>NO: Undermines or discourages compliance with CDC guidelines</a:t>
                      </a:r>
                    </a:p>
                    <a:p>
                      <a:pPr>
                        <a:spcBef>
                          <a:spcPts val="600"/>
                        </a:spcBef>
                      </a:pPr>
                      <a:r>
                        <a:rPr lang="en-US" sz="1800" dirty="0"/>
                        <a:t>NO: Violates conflict of interest provisions</a:t>
                      </a:r>
                    </a:p>
                    <a:p>
                      <a:pPr>
                        <a:spcBef>
                          <a:spcPts val="600"/>
                        </a:spcBef>
                      </a:pPr>
                      <a:r>
                        <a:rPr lang="en-US" sz="1800" dirty="0"/>
                        <a:t>NO: Violates state law or other federal laws and regulations, including applicable Uniform Guidance</a:t>
                      </a:r>
                    </a:p>
                    <a:p>
                      <a:pPr>
                        <a:spcBef>
                          <a:spcPts val="600"/>
                        </a:spcBef>
                      </a:pPr>
                      <a:endParaRPr lang="en-US" dirty="0"/>
                    </a:p>
                  </a:txBody>
                  <a:tcPr/>
                </a:tc>
                <a:tc>
                  <a:txBody>
                    <a:bodyPr/>
                    <a:lstStyle/>
                    <a:p>
                      <a:pPr marL="66675" lvl="1" indent="0">
                        <a:spcBef>
                          <a:spcPts val="600"/>
                        </a:spcBef>
                        <a:buFont typeface="Arial" panose="020B0604020202020204" pitchFamily="34" charset="0"/>
                        <a:buNone/>
                        <a:tabLst/>
                      </a:pPr>
                      <a:r>
                        <a:rPr lang="en-US" sz="1800" b="0" dirty="0">
                          <a:solidFill>
                            <a:schemeClr val="tx1"/>
                          </a:solidFill>
                        </a:rPr>
                        <a:t>General Financial Management</a:t>
                      </a:r>
                    </a:p>
                    <a:p>
                      <a:pPr marL="66675" lvl="1" indent="0">
                        <a:spcBef>
                          <a:spcPts val="0"/>
                        </a:spcBef>
                        <a:buFont typeface="Arial" panose="020B0604020202020204" pitchFamily="34" charset="0"/>
                        <a:buNone/>
                        <a:tabLst/>
                      </a:pPr>
                      <a:r>
                        <a:rPr lang="en-US" sz="1800" b="0" dirty="0">
                          <a:solidFill>
                            <a:schemeClr val="tx1"/>
                          </a:solidFill>
                        </a:rPr>
                        <a:t>Internal Controls </a:t>
                      </a:r>
                    </a:p>
                    <a:p>
                      <a:pPr marL="66675" lvl="1" indent="0">
                        <a:spcBef>
                          <a:spcPts val="0"/>
                        </a:spcBef>
                        <a:buFont typeface="Arial" panose="020B0604020202020204" pitchFamily="34" charset="0"/>
                        <a:buNone/>
                        <a:tabLst/>
                      </a:pPr>
                      <a:r>
                        <a:rPr lang="en-US" sz="1800" b="0" dirty="0">
                          <a:solidFill>
                            <a:schemeClr val="tx1"/>
                          </a:solidFill>
                        </a:rPr>
                        <a:t>Eligible Projects Determination &amp; Documentation Policy</a:t>
                      </a:r>
                    </a:p>
                    <a:p>
                      <a:pPr marL="66675" lvl="1" indent="0">
                        <a:spcBef>
                          <a:spcPts val="0"/>
                        </a:spcBef>
                        <a:buFont typeface="Arial" panose="020B0604020202020204" pitchFamily="34" charset="0"/>
                        <a:buNone/>
                        <a:tabLst/>
                      </a:pPr>
                      <a:r>
                        <a:rPr lang="en-US" sz="1800" b="0" dirty="0">
                          <a:solidFill>
                            <a:schemeClr val="tx1"/>
                          </a:solidFill>
                        </a:rPr>
                        <a:t>Cost Principles/Allowable Costs Policy </a:t>
                      </a:r>
                    </a:p>
                    <a:p>
                      <a:pPr marL="66675" lvl="1" indent="0">
                        <a:lnSpc>
                          <a:spcPct val="120000"/>
                        </a:lnSpc>
                        <a:spcBef>
                          <a:spcPts val="0"/>
                        </a:spcBef>
                        <a:buFont typeface="Arial" panose="020B0604020202020204" pitchFamily="34" charset="0"/>
                        <a:buNone/>
                        <a:tabLst/>
                      </a:pPr>
                      <a:endParaRPr lang="en-US" sz="1800" b="0" dirty="0">
                        <a:solidFill>
                          <a:schemeClr val="tx1"/>
                        </a:solidFill>
                      </a:endParaRPr>
                    </a:p>
                    <a:p>
                      <a:pPr marL="66675" lvl="1" indent="0">
                        <a:lnSpc>
                          <a:spcPct val="100000"/>
                        </a:lnSpc>
                        <a:spcBef>
                          <a:spcPts val="0"/>
                        </a:spcBef>
                        <a:buFont typeface="Arial" panose="020B0604020202020204" pitchFamily="34" charset="0"/>
                        <a:buNone/>
                        <a:tabLst/>
                      </a:pPr>
                      <a:endParaRPr lang="en-US" sz="900" b="0" dirty="0">
                        <a:solidFill>
                          <a:schemeClr val="tx1"/>
                        </a:solidFill>
                      </a:endParaRPr>
                    </a:p>
                    <a:p>
                      <a:pPr marL="66675" lvl="1" indent="0">
                        <a:lnSpc>
                          <a:spcPct val="100000"/>
                        </a:lnSpc>
                        <a:spcBef>
                          <a:spcPts val="0"/>
                        </a:spcBef>
                        <a:buFont typeface="Arial" panose="020B0604020202020204" pitchFamily="34" charset="0"/>
                        <a:buNone/>
                        <a:tabLst/>
                      </a:pPr>
                      <a:endParaRPr lang="en-US" sz="1000" b="0" dirty="0">
                        <a:solidFill>
                          <a:schemeClr val="tx1"/>
                        </a:solidFill>
                      </a:endParaRPr>
                    </a:p>
                    <a:p>
                      <a:pPr marL="66675" lvl="1" indent="0">
                        <a:lnSpc>
                          <a:spcPct val="100000"/>
                        </a:lnSpc>
                        <a:spcBef>
                          <a:spcPts val="0"/>
                        </a:spcBef>
                        <a:buFont typeface="Arial" panose="020B0604020202020204" pitchFamily="34" charset="0"/>
                        <a:buNone/>
                        <a:tabLst/>
                      </a:pPr>
                      <a:r>
                        <a:rPr lang="en-US" sz="1800" b="0" dirty="0">
                          <a:solidFill>
                            <a:schemeClr val="tx1"/>
                          </a:solidFill>
                        </a:rPr>
                        <a:t>Procurement, Suspension, &amp; Debarment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Subaward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Program Income Policy </a:t>
                      </a:r>
                    </a:p>
                    <a:p>
                      <a:pPr marL="66675" lvl="1" indent="0">
                        <a:lnSpc>
                          <a:spcPct val="100000"/>
                        </a:lnSpc>
                        <a:spcBef>
                          <a:spcPts val="0"/>
                        </a:spcBef>
                        <a:buFont typeface="Arial" panose="020B0604020202020204" pitchFamily="34" charset="0"/>
                        <a:buNone/>
                        <a:tabLst/>
                      </a:pPr>
                      <a:r>
                        <a:rPr lang="en-US" sz="1800" b="0" dirty="0">
                          <a:solidFill>
                            <a:schemeClr val="tx1"/>
                          </a:solidFill>
                        </a:rPr>
                        <a:t>Property Management Policy </a:t>
                      </a:r>
                    </a:p>
                    <a:p>
                      <a:pPr marL="66675" lvl="1" indent="0">
                        <a:lnSpc>
                          <a:spcPct val="100000"/>
                        </a:lnSpc>
                        <a:spcBef>
                          <a:spcPts val="0"/>
                        </a:spcBef>
                        <a:buFont typeface="Arial" panose="020B0604020202020204" pitchFamily="34" charset="0"/>
                        <a:buNone/>
                        <a:tabLst/>
                      </a:pPr>
                      <a:endParaRPr lang="en-US" sz="1800" b="0" dirty="0"/>
                    </a:p>
                  </a:txBody>
                  <a:tcPr/>
                </a:tc>
                <a:extLst>
                  <a:ext uri="{0D108BD9-81ED-4DB2-BD59-A6C34878D82A}">
                    <a16:rowId xmlns:a16="http://schemas.microsoft.com/office/drawing/2014/main" val="4206498764"/>
                  </a:ext>
                </a:extLst>
              </a:tr>
            </a:tbl>
          </a:graphicData>
        </a:graphic>
      </p:graphicFrame>
      <p:sp>
        <p:nvSpPr>
          <p:cNvPr id="3" name="Up Arrow Callout 2">
            <a:extLst>
              <a:ext uri="{FF2B5EF4-FFF2-40B4-BE49-F238E27FC236}">
                <a16:creationId xmlns:a16="http://schemas.microsoft.com/office/drawing/2014/main" id="{11710E80-C0B8-4D4D-A3AF-AAFB07A6F3B0}"/>
              </a:ext>
            </a:extLst>
          </p:cNvPr>
          <p:cNvSpPr/>
          <p:nvPr/>
        </p:nvSpPr>
        <p:spPr>
          <a:xfrm>
            <a:off x="1238251" y="4989076"/>
            <a:ext cx="3201220" cy="1845672"/>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local government agreed to as condition of receiving funds. </a:t>
            </a:r>
            <a:r>
              <a:rPr lang="en-US" b="1" dirty="0"/>
              <a:t>Applies to ALL categories.</a:t>
            </a:r>
          </a:p>
        </p:txBody>
      </p:sp>
      <p:sp>
        <p:nvSpPr>
          <p:cNvPr id="5" name="Up Arrow Callout 4">
            <a:extLst>
              <a:ext uri="{FF2B5EF4-FFF2-40B4-BE49-F238E27FC236}">
                <a16:creationId xmlns:a16="http://schemas.microsoft.com/office/drawing/2014/main" id="{A2A6E63D-9BAF-FC46-A49C-7F91A57F233F}"/>
              </a:ext>
            </a:extLst>
          </p:cNvPr>
          <p:cNvSpPr/>
          <p:nvPr/>
        </p:nvSpPr>
        <p:spPr>
          <a:xfrm>
            <a:off x="5131398" y="4965824"/>
            <a:ext cx="302423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Final Rule prohibits certain expenditures no matter what. </a:t>
            </a:r>
            <a:r>
              <a:rPr lang="en-US" b="1" dirty="0"/>
              <a:t>Applies to ALL categories</a:t>
            </a:r>
          </a:p>
        </p:txBody>
      </p:sp>
      <p:sp>
        <p:nvSpPr>
          <p:cNvPr id="7" name="Rounded Rectangle 6">
            <a:extLst>
              <a:ext uri="{FF2B5EF4-FFF2-40B4-BE49-F238E27FC236}">
                <a16:creationId xmlns:a16="http://schemas.microsoft.com/office/drawing/2014/main" id="{3C2E6922-1864-374F-B7C2-3A54FFF374E8}"/>
              </a:ext>
            </a:extLst>
          </p:cNvPr>
          <p:cNvSpPr/>
          <p:nvPr/>
        </p:nvSpPr>
        <p:spPr>
          <a:xfrm>
            <a:off x="8231240" y="1074103"/>
            <a:ext cx="3856376" cy="2069930"/>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b="1" dirty="0"/>
              <a:t>Applies to ALL projects</a:t>
            </a:r>
          </a:p>
        </p:txBody>
      </p:sp>
      <p:sp>
        <p:nvSpPr>
          <p:cNvPr id="8" name="Rounded Rectangle 7">
            <a:extLst>
              <a:ext uri="{FF2B5EF4-FFF2-40B4-BE49-F238E27FC236}">
                <a16:creationId xmlns:a16="http://schemas.microsoft.com/office/drawing/2014/main" id="{2D5597F0-B3E2-C642-A3C0-0F65E8E7E5E7}"/>
              </a:ext>
            </a:extLst>
          </p:cNvPr>
          <p:cNvSpPr/>
          <p:nvPr/>
        </p:nvSpPr>
        <p:spPr>
          <a:xfrm>
            <a:off x="8231240" y="3209991"/>
            <a:ext cx="3856376" cy="1892176"/>
          </a:xfrm>
          <a:prstGeom prst="round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r>
              <a:rPr lang="en-US" sz="1400" b="1" dirty="0"/>
              <a:t>Applies ONLY TO SOME projects and DOES NOT apply to Revenue Replacement</a:t>
            </a:r>
          </a:p>
        </p:txBody>
      </p:sp>
      <p:sp>
        <p:nvSpPr>
          <p:cNvPr id="6" name="Up Arrow Callout 5">
            <a:extLst>
              <a:ext uri="{FF2B5EF4-FFF2-40B4-BE49-F238E27FC236}">
                <a16:creationId xmlns:a16="http://schemas.microsoft.com/office/drawing/2014/main" id="{F8B1A6BA-8AAA-E441-8804-D7E9ABAEF277}"/>
              </a:ext>
            </a:extLst>
          </p:cNvPr>
          <p:cNvSpPr/>
          <p:nvPr/>
        </p:nvSpPr>
        <p:spPr>
          <a:xfrm>
            <a:off x="9171414" y="4965824"/>
            <a:ext cx="3072778" cy="1892176"/>
          </a:xfrm>
          <a:prstGeom prst="upArrowCallout">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Set of federal compliance regulations that apply to federal awards.</a:t>
            </a:r>
          </a:p>
        </p:txBody>
      </p:sp>
    </p:spTree>
    <p:extLst>
      <p:ext uri="{BB962C8B-B14F-4D97-AF65-F5344CB8AC3E}">
        <p14:creationId xmlns:p14="http://schemas.microsoft.com/office/powerpoint/2010/main" val="1548844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2192000" cy="157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cxnSp>
        <p:nvCxnSpPr>
          <p:cNvPr id="21" name="Straight Connector 20"/>
          <p:cNvCxnSpPr/>
          <p:nvPr/>
        </p:nvCxnSpPr>
        <p:spPr>
          <a:xfrm>
            <a:off x="8977745" y="5106921"/>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239491" y="3694928"/>
            <a:ext cx="0" cy="146304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flipH="1">
            <a:off x="10145452" y="2339740"/>
            <a:ext cx="7645" cy="141335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46763" y="2339740"/>
            <a:ext cx="7406640" cy="20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239491" y="3726732"/>
            <a:ext cx="591391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239491" y="5132895"/>
            <a:ext cx="475013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035136" y="5995553"/>
            <a:ext cx="3942607"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035136" y="5963748"/>
            <a:ext cx="11876" cy="914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1050878" y="1181719"/>
            <a:ext cx="2098305" cy="2052063"/>
          </a:xfrm>
          <a:prstGeom prst="ellipse">
            <a:avLst/>
          </a:prstGeom>
          <a:solidFill>
            <a:schemeClr val="bg1">
              <a:lumMod val="50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186446" y="3558546"/>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49" name="Oval 48"/>
          <p:cNvSpPr/>
          <p:nvPr/>
        </p:nvSpPr>
        <p:spPr>
          <a:xfrm>
            <a:off x="7501542" y="206392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1" name="Oval 50"/>
          <p:cNvSpPr/>
          <p:nvPr/>
        </p:nvSpPr>
        <p:spPr>
          <a:xfrm>
            <a:off x="7605891" y="4874747"/>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52" name="Oval 51"/>
          <p:cNvSpPr/>
          <p:nvPr/>
        </p:nvSpPr>
        <p:spPr>
          <a:xfrm>
            <a:off x="4796343" y="614111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20" name="Rectangle 19"/>
          <p:cNvSpPr/>
          <p:nvPr/>
        </p:nvSpPr>
        <p:spPr>
          <a:xfrm>
            <a:off x="691677" y="389500"/>
            <a:ext cx="10808646" cy="792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chemeClr val="bg1"/>
                </a:solidFill>
                <a:cs typeface="Arial" panose="020B0604020202020204" pitchFamily="34" charset="0"/>
              </a:rPr>
              <a:t>ARP/CSLFRF Timing</a:t>
            </a:r>
          </a:p>
        </p:txBody>
      </p:sp>
      <p:sp>
        <p:nvSpPr>
          <p:cNvPr id="2" name="Rectangle 1"/>
          <p:cNvSpPr/>
          <p:nvPr/>
        </p:nvSpPr>
        <p:spPr>
          <a:xfrm>
            <a:off x="1245983" y="1682474"/>
            <a:ext cx="1708094" cy="1200329"/>
          </a:xfrm>
          <a:prstGeom prst="rect">
            <a:avLst/>
          </a:prstGeom>
        </p:spPr>
        <p:txBody>
          <a:bodyPr wrap="square">
            <a:spAutoFit/>
          </a:bodyPr>
          <a:lstStyle/>
          <a:p>
            <a:pPr algn="ctr"/>
            <a:r>
              <a:rPr lang="en-US" b="1" cap="all">
                <a:solidFill>
                  <a:schemeClr val="bg1"/>
                </a:solidFill>
                <a:latin typeface="Arial" panose="020B0604020202020204" pitchFamily="34" charset="0"/>
                <a:cs typeface="Arial" panose="020B0604020202020204" pitchFamily="34" charset="0"/>
              </a:rPr>
              <a:t>January 27,</a:t>
            </a:r>
          </a:p>
          <a:p>
            <a:pPr algn="ctr"/>
            <a:r>
              <a:rPr lang="en-US" b="1" cap="all">
                <a:solidFill>
                  <a:schemeClr val="bg1"/>
                </a:solidFill>
                <a:latin typeface="Arial" panose="020B0604020202020204" pitchFamily="34" charset="0"/>
                <a:cs typeface="Arial" panose="020B0604020202020204" pitchFamily="34" charset="0"/>
              </a:rPr>
              <a:t>2020:</a:t>
            </a:r>
          </a:p>
          <a:p>
            <a:pPr algn="ctr"/>
            <a:r>
              <a:rPr lang="en-US" b="1" cap="all">
                <a:solidFill>
                  <a:schemeClr val="bg1"/>
                </a:solidFill>
                <a:latin typeface="Arial" panose="020B0604020202020204" pitchFamily="34" charset="0"/>
                <a:cs typeface="Arial" panose="020B0604020202020204" pitchFamily="34" charset="0"/>
              </a:rPr>
              <a:t>Pandemic Begins</a:t>
            </a:r>
          </a:p>
        </p:txBody>
      </p:sp>
      <p:sp>
        <p:nvSpPr>
          <p:cNvPr id="23" name="Rectangle 22"/>
          <p:cNvSpPr/>
          <p:nvPr/>
        </p:nvSpPr>
        <p:spPr>
          <a:xfrm>
            <a:off x="9659994" y="3715850"/>
            <a:ext cx="2532006"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First ½ Distribution</a:t>
            </a:r>
          </a:p>
        </p:txBody>
      </p:sp>
      <p:sp>
        <p:nvSpPr>
          <p:cNvPr id="24" name="Rectangle 23"/>
          <p:cNvSpPr/>
          <p:nvPr/>
        </p:nvSpPr>
        <p:spPr>
          <a:xfrm>
            <a:off x="5285805" y="6145228"/>
            <a:ext cx="3427220"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2026:</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All Funds Fully Expended</a:t>
            </a:r>
          </a:p>
        </p:txBody>
      </p:sp>
      <p:sp>
        <p:nvSpPr>
          <p:cNvPr id="25" name="Rectangle 24"/>
          <p:cNvSpPr/>
          <p:nvPr/>
        </p:nvSpPr>
        <p:spPr>
          <a:xfrm>
            <a:off x="7957252" y="1361184"/>
            <a:ext cx="3405484" cy="861774"/>
          </a:xfrm>
          <a:prstGeom prst="rect">
            <a:avLst/>
          </a:prstGeom>
        </p:spPr>
        <p:txBody>
          <a:bodyPr wrap="none">
            <a:spAutoFit/>
          </a:bodyPr>
          <a:lstStyle/>
          <a:p>
            <a:pPr algn="ctr"/>
            <a:endParaRPr lang="en-US" b="1" cap="all">
              <a:solidFill>
                <a:schemeClr val="tx1">
                  <a:lumMod val="50000"/>
                  <a:lumOff val="50000"/>
                </a:schemeClr>
              </a:solidFill>
              <a:latin typeface="Arial" panose="020B0604020202020204" pitchFamily="34" charset="0"/>
              <a:cs typeface="Arial" panose="020B0604020202020204" pitchFamily="34" charset="0"/>
            </a:endParaRPr>
          </a:p>
          <a:p>
            <a:r>
              <a:rPr lang="en-US" sz="1600" b="1" cap="all">
                <a:solidFill>
                  <a:schemeClr val="tx1">
                    <a:lumMod val="50000"/>
                    <a:lumOff val="50000"/>
                  </a:schemeClr>
                </a:solidFill>
                <a:latin typeface="Arial" panose="020B0604020202020204" pitchFamily="34" charset="0"/>
                <a:cs typeface="Arial" panose="020B0604020202020204" pitchFamily="34" charset="0"/>
              </a:rPr>
              <a:t>March 3, 2021:</a:t>
            </a:r>
          </a:p>
          <a:p>
            <a:pPr algn="ctr"/>
            <a:r>
              <a:rPr lang="en-US" sz="1600" b="1" cap="all">
                <a:solidFill>
                  <a:schemeClr val="tx1">
                    <a:lumMod val="50000"/>
                    <a:lumOff val="50000"/>
                  </a:schemeClr>
                </a:solidFill>
                <a:latin typeface="Arial" panose="020B0604020202020204" pitchFamily="34" charset="0"/>
                <a:cs typeface="Arial" panose="020B0604020202020204" pitchFamily="34" charset="0"/>
              </a:rPr>
              <a:t>ARP/CLFRF Effective Date</a:t>
            </a:r>
          </a:p>
        </p:txBody>
      </p:sp>
      <p:sp>
        <p:nvSpPr>
          <p:cNvPr id="27" name="Rectangle 26"/>
          <p:cNvSpPr/>
          <p:nvPr/>
        </p:nvSpPr>
        <p:spPr>
          <a:xfrm>
            <a:off x="7967144" y="4477795"/>
            <a:ext cx="2803973" cy="584775"/>
          </a:xfrm>
          <a:prstGeom prst="rect">
            <a:avLst/>
          </a:prstGeom>
        </p:spPr>
        <p:txBody>
          <a:bodyPr wrap="non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Summer 2022:</a:t>
            </a:r>
          </a:p>
          <a:p>
            <a:r>
              <a:rPr lang="en-US" sz="1600" b="1" cap="all">
                <a:solidFill>
                  <a:schemeClr val="tx1">
                    <a:lumMod val="50000"/>
                    <a:lumOff val="50000"/>
                  </a:schemeClr>
                </a:solidFill>
                <a:latin typeface="Arial" panose="020B0604020202020204" pitchFamily="34" charset="0"/>
                <a:cs typeface="Arial" panose="020B0604020202020204" pitchFamily="34" charset="0"/>
              </a:rPr>
              <a:t>Second ½ Distribution</a:t>
            </a:r>
          </a:p>
        </p:txBody>
      </p:sp>
      <p:sp>
        <p:nvSpPr>
          <p:cNvPr id="29" name="Oval 28">
            <a:extLst>
              <a:ext uri="{FF2B5EF4-FFF2-40B4-BE49-F238E27FC236}">
                <a16:creationId xmlns:a16="http://schemas.microsoft.com/office/drawing/2014/main" id="{4C7C9F25-07C2-B04C-81D0-4FA045859805}"/>
              </a:ext>
            </a:extLst>
          </p:cNvPr>
          <p:cNvSpPr/>
          <p:nvPr/>
        </p:nvSpPr>
        <p:spPr>
          <a:xfrm>
            <a:off x="8717139" y="5712630"/>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F3406829-D8BB-2549-A0EE-0A4A1B5F5AA7}"/>
              </a:ext>
            </a:extLst>
          </p:cNvPr>
          <p:cNvSpPr/>
          <p:nvPr/>
        </p:nvSpPr>
        <p:spPr>
          <a:xfrm>
            <a:off x="9216536" y="5721215"/>
            <a:ext cx="2941773"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December 31, 2024:</a:t>
            </a:r>
          </a:p>
          <a:p>
            <a:r>
              <a:rPr lang="en-US" sz="1600" b="1" cap="all">
                <a:solidFill>
                  <a:schemeClr val="tx1">
                    <a:lumMod val="50000"/>
                    <a:lumOff val="50000"/>
                  </a:schemeClr>
                </a:solidFill>
                <a:latin typeface="Arial" panose="020B0604020202020204" pitchFamily="34" charset="0"/>
                <a:cs typeface="Arial" panose="020B0604020202020204" pitchFamily="34" charset="0"/>
              </a:rPr>
              <a:t>All Funds Obligated</a:t>
            </a:r>
          </a:p>
        </p:txBody>
      </p:sp>
      <p:sp>
        <p:nvSpPr>
          <p:cNvPr id="3" name="Rectangle 2">
            <a:extLst>
              <a:ext uri="{FF2B5EF4-FFF2-40B4-BE49-F238E27FC236}">
                <a16:creationId xmlns:a16="http://schemas.microsoft.com/office/drawing/2014/main" id="{7D55F5AA-1B94-7147-92FA-6BCB18819275}"/>
              </a:ext>
            </a:extLst>
          </p:cNvPr>
          <p:cNvSpPr/>
          <p:nvPr/>
        </p:nvSpPr>
        <p:spPr>
          <a:xfrm>
            <a:off x="99550" y="3359571"/>
            <a:ext cx="3789235" cy="3208296"/>
          </a:xfrm>
          <a:prstGeom prst="rect">
            <a:avLst/>
          </a:prstGeom>
          <a:solidFill>
            <a:schemeClr val="bg1"/>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600"/>
              </a:spcBef>
              <a:buFont typeface="Arial" panose="020B0604020202020204" pitchFamily="34" charset="0"/>
              <a:buChar char="•"/>
            </a:pPr>
            <a:r>
              <a:rPr lang="en-US" sz="1600" b="1">
                <a:solidFill>
                  <a:schemeClr val="accent1"/>
                </a:solidFill>
              </a:rPr>
              <a:t>Premium Pay: </a:t>
            </a:r>
            <a:r>
              <a:rPr lang="en-US" sz="1600">
                <a:solidFill>
                  <a:schemeClr val="accent1"/>
                </a:solidFill>
              </a:rPr>
              <a:t>May be applied retroactively to beginning of pandemic</a:t>
            </a:r>
          </a:p>
          <a:p>
            <a:pPr marL="285750" indent="-285750">
              <a:spcBef>
                <a:spcPts val="600"/>
              </a:spcBef>
              <a:buFont typeface="Arial" panose="020B0604020202020204" pitchFamily="34" charset="0"/>
              <a:buChar char="•"/>
            </a:pPr>
            <a:r>
              <a:rPr lang="en-US" sz="1600" b="1">
                <a:solidFill>
                  <a:schemeClr val="accent1"/>
                </a:solidFill>
              </a:rPr>
              <a:t>Assistance Programs</a:t>
            </a:r>
            <a:r>
              <a:rPr lang="en-US" sz="1600">
                <a:solidFill>
                  <a:schemeClr val="accent1"/>
                </a:solidFill>
              </a:rPr>
              <a:t>: May address negative impacts from beginning of pandemic</a:t>
            </a:r>
          </a:p>
          <a:p>
            <a:pPr marL="285750" indent="-285750">
              <a:spcBef>
                <a:spcPts val="600"/>
              </a:spcBef>
              <a:buFont typeface="Arial" panose="020B0604020202020204" pitchFamily="34" charset="0"/>
              <a:buChar char="•"/>
            </a:pPr>
            <a:r>
              <a:rPr lang="en-US" sz="1600" b="1">
                <a:solidFill>
                  <a:schemeClr val="accent1"/>
                </a:solidFill>
              </a:rPr>
              <a:t>Revenue Loss: </a:t>
            </a:r>
            <a:r>
              <a:rPr lang="en-US" sz="1600">
                <a:solidFill>
                  <a:schemeClr val="accent1"/>
                </a:solidFill>
              </a:rPr>
              <a:t>Will be calculated from beginning of pandemic. May cover expenses from March 3, 2021 onward</a:t>
            </a:r>
          </a:p>
          <a:p>
            <a:pPr marL="285750" indent="-285750">
              <a:spcBef>
                <a:spcPts val="600"/>
              </a:spcBef>
              <a:buFont typeface="Arial" panose="020B0604020202020204" pitchFamily="34" charset="0"/>
              <a:buChar char="•"/>
            </a:pPr>
            <a:r>
              <a:rPr lang="en-US" sz="1600" b="1">
                <a:solidFill>
                  <a:schemeClr val="accent1"/>
                </a:solidFill>
              </a:rPr>
              <a:t>Water/Wastewater/Broadband: </a:t>
            </a:r>
            <a:r>
              <a:rPr lang="en-US" sz="1600">
                <a:solidFill>
                  <a:schemeClr val="accent1"/>
                </a:solidFill>
              </a:rPr>
              <a:t>May be used for projects that started before March 3, 2021, but only for expenses after that date</a:t>
            </a:r>
          </a:p>
        </p:txBody>
      </p:sp>
      <p:sp>
        <p:nvSpPr>
          <p:cNvPr id="31" name="Oval 30">
            <a:extLst>
              <a:ext uri="{FF2B5EF4-FFF2-40B4-BE49-F238E27FC236}">
                <a16:creationId xmlns:a16="http://schemas.microsoft.com/office/drawing/2014/main" id="{873228A0-0D2A-C748-9FFB-CEE7C54CB107}"/>
              </a:ext>
            </a:extLst>
          </p:cNvPr>
          <p:cNvSpPr/>
          <p:nvPr/>
        </p:nvSpPr>
        <p:spPr>
          <a:xfrm>
            <a:off x="9892493" y="2778101"/>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41931B-2B97-1846-A6EC-182FA2C8F21B}"/>
              </a:ext>
            </a:extLst>
          </p:cNvPr>
          <p:cNvSpPr/>
          <p:nvPr/>
        </p:nvSpPr>
        <p:spPr>
          <a:xfrm>
            <a:off x="7391580" y="2741879"/>
            <a:ext cx="2365102" cy="584775"/>
          </a:xfrm>
          <a:prstGeom prst="rect">
            <a:avLst/>
          </a:prstGeom>
        </p:spPr>
        <p:txBody>
          <a:bodyPr wrap="square">
            <a:spAutoFit/>
          </a:bodyPr>
          <a:lstStyle/>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May 2021:</a:t>
            </a:r>
          </a:p>
          <a:p>
            <a:pPr algn="r"/>
            <a:r>
              <a:rPr lang="en-US" sz="1600" b="1" cap="all">
                <a:solidFill>
                  <a:schemeClr val="tx1">
                    <a:lumMod val="50000"/>
                    <a:lumOff val="50000"/>
                  </a:schemeClr>
                </a:solidFill>
                <a:latin typeface="Arial" panose="020B0604020202020204" pitchFamily="34" charset="0"/>
                <a:cs typeface="Arial" panose="020B0604020202020204" pitchFamily="34" charset="0"/>
              </a:rPr>
              <a:t>Interim Final Rule</a:t>
            </a:r>
          </a:p>
        </p:txBody>
      </p:sp>
      <p:sp>
        <p:nvSpPr>
          <p:cNvPr id="33" name="Rectangle 32">
            <a:extLst>
              <a:ext uri="{FF2B5EF4-FFF2-40B4-BE49-F238E27FC236}">
                <a16:creationId xmlns:a16="http://schemas.microsoft.com/office/drawing/2014/main" id="{E6C8610E-7661-124F-803A-6419613A75D0}"/>
              </a:ext>
            </a:extLst>
          </p:cNvPr>
          <p:cNvSpPr/>
          <p:nvPr/>
        </p:nvSpPr>
        <p:spPr>
          <a:xfrm>
            <a:off x="4931705" y="3752707"/>
            <a:ext cx="3763064" cy="584775"/>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Fall 2021:</a:t>
            </a:r>
          </a:p>
          <a:p>
            <a:r>
              <a:rPr lang="en-US" sz="1600" b="1" cap="all">
                <a:solidFill>
                  <a:schemeClr val="tx1">
                    <a:lumMod val="50000"/>
                    <a:lumOff val="50000"/>
                  </a:schemeClr>
                </a:solidFill>
                <a:latin typeface="Arial" panose="020B0604020202020204" pitchFamily="34" charset="0"/>
                <a:cs typeface="Arial" panose="020B0604020202020204" pitchFamily="34" charset="0"/>
              </a:rPr>
              <a:t>Various Compliance Guides</a:t>
            </a:r>
          </a:p>
        </p:txBody>
      </p:sp>
      <p:sp>
        <p:nvSpPr>
          <p:cNvPr id="34" name="Oval 33">
            <a:extLst>
              <a:ext uri="{FF2B5EF4-FFF2-40B4-BE49-F238E27FC236}">
                <a16:creationId xmlns:a16="http://schemas.microsoft.com/office/drawing/2014/main" id="{3BBA37C3-8A20-BB4B-BE6A-097B4E9B84C7}"/>
              </a:ext>
            </a:extLst>
          </p:cNvPr>
          <p:cNvSpPr/>
          <p:nvPr/>
        </p:nvSpPr>
        <p:spPr>
          <a:xfrm>
            <a:off x="6149204" y="3466128"/>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09A5B94C-FCA4-A441-943D-9C0B7EA303CF}"/>
              </a:ext>
            </a:extLst>
          </p:cNvPr>
          <p:cNvSpPr/>
          <p:nvPr/>
        </p:nvSpPr>
        <p:spPr>
          <a:xfrm>
            <a:off x="3989434" y="4513325"/>
            <a:ext cx="521208" cy="521208"/>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D1D70A1F-A55A-0049-B4F1-B637C840135D}"/>
              </a:ext>
            </a:extLst>
          </p:cNvPr>
          <p:cNvSpPr/>
          <p:nvPr/>
        </p:nvSpPr>
        <p:spPr>
          <a:xfrm>
            <a:off x="4537091" y="4589902"/>
            <a:ext cx="3042350" cy="338554"/>
          </a:xfrm>
          <a:prstGeom prst="rect">
            <a:avLst/>
          </a:prstGeom>
        </p:spPr>
        <p:txBody>
          <a:bodyPr wrap="square">
            <a:spAutoFit/>
          </a:bodyPr>
          <a:lstStyle/>
          <a:p>
            <a:r>
              <a:rPr lang="en-US" sz="1600" b="1" cap="all">
                <a:solidFill>
                  <a:schemeClr val="tx1">
                    <a:lumMod val="50000"/>
                    <a:lumOff val="50000"/>
                  </a:schemeClr>
                </a:solidFill>
                <a:latin typeface="Arial" panose="020B0604020202020204" pitchFamily="34" charset="0"/>
                <a:cs typeface="Arial" panose="020B0604020202020204" pitchFamily="34" charset="0"/>
              </a:rPr>
              <a:t>January 2022: Final Rule</a:t>
            </a:r>
          </a:p>
        </p:txBody>
      </p:sp>
      <p:sp>
        <p:nvSpPr>
          <p:cNvPr id="4" name="Rectangle 3">
            <a:extLst>
              <a:ext uri="{FF2B5EF4-FFF2-40B4-BE49-F238E27FC236}">
                <a16:creationId xmlns:a16="http://schemas.microsoft.com/office/drawing/2014/main" id="{B95FF74C-B8EF-524F-9355-11645F72E2FD}"/>
              </a:ext>
            </a:extLst>
          </p:cNvPr>
          <p:cNvSpPr/>
          <p:nvPr/>
        </p:nvSpPr>
        <p:spPr>
          <a:xfrm>
            <a:off x="4055841" y="3682434"/>
            <a:ext cx="5963132" cy="1704088"/>
          </a:xfrm>
          <a:prstGeom prst="rect">
            <a:avLst/>
          </a:prstGeom>
          <a:solidFill>
            <a:schemeClr val="accent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400" i="1" dirty="0"/>
              <a:t>Obligation </a:t>
            </a:r>
            <a:r>
              <a:rPr lang="en-US" sz="2400" dirty="0"/>
              <a:t>means an order placed for property and services and entering into contracts, subawards, and similar transactions that require payment. </a:t>
            </a:r>
          </a:p>
        </p:txBody>
      </p:sp>
      <p:sp>
        <p:nvSpPr>
          <p:cNvPr id="5" name="Oval 4">
            <a:extLst>
              <a:ext uri="{FF2B5EF4-FFF2-40B4-BE49-F238E27FC236}">
                <a16:creationId xmlns:a16="http://schemas.microsoft.com/office/drawing/2014/main" id="{24429F61-D9E5-5543-974F-99B22812D6D7}"/>
              </a:ext>
            </a:extLst>
          </p:cNvPr>
          <p:cNvSpPr/>
          <p:nvPr/>
        </p:nvSpPr>
        <p:spPr>
          <a:xfrm>
            <a:off x="9139792" y="5498086"/>
            <a:ext cx="2644216" cy="1031031"/>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364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Content Placeholder 2">
            <a:extLst>
              <a:ext uri="{FF2B5EF4-FFF2-40B4-BE49-F238E27FC236}">
                <a16:creationId xmlns:a16="http://schemas.microsoft.com/office/drawing/2014/main" id="{1615C586-DE88-4E1D-8482-D2A41C1C7D60}"/>
              </a:ext>
            </a:extLst>
          </p:cNvPr>
          <p:cNvGraphicFramePr>
            <a:graphicFrameLocks noGrp="1"/>
          </p:cNvGraphicFramePr>
          <p:nvPr>
            <p:ph idx="1"/>
            <p:extLst>
              <p:ext uri="{D42A27DB-BD31-4B8C-83A1-F6EECF244321}">
                <p14:modId xmlns:p14="http://schemas.microsoft.com/office/powerpoint/2010/main" val="3732876150"/>
              </p:ext>
            </p:extLst>
          </p:nvPr>
        </p:nvGraphicFramePr>
        <p:xfrm>
          <a:off x="2372854" y="141993"/>
          <a:ext cx="9523194" cy="1571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7A17F65F-9A5F-8B4B-93E3-5B12B53B4790}"/>
              </a:ext>
            </a:extLst>
          </p:cNvPr>
          <p:cNvSpPr/>
          <p:nvPr/>
        </p:nvSpPr>
        <p:spPr>
          <a:xfrm>
            <a:off x="1" y="-1"/>
            <a:ext cx="2668806" cy="3429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t>If ARP/CSLFRF allocation is between $0 and $10 million, may spend all ARP/CSLFRF funds in this category. </a:t>
            </a:r>
          </a:p>
          <a:p>
            <a:pPr marL="180975"/>
            <a:endParaRPr lang="en-US" sz="1100" dirty="0"/>
          </a:p>
          <a:p>
            <a:pPr marL="180975"/>
            <a:r>
              <a:rPr lang="en-US" sz="2000" dirty="0"/>
              <a:t>DO NOT HAVE TO SHOW ANY ACTUAL REVENUE LOSS!!!</a:t>
            </a:r>
          </a:p>
        </p:txBody>
      </p:sp>
      <p:sp>
        <p:nvSpPr>
          <p:cNvPr id="8" name="Rectangle 7">
            <a:extLst>
              <a:ext uri="{FF2B5EF4-FFF2-40B4-BE49-F238E27FC236}">
                <a16:creationId xmlns:a16="http://schemas.microsoft.com/office/drawing/2014/main" id="{1D2EE8FB-B04E-3F4B-AABF-7565457DB93D}"/>
              </a:ext>
            </a:extLst>
          </p:cNvPr>
          <p:cNvSpPr/>
          <p:nvPr/>
        </p:nvSpPr>
        <p:spPr>
          <a:xfrm>
            <a:off x="2791418" y="1180407"/>
            <a:ext cx="5449407" cy="28736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May spend Revenue Replacement ARP/CSLFRF on almost any expenditure that authorized to undertake by State Law, including reimbursements back to </a:t>
            </a:r>
          </a:p>
          <a:p>
            <a:pPr algn="ctr"/>
            <a:r>
              <a:rPr lang="en-US" sz="2800" b="1" dirty="0"/>
              <a:t>March 3, 2021</a:t>
            </a:r>
          </a:p>
        </p:txBody>
      </p:sp>
      <p:sp>
        <p:nvSpPr>
          <p:cNvPr id="14" name="Pentagon 13">
            <a:extLst>
              <a:ext uri="{FF2B5EF4-FFF2-40B4-BE49-F238E27FC236}">
                <a16:creationId xmlns:a16="http://schemas.microsoft.com/office/drawing/2014/main" id="{002FC9BC-DBD8-1941-832F-6407AF9909E1}"/>
              </a:ext>
            </a:extLst>
          </p:cNvPr>
          <p:cNvSpPr/>
          <p:nvPr/>
        </p:nvSpPr>
        <p:spPr>
          <a:xfrm flipH="1">
            <a:off x="8044070" y="1318655"/>
            <a:ext cx="4137728" cy="2613590"/>
          </a:xfrm>
          <a:prstGeom prst="homePlate">
            <a:avLst/>
          </a:prstGeom>
          <a:solidFill>
            <a:schemeClr val="accent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2D59489-3454-C04D-BF97-8B1A5FC3DBEB}"/>
              </a:ext>
            </a:extLst>
          </p:cNvPr>
          <p:cNvSpPr/>
          <p:nvPr/>
        </p:nvSpPr>
        <p:spPr>
          <a:xfrm>
            <a:off x="0" y="3506993"/>
            <a:ext cx="2668806" cy="335100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r>
              <a:rPr lang="en-US" sz="2000" dirty="0"/>
              <a:t>If ARP/CSLFRF allocation is over $10 million, may spend up to $10 million in this category (standard allowance) or more if formula shows actual lost revenue growth due to pandemic exceeds $10 million.</a:t>
            </a:r>
          </a:p>
        </p:txBody>
      </p:sp>
      <p:sp>
        <p:nvSpPr>
          <p:cNvPr id="9" name="Rectangle 8">
            <a:extLst>
              <a:ext uri="{FF2B5EF4-FFF2-40B4-BE49-F238E27FC236}">
                <a16:creationId xmlns:a16="http://schemas.microsoft.com/office/drawing/2014/main" id="{9011390F-A12A-4E4B-83B1-67F0CF7FAE7F}"/>
              </a:ext>
            </a:extLst>
          </p:cNvPr>
          <p:cNvSpPr/>
          <p:nvPr/>
        </p:nvSpPr>
        <p:spPr>
          <a:xfrm>
            <a:off x="8996823" y="1394785"/>
            <a:ext cx="3317497" cy="2537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lumMod val="65000"/>
                    <a:lumOff val="35000"/>
                  </a:schemeClr>
                </a:solidFill>
              </a:rPr>
              <a:t>General fund expenditures</a:t>
            </a:r>
          </a:p>
          <a:p>
            <a:pPr marL="285750" indent="-285750">
              <a:buFont typeface="Arial" panose="020B0604020202020204" pitchFamily="34" charset="0"/>
              <a:buChar char="•"/>
            </a:pPr>
            <a:r>
              <a:rPr lang="en-US" sz="1600" dirty="0">
                <a:solidFill>
                  <a:schemeClr val="tx1">
                    <a:lumMod val="65000"/>
                    <a:lumOff val="35000"/>
                  </a:schemeClr>
                </a:solidFill>
              </a:rPr>
              <a:t>Enterprise fund expenditures</a:t>
            </a:r>
          </a:p>
          <a:p>
            <a:pPr marL="285750" indent="-285750">
              <a:buFont typeface="Arial" panose="020B0604020202020204" pitchFamily="34" charset="0"/>
              <a:buChar char="•"/>
            </a:pPr>
            <a:r>
              <a:rPr lang="en-US" sz="1600" dirty="0">
                <a:solidFill>
                  <a:schemeClr val="tx1">
                    <a:lumMod val="65000"/>
                    <a:lumOff val="35000"/>
                  </a:schemeClr>
                </a:solidFill>
              </a:rPr>
              <a:t>Operating costs</a:t>
            </a:r>
          </a:p>
          <a:p>
            <a:pPr marL="285750" indent="-285750">
              <a:buFont typeface="Arial" panose="020B0604020202020204" pitchFamily="34" charset="0"/>
              <a:buChar char="•"/>
            </a:pPr>
            <a:r>
              <a:rPr lang="en-US" sz="1600" dirty="0">
                <a:solidFill>
                  <a:schemeClr val="tx1">
                    <a:lumMod val="65000"/>
                    <a:lumOff val="35000"/>
                  </a:schemeClr>
                </a:solidFill>
              </a:rPr>
              <a:t>Capital costs</a:t>
            </a:r>
          </a:p>
          <a:p>
            <a:pPr marL="285750" indent="-285750">
              <a:buFont typeface="Arial" panose="020B0604020202020204" pitchFamily="34" charset="0"/>
              <a:buChar char="•"/>
            </a:pPr>
            <a:r>
              <a:rPr lang="en-US" sz="1600" dirty="0">
                <a:solidFill>
                  <a:schemeClr val="tx1">
                    <a:lumMod val="65000"/>
                    <a:lumOff val="35000"/>
                  </a:schemeClr>
                </a:solidFill>
              </a:rPr>
              <a:t>Internal expenditures (</a:t>
            </a:r>
            <a:r>
              <a:rPr lang="en-US" sz="1600" i="1" dirty="0" err="1">
                <a:solidFill>
                  <a:schemeClr val="tx1">
                    <a:lumMod val="65000"/>
                    <a:lumOff val="35000"/>
                  </a:schemeClr>
                </a:solidFill>
              </a:rPr>
              <a:t>eg</a:t>
            </a:r>
            <a:r>
              <a:rPr lang="en-US" sz="1600" dirty="0">
                <a:solidFill>
                  <a:schemeClr val="tx1">
                    <a:lumMod val="65000"/>
                    <a:lumOff val="35000"/>
                  </a:schemeClr>
                </a:solidFill>
              </a:rPr>
              <a:t> salaries &amp; benefits)</a:t>
            </a:r>
          </a:p>
          <a:p>
            <a:pPr marL="285750" indent="-285750">
              <a:buFont typeface="Arial" panose="020B0604020202020204" pitchFamily="34" charset="0"/>
              <a:buChar char="•"/>
            </a:pPr>
            <a:r>
              <a:rPr lang="en-US" sz="1600" dirty="0">
                <a:solidFill>
                  <a:schemeClr val="tx1">
                    <a:lumMod val="65000"/>
                    <a:lumOff val="35000"/>
                  </a:schemeClr>
                </a:solidFill>
              </a:rPr>
              <a:t>External expenditures (</a:t>
            </a:r>
            <a:r>
              <a:rPr lang="en-US" sz="1600" i="1" dirty="0" err="1">
                <a:solidFill>
                  <a:schemeClr val="tx1">
                    <a:lumMod val="65000"/>
                    <a:lumOff val="35000"/>
                  </a:schemeClr>
                </a:solidFill>
              </a:rPr>
              <a:t>eg</a:t>
            </a:r>
            <a:r>
              <a:rPr lang="en-US" sz="1600" i="1" dirty="0">
                <a:solidFill>
                  <a:schemeClr val="tx1">
                    <a:lumMod val="65000"/>
                    <a:lumOff val="35000"/>
                  </a:schemeClr>
                </a:solidFill>
              </a:rPr>
              <a:t> </a:t>
            </a:r>
            <a:r>
              <a:rPr lang="en-US" sz="1600" dirty="0">
                <a:solidFill>
                  <a:schemeClr val="tx1">
                    <a:lumMod val="65000"/>
                    <a:lumOff val="35000"/>
                  </a:schemeClr>
                </a:solidFill>
              </a:rPr>
              <a:t>contracts, partnerships, interlocal agreements)</a:t>
            </a:r>
          </a:p>
        </p:txBody>
      </p:sp>
      <p:sp>
        <p:nvSpPr>
          <p:cNvPr id="11" name="Rectangle 10">
            <a:extLst>
              <a:ext uri="{FF2B5EF4-FFF2-40B4-BE49-F238E27FC236}">
                <a16:creationId xmlns:a16="http://schemas.microsoft.com/office/drawing/2014/main" id="{69EAC5C8-479E-9640-AE2E-E5BF17E858B6}"/>
              </a:ext>
            </a:extLst>
          </p:cNvPr>
          <p:cNvSpPr/>
          <p:nvPr/>
        </p:nvSpPr>
        <p:spPr>
          <a:xfrm>
            <a:off x="2818503" y="4026048"/>
            <a:ext cx="9363295" cy="275933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lgn="ctr"/>
            <a:r>
              <a:rPr lang="en-US" sz="2000" b="1" dirty="0">
                <a:solidFill>
                  <a:schemeClr val="tx1">
                    <a:lumMod val="65000"/>
                    <a:lumOff val="35000"/>
                  </a:schemeClr>
                </a:solidFill>
              </a:rPr>
              <a:t>But Avoid These PROHIBITED Expenditures:</a:t>
            </a:r>
          </a:p>
          <a:p>
            <a:pPr marL="1381125" indent="-463550"/>
            <a:r>
              <a:rPr lang="en-US" sz="2000" dirty="0">
                <a:solidFill>
                  <a:schemeClr val="tx1">
                    <a:lumMod val="65000"/>
                    <a:lumOff val="35000"/>
                  </a:schemeClr>
                </a:solidFill>
              </a:rPr>
              <a:t>NO: Pension fund contributions</a:t>
            </a:r>
          </a:p>
          <a:p>
            <a:pPr marL="1381125" indent="-463550"/>
            <a:r>
              <a:rPr lang="en-US" sz="2000" dirty="0">
                <a:solidFill>
                  <a:schemeClr val="tx1">
                    <a:lumMod val="65000"/>
                    <a:lumOff val="35000"/>
                  </a:schemeClr>
                </a:solidFill>
              </a:rPr>
              <a:t>NO: Borrowing money</a:t>
            </a:r>
          </a:p>
          <a:p>
            <a:pPr marL="1381125" indent="-463550"/>
            <a:r>
              <a:rPr lang="en-US" sz="2000" dirty="0">
                <a:solidFill>
                  <a:schemeClr val="tx1">
                    <a:lumMod val="65000"/>
                    <a:lumOff val="35000"/>
                  </a:schemeClr>
                </a:solidFill>
              </a:rPr>
              <a:t>NO: Financial reserves / rainy day fund</a:t>
            </a:r>
          </a:p>
          <a:p>
            <a:pPr marL="1381125" indent="-463550"/>
            <a:r>
              <a:rPr lang="en-US" sz="2000" dirty="0">
                <a:solidFill>
                  <a:schemeClr val="tx1">
                    <a:lumMod val="65000"/>
                    <a:lumOff val="35000"/>
                  </a:schemeClr>
                </a:solidFill>
              </a:rPr>
              <a:t>NO: Settlement/judgement/consent decree</a:t>
            </a:r>
          </a:p>
          <a:p>
            <a:pPr marL="1381125" indent="-463550"/>
            <a:r>
              <a:rPr lang="en-US" sz="2000" dirty="0">
                <a:solidFill>
                  <a:schemeClr val="tx1">
                    <a:lumMod val="65000"/>
                    <a:lumOff val="35000"/>
                  </a:schemeClr>
                </a:solidFill>
              </a:rPr>
              <a:t>NO: Undermines or discourages compliance with CDC guidelines</a:t>
            </a:r>
          </a:p>
          <a:p>
            <a:pPr marL="1381125" indent="-463550"/>
            <a:r>
              <a:rPr lang="en-US" sz="2000" dirty="0">
                <a:solidFill>
                  <a:schemeClr val="tx1">
                    <a:lumMod val="65000"/>
                    <a:lumOff val="35000"/>
                  </a:schemeClr>
                </a:solidFill>
              </a:rPr>
              <a:t>NO: Violates conflict of interest provisions</a:t>
            </a:r>
          </a:p>
          <a:p>
            <a:pPr marL="1381125" indent="-463550"/>
            <a:r>
              <a:rPr lang="en-US" sz="2000" dirty="0">
                <a:solidFill>
                  <a:schemeClr val="tx1">
                    <a:lumMod val="65000"/>
                    <a:lumOff val="35000"/>
                  </a:schemeClr>
                </a:solidFill>
              </a:rPr>
              <a:t>NO: Violates state law or other federal laws and regulations, including applicable Uniform Guidance</a:t>
            </a:r>
          </a:p>
        </p:txBody>
      </p:sp>
      <p:pic>
        <p:nvPicPr>
          <p:cNvPr id="13" name="Graphic 12" descr="Stop with solid fill">
            <a:extLst>
              <a:ext uri="{FF2B5EF4-FFF2-40B4-BE49-F238E27FC236}">
                <a16:creationId xmlns:a16="http://schemas.microsoft.com/office/drawing/2014/main" id="{DE1BF34C-9DD5-2045-8115-1E7E05CCC0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4597698"/>
            <a:ext cx="457201" cy="457201"/>
          </a:xfrm>
          <a:prstGeom prst="rect">
            <a:avLst/>
          </a:prstGeom>
          <a:effectLst>
            <a:outerShdw blurRad="50800" dist="38100" dir="8100000" algn="tr" rotWithShape="0">
              <a:prstClr val="black">
                <a:alpha val="40000"/>
              </a:prstClr>
            </a:outerShdw>
          </a:effectLst>
        </p:spPr>
      </p:pic>
      <p:pic>
        <p:nvPicPr>
          <p:cNvPr id="15" name="Graphic 14" descr="Stop with solid fill">
            <a:extLst>
              <a:ext uri="{FF2B5EF4-FFF2-40B4-BE49-F238E27FC236}">
                <a16:creationId xmlns:a16="http://schemas.microsoft.com/office/drawing/2014/main" id="{67993666-837B-4C4C-AC7A-718BA4B291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1" y="4911629"/>
            <a:ext cx="457201" cy="457201"/>
          </a:xfrm>
          <a:prstGeom prst="rect">
            <a:avLst/>
          </a:prstGeom>
          <a:effectLst>
            <a:outerShdw blurRad="50800" dist="38100" dir="8100000" algn="tr" rotWithShape="0">
              <a:prstClr val="black">
                <a:alpha val="40000"/>
              </a:prstClr>
            </a:outerShdw>
          </a:effectLst>
        </p:spPr>
      </p:pic>
      <p:pic>
        <p:nvPicPr>
          <p:cNvPr id="16" name="Graphic 15" descr="Stop with solid fill">
            <a:extLst>
              <a:ext uri="{FF2B5EF4-FFF2-40B4-BE49-F238E27FC236}">
                <a16:creationId xmlns:a16="http://schemas.microsoft.com/office/drawing/2014/main" id="{DF9C463B-5649-E145-B20F-CB05F74302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6" y="5210518"/>
            <a:ext cx="457201" cy="457201"/>
          </a:xfrm>
          <a:prstGeom prst="rect">
            <a:avLst/>
          </a:prstGeom>
          <a:effectLst>
            <a:outerShdw blurRad="50800" dist="38100" dir="8100000" algn="tr" rotWithShape="0">
              <a:prstClr val="black">
                <a:alpha val="40000"/>
              </a:prstClr>
            </a:outerShdw>
          </a:effectLst>
        </p:spPr>
      </p:pic>
      <p:pic>
        <p:nvPicPr>
          <p:cNvPr id="17" name="Graphic 16" descr="Stop with solid fill">
            <a:extLst>
              <a:ext uri="{FF2B5EF4-FFF2-40B4-BE49-F238E27FC236}">
                <a16:creationId xmlns:a16="http://schemas.microsoft.com/office/drawing/2014/main" id="{9BC28835-E96E-C946-8A3E-6E01FF29B9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0" y="5539693"/>
            <a:ext cx="457201" cy="457201"/>
          </a:xfrm>
          <a:prstGeom prst="rect">
            <a:avLst/>
          </a:prstGeom>
          <a:effectLst>
            <a:outerShdw blurRad="50800" dist="38100" dir="8100000" algn="tr" rotWithShape="0">
              <a:prstClr val="black">
                <a:alpha val="40000"/>
              </a:prstClr>
            </a:outerShdw>
          </a:effectLst>
        </p:spPr>
      </p:pic>
      <p:pic>
        <p:nvPicPr>
          <p:cNvPr id="18" name="Graphic 17" descr="Stop with solid fill">
            <a:extLst>
              <a:ext uri="{FF2B5EF4-FFF2-40B4-BE49-F238E27FC236}">
                <a16:creationId xmlns:a16="http://schemas.microsoft.com/office/drawing/2014/main" id="{2AE4B0E7-ADFF-5941-A39C-0B205239CE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4" y="5867720"/>
            <a:ext cx="457201" cy="457201"/>
          </a:xfrm>
          <a:prstGeom prst="rect">
            <a:avLst/>
          </a:prstGeom>
          <a:effectLst>
            <a:outerShdw blurRad="50800" dist="38100" dir="8100000" algn="tr" rotWithShape="0">
              <a:prstClr val="black">
                <a:alpha val="40000"/>
              </a:prstClr>
            </a:outerShdw>
          </a:effectLst>
        </p:spPr>
      </p:pic>
      <p:pic>
        <p:nvPicPr>
          <p:cNvPr id="19" name="Graphic 18" descr="Stop with solid fill">
            <a:extLst>
              <a:ext uri="{FF2B5EF4-FFF2-40B4-BE49-F238E27FC236}">
                <a16:creationId xmlns:a16="http://schemas.microsoft.com/office/drawing/2014/main" id="{40C871EB-2511-BC4B-BAC4-C3C73CCA09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8845" y="6129330"/>
            <a:ext cx="457201" cy="457201"/>
          </a:xfrm>
          <a:prstGeom prst="rect">
            <a:avLst/>
          </a:prstGeom>
          <a:effectLst>
            <a:outerShdw blurRad="50800" dist="38100" dir="8100000" algn="tr" rotWithShape="0">
              <a:prstClr val="black">
                <a:alpha val="40000"/>
              </a:prstClr>
            </a:outerShdw>
          </a:effectLst>
        </p:spPr>
      </p:pic>
      <p:pic>
        <p:nvPicPr>
          <p:cNvPr id="20" name="Graphic 19" descr="Stop with solid fill">
            <a:extLst>
              <a:ext uri="{FF2B5EF4-FFF2-40B4-BE49-F238E27FC236}">
                <a16:creationId xmlns:a16="http://schemas.microsoft.com/office/drawing/2014/main" id="{8A9F5649-96EE-1642-A794-31911C85FF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86102" y="4295837"/>
            <a:ext cx="457201" cy="457201"/>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40310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0" grpId="0" animBg="1"/>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4DC3185249B34E83F56C5A6C34FEC8" ma:contentTypeVersion="2" ma:contentTypeDescription="Create a new document." ma:contentTypeScope="" ma:versionID="8fa650ff86c9dfef4679504fe6cadbc9">
  <xsd:schema xmlns:xsd="http://www.w3.org/2001/XMLSchema" xmlns:xs="http://www.w3.org/2001/XMLSchema" xmlns:p="http://schemas.microsoft.com/office/2006/metadata/properties" xmlns:ns2="6f0ebe96-826f-4f8f-83b3-13419338eeb1" targetNamespace="http://schemas.microsoft.com/office/2006/metadata/properties" ma:root="true" ma:fieldsID="a02c187f3fe22f21a7ee3b989e5a1306" ns2:_="">
    <xsd:import namespace="6f0ebe96-826f-4f8f-83b3-13419338eeb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0ebe96-826f-4f8f-83b3-13419338ee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BD99485-09B9-4F94-9C42-B0E9D161CF3C}">
  <ds:schemaRefs>
    <ds:schemaRef ds:uri="6f0ebe96-826f-4f8f-83b3-13419338ee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15FF26-4745-4B86-A31D-6E225DE98DDB}">
  <ds:schemaRefs>
    <ds:schemaRef ds:uri="http://schemas.microsoft.com/sharepoint/v3/contenttype/forms"/>
  </ds:schemaRefs>
</ds:datastoreItem>
</file>

<file path=customXml/itemProps3.xml><?xml version="1.0" encoding="utf-8"?>
<ds:datastoreItem xmlns:ds="http://schemas.openxmlformats.org/officeDocument/2006/customXml" ds:itemID="{A4C58B17-65AC-4C64-AC80-61FA0719FBB9}">
  <ds:schemaRefs>
    <ds:schemaRef ds:uri="http://schemas.microsoft.com/office/infopath/2007/PartnerControls"/>
    <ds:schemaRef ds:uri="http://schemas.microsoft.com/office/2006/documentManagement/types"/>
    <ds:schemaRef ds:uri="http://schemas.microsoft.com/office/2006/metadata/properties"/>
    <ds:schemaRef ds:uri="http://purl.org/dc/dcmitype/"/>
    <ds:schemaRef ds:uri="http://purl.org/dc/elements/1.1/"/>
    <ds:schemaRef ds:uri="http://schemas.openxmlformats.org/package/2006/metadata/core-properties"/>
    <ds:schemaRef ds:uri="6f0ebe96-826f-4f8f-83b3-13419338eeb1"/>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24987</TotalTime>
  <Words>7394</Words>
  <Application>Microsoft Macintosh PowerPoint</Application>
  <PresentationFormat>Widescreen</PresentationFormat>
  <Paragraphs>756</Paragraphs>
  <Slides>49</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Calibri Light</vt:lpstr>
      <vt:lpstr>TimesNewRomanPS</vt:lpstr>
      <vt:lpstr>TimesNewRomanPSMT</vt:lpstr>
      <vt:lpstr>Office Theme</vt:lpstr>
      <vt:lpstr>American Rescue Plan Act of 2021 Coronavirus State and Local Fiscal Recovery Fund: THE BASICS</vt:lpstr>
      <vt:lpstr>The Basics</vt:lpstr>
      <vt:lpstr>Defining Terms</vt:lpstr>
      <vt:lpstr>PowerPoint Presentation</vt:lpstr>
      <vt:lpstr>PowerPoint Presentation</vt:lpstr>
      <vt:lpstr>ARP/CSLFRF Spending Categories</vt:lpstr>
      <vt:lpstr>Federal Compliance Requirements</vt:lpstr>
      <vt:lpstr>PowerPoint Presentation</vt:lpstr>
      <vt:lpstr>PowerPoint Presentation</vt:lpstr>
      <vt:lpstr>Revenue Replacement Compliance:  Exempt from Some UG Provisions</vt:lpstr>
      <vt:lpstr>Reimbursements</vt:lpstr>
      <vt:lpstr>Budgeting &amp; Accounting</vt:lpstr>
      <vt:lpstr>PowerPoint Presentation</vt:lpstr>
      <vt:lpstr>Basic Compliance (applies to every county and municipality)</vt:lpstr>
      <vt:lpstr>PowerPoint Presentation</vt:lpstr>
      <vt:lpstr> General Compliance: Internal Controls</vt:lpstr>
      <vt:lpstr>PowerPoint Presentation</vt:lpstr>
      <vt:lpstr>Implementation Tools</vt:lpstr>
      <vt:lpstr>Revenue Replacement: What Now? </vt:lpstr>
      <vt:lpstr>What is ARP/CSLFRF Eligible?</vt:lpstr>
      <vt:lpstr>What is ARP/CSLFRF Eligible?</vt:lpstr>
      <vt:lpstr>Address COVID &amp; Negative Economic Impact</vt:lpstr>
      <vt:lpstr>Address COVID &amp; Negative Economic Impact</vt:lpstr>
      <vt:lpstr>Public Sector Capacity &amp; Workforce</vt:lpstr>
      <vt:lpstr>Capital Outlay for Address COVID and  Negative Economic Impact Category </vt:lpstr>
      <vt:lpstr>PowerPoint Presentation</vt:lpstr>
      <vt:lpstr>PowerPoint Presentation</vt:lpstr>
      <vt:lpstr>Infrastructure Investments: Additional Eligibility</vt:lpstr>
      <vt:lpstr>PowerPoint Presentation</vt:lpstr>
      <vt:lpstr>Additional Compliance for  Purple, Green, and Blue Categories ONLY</vt:lpstr>
      <vt:lpstr>PowerPoint Presentation</vt:lpstr>
      <vt:lpstr>Bonus Info</vt:lpstr>
      <vt:lpstr>PowerPoint Presentation</vt:lpstr>
      <vt:lpstr>UG: Property Management</vt:lpstr>
      <vt:lpstr>Use of Property</vt:lpstr>
      <vt:lpstr>What if Sell Property or Change Use of Property Outside ARP/CSLFRF Parameters?</vt:lpstr>
      <vt:lpstr>PowerPoint Presentation</vt:lpstr>
      <vt:lpstr> Program Income Defined </vt:lpstr>
      <vt:lpstr>     Treatment of Program Income 2 C.F.R. 200.307(e) </vt:lpstr>
      <vt:lpstr>PowerPoint Presentation</vt:lpstr>
      <vt:lpstr>External Contract for Construction,  Goods, or Services?</vt:lpstr>
      <vt:lpstr>PowerPoint Presentation</vt:lpstr>
      <vt:lpstr>Subaward Vocabulary</vt:lpstr>
      <vt:lpstr>PowerPoint Presentation</vt:lpstr>
      <vt:lpstr>Subawards</vt:lpstr>
      <vt:lpstr>PowerPoint Presentation</vt:lpstr>
      <vt:lpstr>Subrecipient Risk Assessment</vt:lpstr>
      <vt:lpstr>Sample Mapping of Risk Assessment to Additional Compliance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Millonzi, Kara Anne</dc:creator>
  <cp:lastModifiedBy>Millonzi, Kara Anne</cp:lastModifiedBy>
  <cp:revision>17</cp:revision>
  <dcterms:created xsi:type="dcterms:W3CDTF">2022-02-19T19:43:00Z</dcterms:created>
  <dcterms:modified xsi:type="dcterms:W3CDTF">2023-01-10T14:21:14Z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0x010100CF4DC3185249B34E83F56C5A6C34FEC8</vt:lpwstr>
  </property>
</Properties>
</file>