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6" r:id="rId5"/>
    <p:sldId id="261" r:id="rId6"/>
    <p:sldId id="634" r:id="rId7"/>
    <p:sldId id="705" r:id="rId8"/>
    <p:sldId id="758" r:id="rId9"/>
    <p:sldId id="3409" r:id="rId10"/>
    <p:sldId id="659" r:id="rId11"/>
    <p:sldId id="3401" r:id="rId12"/>
    <p:sldId id="3408" r:id="rId13"/>
    <p:sldId id="3404" r:id="rId14"/>
    <p:sldId id="3405" r:id="rId15"/>
    <p:sldId id="3407" r:id="rId16"/>
    <p:sldId id="3397" r:id="rId17"/>
    <p:sldId id="3509" r:id="rId18"/>
    <p:sldId id="3490" r:id="rId19"/>
    <p:sldId id="3559" r:id="rId20"/>
    <p:sldId id="3572" r:id="rId21"/>
    <p:sldId id="643" r:id="rId22"/>
    <p:sldId id="3387" r:id="rId23"/>
    <p:sldId id="703" r:id="rId24"/>
    <p:sldId id="3542" r:id="rId25"/>
    <p:sldId id="3565" r:id="rId26"/>
    <p:sldId id="3578" r:id="rId27"/>
    <p:sldId id="729" r:id="rId28"/>
    <p:sldId id="3581" r:id="rId29"/>
    <p:sldId id="618" r:id="rId30"/>
    <p:sldId id="3575" r:id="rId31"/>
    <p:sldId id="3360" r:id="rId32"/>
    <p:sldId id="3361" r:id="rId33"/>
    <p:sldId id="3574" r:id="rId34"/>
    <p:sldId id="3576" r:id="rId35"/>
    <p:sldId id="673" r:id="rId36"/>
    <p:sldId id="674" r:id="rId37"/>
    <p:sldId id="676" r:id="rId38"/>
    <p:sldId id="677" r:id="rId39"/>
    <p:sldId id="679" r:id="rId40"/>
    <p:sldId id="3391" r:id="rId41"/>
    <p:sldId id="3486" r:id="rId42"/>
    <p:sldId id="3392" r:id="rId43"/>
    <p:sldId id="33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C9F4A-A082-E546-82D2-72A06AC17FE8}" v="3558" dt="2023-02-08T02:33:26.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09"/>
    <p:restoredTop sz="91434"/>
  </p:normalViewPr>
  <p:slideViewPr>
    <p:cSldViewPr snapToGrid="0">
      <p:cViewPr varScale="1">
        <p:scale>
          <a:sx n="108" d="100"/>
          <a:sy n="108" d="100"/>
        </p:scale>
        <p:origin x="208" y="5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4"/>
      <dgm:spPr/>
    </dgm:pt>
    <dgm:pt modelId="{C691E6FA-4D08-9E4E-BDBC-957F11482571}" type="pres">
      <dgm:prSet presAssocID="{C306291E-71A2-4B4C-BBB4-F598471C92A6}" presName="parentText" presStyleLbl="node1" presStyleIdx="0" presStyleCnt="4">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4">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4"/>
      <dgm:spPr/>
    </dgm:pt>
    <dgm:pt modelId="{446B6914-570B-2648-AA76-E908F8F52674}" type="pres">
      <dgm:prSet presAssocID="{5190CF68-C99A-47B0-8BD2-A62733FDC3A4}" presName="parentText" presStyleLbl="node1" presStyleIdx="1" presStyleCnt="4">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4">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4"/>
      <dgm:spPr/>
    </dgm:pt>
    <dgm:pt modelId="{F22C1007-0C0D-1F47-94BD-237CDBAB37D7}" type="pres">
      <dgm:prSet presAssocID="{80B743FD-DAC1-452E-963F-2A44621436EB}" presName="parentText" presStyleLbl="node1" presStyleIdx="2" presStyleCnt="4">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4">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4"/>
      <dgm:spPr/>
    </dgm:pt>
    <dgm:pt modelId="{723B57E3-C6C4-5A44-9B39-A3466BAA4F62}" type="pres">
      <dgm:prSet presAssocID="{75E48C5C-D110-498D-81F0-08810ACF36C2}" presName="parentText" presStyleLbl="node1" presStyleIdx="3" presStyleCnt="4">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4">
        <dgm:presLayoutVars>
          <dgm:bulletEnabled val="1"/>
        </dgm:presLayoutVars>
      </dgm:prSet>
      <dgm:spPr/>
    </dgm:pt>
  </dgm:ptLst>
  <dgm:cxnLst>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56227B-57AD-0040-98D5-3E2BAD48AAD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3CF51924-7A3D-DC49-B6F3-8936821F0A7A}">
      <dgm:prSet phldrT="[Text]"/>
      <dgm:spPr>
        <a:solidFill>
          <a:schemeClr val="accent3"/>
        </a:solidFill>
        <a:effectLst>
          <a:outerShdw blurRad="50800" dist="38100" dir="8100000" algn="tr" rotWithShape="0">
            <a:prstClr val="black">
              <a:alpha val="40000"/>
            </a:prstClr>
          </a:outerShdw>
        </a:effectLst>
      </dgm:spPr>
      <dgm:t>
        <a:bodyPr/>
        <a:lstStyle/>
        <a:p>
          <a:r>
            <a:rPr lang="en-US" dirty="0"/>
            <a:t>Eligibility restrictions</a:t>
          </a:r>
        </a:p>
      </dgm:t>
    </dgm:pt>
    <dgm:pt modelId="{02A882E1-B4E9-7143-A546-5472482EB152}" type="parTrans" cxnId="{F7290171-69AA-9845-B01D-52376E009D1E}">
      <dgm:prSet/>
      <dgm:spPr/>
      <dgm:t>
        <a:bodyPr/>
        <a:lstStyle/>
        <a:p>
          <a:endParaRPr lang="en-US"/>
        </a:p>
      </dgm:t>
    </dgm:pt>
    <dgm:pt modelId="{148EEDF9-3E9B-094A-B6C7-CD04B8085D7A}" type="sibTrans" cxnId="{F7290171-69AA-9845-B01D-52376E009D1E}">
      <dgm:prSet/>
      <dgm:spPr/>
      <dgm:t>
        <a:bodyPr/>
        <a:lstStyle/>
        <a:p>
          <a:endParaRPr lang="en-US"/>
        </a:p>
      </dgm:t>
    </dgm:pt>
    <dgm:pt modelId="{5DF5B8EE-EE99-B74D-BD6A-F51CCCCD4F88}">
      <dgm:prSet phldrT="[Text]"/>
      <dgm:spPr>
        <a:solidFill>
          <a:schemeClr val="accent3"/>
        </a:solidFill>
        <a:effectLst>
          <a:outerShdw blurRad="50800" dist="38100" dir="8100000" algn="tr" rotWithShape="0">
            <a:prstClr val="black">
              <a:alpha val="40000"/>
            </a:prstClr>
          </a:outerShdw>
        </a:effectLst>
      </dgm:spPr>
      <dgm:t>
        <a:bodyPr/>
        <a:lstStyle/>
        <a:p>
          <a:r>
            <a:rPr lang="en-US" dirty="0"/>
            <a:t>Award terms and prohibitions</a:t>
          </a:r>
        </a:p>
      </dgm:t>
    </dgm:pt>
    <dgm:pt modelId="{8E1C3503-C714-5843-B728-6B9C9539F319}" type="parTrans" cxnId="{6283929F-56C6-A048-AFCD-F6F7D6AA063F}">
      <dgm:prSet/>
      <dgm:spPr/>
      <dgm:t>
        <a:bodyPr/>
        <a:lstStyle/>
        <a:p>
          <a:endParaRPr lang="en-US"/>
        </a:p>
      </dgm:t>
    </dgm:pt>
    <dgm:pt modelId="{E9A7163B-E587-164A-B6B1-9C8CCC6F629D}" type="sibTrans" cxnId="{6283929F-56C6-A048-AFCD-F6F7D6AA063F}">
      <dgm:prSet/>
      <dgm:spPr/>
      <dgm:t>
        <a:bodyPr/>
        <a:lstStyle/>
        <a:p>
          <a:endParaRPr lang="en-US"/>
        </a:p>
      </dgm:t>
    </dgm:pt>
    <dgm:pt modelId="{CB4D5A6C-B50A-B548-AB82-3E4329D331DF}">
      <dgm:prSet phldrT="[Text]"/>
      <dgm:spPr>
        <a:solidFill>
          <a:schemeClr val="accent3"/>
        </a:solidFill>
        <a:effectLst>
          <a:outerShdw blurRad="50800" dist="38100" dir="8100000" algn="tr" rotWithShape="0">
            <a:prstClr val="black">
              <a:alpha val="40000"/>
            </a:prstClr>
          </a:outerShdw>
        </a:effectLst>
      </dgm:spPr>
      <dgm:t>
        <a:bodyPr/>
        <a:lstStyle/>
        <a:p>
          <a:r>
            <a:rPr lang="en-US" dirty="0"/>
            <a:t>Uniform guidance requirements</a:t>
          </a:r>
        </a:p>
      </dgm:t>
    </dgm:pt>
    <dgm:pt modelId="{AED58873-0564-7D42-94F9-EC0AB20BE168}" type="parTrans" cxnId="{38F18705-B11E-F246-BC78-0A9C0AD89B70}">
      <dgm:prSet/>
      <dgm:spPr/>
      <dgm:t>
        <a:bodyPr/>
        <a:lstStyle/>
        <a:p>
          <a:endParaRPr lang="en-US"/>
        </a:p>
      </dgm:t>
    </dgm:pt>
    <dgm:pt modelId="{31151AAB-FC40-2149-8348-CA89F5556DD9}" type="sibTrans" cxnId="{38F18705-B11E-F246-BC78-0A9C0AD89B70}">
      <dgm:prSet/>
      <dgm:spPr/>
      <dgm:t>
        <a:bodyPr/>
        <a:lstStyle/>
        <a:p>
          <a:endParaRPr lang="en-US"/>
        </a:p>
      </dgm:t>
    </dgm:pt>
    <dgm:pt modelId="{B5315745-625A-4141-9930-94121E0DEA8F}">
      <dgm:prSet phldrT="[Text]"/>
      <dgm:spPr>
        <a:solidFill>
          <a:schemeClr val="accent2"/>
        </a:solidFill>
        <a:effectLst>
          <a:outerShdw blurRad="50800" dist="38100" dir="8100000" algn="tr" rotWithShape="0">
            <a:prstClr val="black">
              <a:alpha val="40000"/>
            </a:prstClr>
          </a:outerShdw>
        </a:effectLst>
      </dgm:spPr>
      <dgm:t>
        <a:bodyPr/>
        <a:lstStyle/>
        <a:p>
          <a:r>
            <a:rPr lang="en-US" dirty="0"/>
            <a:t>Local Government</a:t>
          </a:r>
        </a:p>
      </dgm:t>
    </dgm:pt>
    <dgm:pt modelId="{E323419E-6143-2F46-A9EC-0D81D68F27CB}" type="parTrans" cxnId="{2FCE45B0-67D7-F845-9BA5-C3B9CB940D48}">
      <dgm:prSet/>
      <dgm:spPr/>
      <dgm:t>
        <a:bodyPr/>
        <a:lstStyle/>
        <a:p>
          <a:endParaRPr lang="en-US"/>
        </a:p>
      </dgm:t>
    </dgm:pt>
    <dgm:pt modelId="{E21F8C03-93E2-F141-B845-3EDE487F0055}" type="sibTrans" cxnId="{2FCE45B0-67D7-F845-9BA5-C3B9CB940D48}">
      <dgm:prSet/>
      <dgm:spPr/>
      <dgm:t>
        <a:bodyPr/>
        <a:lstStyle/>
        <a:p>
          <a:endParaRPr lang="en-US"/>
        </a:p>
      </dgm:t>
    </dgm:pt>
    <dgm:pt modelId="{0C612CA5-83E2-B042-9565-D96B36CEF500}">
      <dgm:prSet phldrT="[Text]"/>
      <dgm:spPr>
        <a:solidFill>
          <a:schemeClr val="accent4"/>
        </a:solidFill>
        <a:effectLst>
          <a:outerShdw blurRad="50800" dist="38100" dir="8100000" algn="tr" rotWithShape="0">
            <a:prstClr val="black">
              <a:alpha val="40000"/>
            </a:prstClr>
          </a:outerShdw>
        </a:effectLst>
      </dgm:spPr>
      <dgm:t>
        <a:bodyPr/>
        <a:lstStyle/>
        <a:p>
          <a:r>
            <a:rPr lang="en-US" dirty="0"/>
            <a:t>Partner Organization</a:t>
          </a:r>
        </a:p>
      </dgm:t>
    </dgm:pt>
    <dgm:pt modelId="{46A7DC0B-79FB-C142-A239-001E130A2848}" type="parTrans" cxnId="{17FED857-3A99-4D49-BFA5-5DD524D88D9C}">
      <dgm:prSet/>
      <dgm:spPr/>
      <dgm:t>
        <a:bodyPr/>
        <a:lstStyle/>
        <a:p>
          <a:endParaRPr lang="en-US"/>
        </a:p>
      </dgm:t>
    </dgm:pt>
    <dgm:pt modelId="{0F4441A9-74D6-AD46-A71E-D774C7FF00CE}" type="sibTrans" cxnId="{17FED857-3A99-4D49-BFA5-5DD524D88D9C}">
      <dgm:prSet/>
      <dgm:spPr/>
      <dgm:t>
        <a:bodyPr/>
        <a:lstStyle/>
        <a:p>
          <a:endParaRPr lang="en-US"/>
        </a:p>
      </dgm:t>
    </dgm:pt>
    <dgm:pt modelId="{50348FE9-8B04-DE45-B294-A127A0E6AC24}" type="pres">
      <dgm:prSet presAssocID="{B856227B-57AD-0040-98D5-3E2BAD48AADE}" presName="linearFlow" presStyleCnt="0">
        <dgm:presLayoutVars>
          <dgm:resizeHandles val="exact"/>
        </dgm:presLayoutVars>
      </dgm:prSet>
      <dgm:spPr/>
    </dgm:pt>
    <dgm:pt modelId="{B76C87A5-04F6-0143-A867-9E4FAB2D5BE7}" type="pres">
      <dgm:prSet presAssocID="{B5315745-625A-4141-9930-94121E0DEA8F}" presName="node" presStyleLbl="node1" presStyleIdx="0" presStyleCnt="5">
        <dgm:presLayoutVars>
          <dgm:bulletEnabled val="1"/>
        </dgm:presLayoutVars>
      </dgm:prSet>
      <dgm:spPr/>
    </dgm:pt>
    <dgm:pt modelId="{51954E66-56AC-A44E-B63F-D556D903D7AD}" type="pres">
      <dgm:prSet presAssocID="{E21F8C03-93E2-F141-B845-3EDE487F0055}" presName="sibTrans" presStyleLbl="sibTrans2D1" presStyleIdx="0" presStyleCnt="4"/>
      <dgm:spPr/>
    </dgm:pt>
    <dgm:pt modelId="{FB769F48-A0D2-2046-97FA-8EC7C8C49F93}" type="pres">
      <dgm:prSet presAssocID="{E21F8C03-93E2-F141-B845-3EDE487F0055}" presName="connectorText" presStyleLbl="sibTrans2D1" presStyleIdx="0" presStyleCnt="4"/>
      <dgm:spPr/>
    </dgm:pt>
    <dgm:pt modelId="{5FE4ED40-1284-F24A-9497-392C669A4DB6}" type="pres">
      <dgm:prSet presAssocID="{3CF51924-7A3D-DC49-B6F3-8936821F0A7A}" presName="node" presStyleLbl="node1" presStyleIdx="1" presStyleCnt="5">
        <dgm:presLayoutVars>
          <dgm:bulletEnabled val="1"/>
        </dgm:presLayoutVars>
      </dgm:prSet>
      <dgm:spPr/>
    </dgm:pt>
    <dgm:pt modelId="{674CECF2-45F9-154D-BAA7-3CC87CD8751F}" type="pres">
      <dgm:prSet presAssocID="{148EEDF9-3E9B-094A-B6C7-CD04B8085D7A}" presName="sibTrans" presStyleLbl="sibTrans2D1" presStyleIdx="1" presStyleCnt="4"/>
      <dgm:spPr/>
    </dgm:pt>
    <dgm:pt modelId="{FFA2FAB6-DC8E-F646-995B-2C51C0F7015B}" type="pres">
      <dgm:prSet presAssocID="{148EEDF9-3E9B-094A-B6C7-CD04B8085D7A}" presName="connectorText" presStyleLbl="sibTrans2D1" presStyleIdx="1" presStyleCnt="4"/>
      <dgm:spPr/>
    </dgm:pt>
    <dgm:pt modelId="{C6689794-B8CB-4842-8181-EB8F93F1585E}" type="pres">
      <dgm:prSet presAssocID="{5DF5B8EE-EE99-B74D-BD6A-F51CCCCD4F88}" presName="node" presStyleLbl="node1" presStyleIdx="2" presStyleCnt="5">
        <dgm:presLayoutVars>
          <dgm:bulletEnabled val="1"/>
        </dgm:presLayoutVars>
      </dgm:prSet>
      <dgm:spPr/>
    </dgm:pt>
    <dgm:pt modelId="{57D94668-669D-3945-A0C6-4BC6744E9816}" type="pres">
      <dgm:prSet presAssocID="{E9A7163B-E587-164A-B6B1-9C8CCC6F629D}" presName="sibTrans" presStyleLbl="sibTrans2D1" presStyleIdx="2" presStyleCnt="4"/>
      <dgm:spPr/>
    </dgm:pt>
    <dgm:pt modelId="{C7013E84-A6FD-0843-BB45-FE5D5D9CF454}" type="pres">
      <dgm:prSet presAssocID="{E9A7163B-E587-164A-B6B1-9C8CCC6F629D}" presName="connectorText" presStyleLbl="sibTrans2D1" presStyleIdx="2" presStyleCnt="4"/>
      <dgm:spPr/>
    </dgm:pt>
    <dgm:pt modelId="{EA73BA3F-D6E0-4447-8C84-C5F91A3E73C3}" type="pres">
      <dgm:prSet presAssocID="{CB4D5A6C-B50A-B548-AB82-3E4329D331DF}" presName="node" presStyleLbl="node1" presStyleIdx="3" presStyleCnt="5">
        <dgm:presLayoutVars>
          <dgm:bulletEnabled val="1"/>
        </dgm:presLayoutVars>
      </dgm:prSet>
      <dgm:spPr/>
    </dgm:pt>
    <dgm:pt modelId="{630891F8-1C41-3049-8C24-15719267826C}" type="pres">
      <dgm:prSet presAssocID="{31151AAB-FC40-2149-8348-CA89F5556DD9}" presName="sibTrans" presStyleLbl="sibTrans2D1" presStyleIdx="3" presStyleCnt="4"/>
      <dgm:spPr/>
    </dgm:pt>
    <dgm:pt modelId="{EB6E37F5-FB6D-9F42-B2FD-BA3C62A56F07}" type="pres">
      <dgm:prSet presAssocID="{31151AAB-FC40-2149-8348-CA89F5556DD9}" presName="connectorText" presStyleLbl="sibTrans2D1" presStyleIdx="3" presStyleCnt="4"/>
      <dgm:spPr/>
    </dgm:pt>
    <dgm:pt modelId="{9B45FFB3-5D70-AC48-8F57-64AE0E1D66FF}" type="pres">
      <dgm:prSet presAssocID="{0C612CA5-83E2-B042-9565-D96B36CEF500}" presName="node" presStyleLbl="node1" presStyleIdx="4" presStyleCnt="5">
        <dgm:presLayoutVars>
          <dgm:bulletEnabled val="1"/>
        </dgm:presLayoutVars>
      </dgm:prSet>
      <dgm:spPr/>
    </dgm:pt>
  </dgm:ptLst>
  <dgm:cxnLst>
    <dgm:cxn modelId="{38F18705-B11E-F246-BC78-0A9C0AD89B70}" srcId="{B856227B-57AD-0040-98D5-3E2BAD48AADE}" destId="{CB4D5A6C-B50A-B548-AB82-3E4329D331DF}" srcOrd="3" destOrd="0" parTransId="{AED58873-0564-7D42-94F9-EC0AB20BE168}" sibTransId="{31151AAB-FC40-2149-8348-CA89F5556DD9}"/>
    <dgm:cxn modelId="{993D9917-75E5-5C4F-B1D2-CD3B5F9BF5B4}" type="presOf" srcId="{148EEDF9-3E9B-094A-B6C7-CD04B8085D7A}" destId="{674CECF2-45F9-154D-BAA7-3CC87CD8751F}" srcOrd="0" destOrd="0" presId="urn:microsoft.com/office/officeart/2005/8/layout/process2"/>
    <dgm:cxn modelId="{9C592218-D6E8-7E42-98E7-E6724FF16C08}" type="presOf" srcId="{E21F8C03-93E2-F141-B845-3EDE487F0055}" destId="{FB769F48-A0D2-2046-97FA-8EC7C8C49F93}" srcOrd="1" destOrd="0" presId="urn:microsoft.com/office/officeart/2005/8/layout/process2"/>
    <dgm:cxn modelId="{5659A91F-54B1-F34D-A5E2-E810BAA3F006}" type="presOf" srcId="{148EEDF9-3E9B-094A-B6C7-CD04B8085D7A}" destId="{FFA2FAB6-DC8E-F646-995B-2C51C0F7015B}" srcOrd="1" destOrd="0" presId="urn:microsoft.com/office/officeart/2005/8/layout/process2"/>
    <dgm:cxn modelId="{E6EACF3E-CA95-FD48-9AC2-B05FE9FB0E9A}" type="presOf" srcId="{E9A7163B-E587-164A-B6B1-9C8CCC6F629D}" destId="{57D94668-669D-3945-A0C6-4BC6744E9816}" srcOrd="0" destOrd="0" presId="urn:microsoft.com/office/officeart/2005/8/layout/process2"/>
    <dgm:cxn modelId="{B2547D45-E429-C140-B813-A4E916CF917F}" type="presOf" srcId="{E9A7163B-E587-164A-B6B1-9C8CCC6F629D}" destId="{C7013E84-A6FD-0843-BB45-FE5D5D9CF454}" srcOrd="1" destOrd="0" presId="urn:microsoft.com/office/officeart/2005/8/layout/process2"/>
    <dgm:cxn modelId="{17FED857-3A99-4D49-BFA5-5DD524D88D9C}" srcId="{B856227B-57AD-0040-98D5-3E2BAD48AADE}" destId="{0C612CA5-83E2-B042-9565-D96B36CEF500}" srcOrd="4" destOrd="0" parTransId="{46A7DC0B-79FB-C142-A239-001E130A2848}" sibTransId="{0F4441A9-74D6-AD46-A71E-D774C7FF00CE}"/>
    <dgm:cxn modelId="{3115AB5E-39D1-3D4D-A23C-6201CADF9EB3}" type="presOf" srcId="{B856227B-57AD-0040-98D5-3E2BAD48AADE}" destId="{50348FE9-8B04-DE45-B294-A127A0E6AC24}" srcOrd="0" destOrd="0" presId="urn:microsoft.com/office/officeart/2005/8/layout/process2"/>
    <dgm:cxn modelId="{F7290171-69AA-9845-B01D-52376E009D1E}" srcId="{B856227B-57AD-0040-98D5-3E2BAD48AADE}" destId="{3CF51924-7A3D-DC49-B6F3-8936821F0A7A}" srcOrd="1" destOrd="0" parTransId="{02A882E1-B4E9-7143-A546-5472482EB152}" sibTransId="{148EEDF9-3E9B-094A-B6C7-CD04B8085D7A}"/>
    <dgm:cxn modelId="{C6A26173-0C97-484B-9C80-C71A43D0BEC7}" type="presOf" srcId="{3CF51924-7A3D-DC49-B6F3-8936821F0A7A}" destId="{5FE4ED40-1284-F24A-9497-392C669A4DB6}" srcOrd="0" destOrd="0" presId="urn:microsoft.com/office/officeart/2005/8/layout/process2"/>
    <dgm:cxn modelId="{466E5184-2335-CE40-9601-5C7FBB790A69}" type="presOf" srcId="{E21F8C03-93E2-F141-B845-3EDE487F0055}" destId="{51954E66-56AC-A44E-B63F-D556D903D7AD}" srcOrd="0" destOrd="0" presId="urn:microsoft.com/office/officeart/2005/8/layout/process2"/>
    <dgm:cxn modelId="{1F14459D-DFCC-1C4A-B9F7-89A25DF76B8D}" type="presOf" srcId="{CB4D5A6C-B50A-B548-AB82-3E4329D331DF}" destId="{EA73BA3F-D6E0-4447-8C84-C5F91A3E73C3}" srcOrd="0" destOrd="0" presId="urn:microsoft.com/office/officeart/2005/8/layout/process2"/>
    <dgm:cxn modelId="{6283929F-56C6-A048-AFCD-F6F7D6AA063F}" srcId="{B856227B-57AD-0040-98D5-3E2BAD48AADE}" destId="{5DF5B8EE-EE99-B74D-BD6A-F51CCCCD4F88}" srcOrd="2" destOrd="0" parTransId="{8E1C3503-C714-5843-B728-6B9C9539F319}" sibTransId="{E9A7163B-E587-164A-B6B1-9C8CCC6F629D}"/>
    <dgm:cxn modelId="{2FCE45B0-67D7-F845-9BA5-C3B9CB940D48}" srcId="{B856227B-57AD-0040-98D5-3E2BAD48AADE}" destId="{B5315745-625A-4141-9930-94121E0DEA8F}" srcOrd="0" destOrd="0" parTransId="{E323419E-6143-2F46-A9EC-0D81D68F27CB}" sibTransId="{E21F8C03-93E2-F141-B845-3EDE487F0055}"/>
    <dgm:cxn modelId="{A3515BBD-99A8-9C41-BD07-05F8D188DEE5}" type="presOf" srcId="{0C612CA5-83E2-B042-9565-D96B36CEF500}" destId="{9B45FFB3-5D70-AC48-8F57-64AE0E1D66FF}" srcOrd="0" destOrd="0" presId="urn:microsoft.com/office/officeart/2005/8/layout/process2"/>
    <dgm:cxn modelId="{1DC397BE-8C74-EB4B-B070-3CE9B303AF1E}" type="presOf" srcId="{B5315745-625A-4141-9930-94121E0DEA8F}" destId="{B76C87A5-04F6-0143-A867-9E4FAB2D5BE7}" srcOrd="0" destOrd="0" presId="urn:microsoft.com/office/officeart/2005/8/layout/process2"/>
    <dgm:cxn modelId="{7C11CAD7-190E-9347-8F4D-8CB3D1E02249}" type="presOf" srcId="{31151AAB-FC40-2149-8348-CA89F5556DD9}" destId="{EB6E37F5-FB6D-9F42-B2FD-BA3C62A56F07}" srcOrd="1" destOrd="0" presId="urn:microsoft.com/office/officeart/2005/8/layout/process2"/>
    <dgm:cxn modelId="{448785F5-C5DD-5443-A0FC-C0A8F0ED880A}" type="presOf" srcId="{5DF5B8EE-EE99-B74D-BD6A-F51CCCCD4F88}" destId="{C6689794-B8CB-4842-8181-EB8F93F1585E}" srcOrd="0" destOrd="0" presId="urn:microsoft.com/office/officeart/2005/8/layout/process2"/>
    <dgm:cxn modelId="{E21ACAFB-19ED-6A46-A593-5536AD95C522}" type="presOf" srcId="{31151AAB-FC40-2149-8348-CA89F5556DD9}" destId="{630891F8-1C41-3049-8C24-15719267826C}" srcOrd="0" destOrd="0" presId="urn:microsoft.com/office/officeart/2005/8/layout/process2"/>
    <dgm:cxn modelId="{3890B536-FA38-D342-A11E-8995634A403A}" type="presParOf" srcId="{50348FE9-8B04-DE45-B294-A127A0E6AC24}" destId="{B76C87A5-04F6-0143-A867-9E4FAB2D5BE7}" srcOrd="0" destOrd="0" presId="urn:microsoft.com/office/officeart/2005/8/layout/process2"/>
    <dgm:cxn modelId="{3E169344-1F9B-904E-98FD-B86C01C28F89}" type="presParOf" srcId="{50348FE9-8B04-DE45-B294-A127A0E6AC24}" destId="{51954E66-56AC-A44E-B63F-D556D903D7AD}" srcOrd="1" destOrd="0" presId="urn:microsoft.com/office/officeart/2005/8/layout/process2"/>
    <dgm:cxn modelId="{71A44316-5F70-D14F-B475-BCAA893E76EC}" type="presParOf" srcId="{51954E66-56AC-A44E-B63F-D556D903D7AD}" destId="{FB769F48-A0D2-2046-97FA-8EC7C8C49F93}" srcOrd="0" destOrd="0" presId="urn:microsoft.com/office/officeart/2005/8/layout/process2"/>
    <dgm:cxn modelId="{EFE80BDC-D015-9D45-A4BC-BDC3F17D5BE7}" type="presParOf" srcId="{50348FE9-8B04-DE45-B294-A127A0E6AC24}" destId="{5FE4ED40-1284-F24A-9497-392C669A4DB6}" srcOrd="2" destOrd="0" presId="urn:microsoft.com/office/officeart/2005/8/layout/process2"/>
    <dgm:cxn modelId="{ACF11AF9-2635-0547-AE1F-04B401E02FDB}" type="presParOf" srcId="{50348FE9-8B04-DE45-B294-A127A0E6AC24}" destId="{674CECF2-45F9-154D-BAA7-3CC87CD8751F}" srcOrd="3" destOrd="0" presId="urn:microsoft.com/office/officeart/2005/8/layout/process2"/>
    <dgm:cxn modelId="{9EA7EA63-17CC-1D40-99A0-4351E9DD3DE1}" type="presParOf" srcId="{674CECF2-45F9-154D-BAA7-3CC87CD8751F}" destId="{FFA2FAB6-DC8E-F646-995B-2C51C0F7015B}" srcOrd="0" destOrd="0" presId="urn:microsoft.com/office/officeart/2005/8/layout/process2"/>
    <dgm:cxn modelId="{E6914CDC-7C4D-F945-B58F-467885AF3290}" type="presParOf" srcId="{50348FE9-8B04-DE45-B294-A127A0E6AC24}" destId="{C6689794-B8CB-4842-8181-EB8F93F1585E}" srcOrd="4" destOrd="0" presId="urn:microsoft.com/office/officeart/2005/8/layout/process2"/>
    <dgm:cxn modelId="{2F255B33-9BA3-D44D-9A36-7B6E9110D2C9}" type="presParOf" srcId="{50348FE9-8B04-DE45-B294-A127A0E6AC24}" destId="{57D94668-669D-3945-A0C6-4BC6744E9816}" srcOrd="5" destOrd="0" presId="urn:microsoft.com/office/officeart/2005/8/layout/process2"/>
    <dgm:cxn modelId="{70C57D92-6DE9-F346-AC8F-D955A738AF04}" type="presParOf" srcId="{57D94668-669D-3945-A0C6-4BC6744E9816}" destId="{C7013E84-A6FD-0843-BB45-FE5D5D9CF454}" srcOrd="0" destOrd="0" presId="urn:microsoft.com/office/officeart/2005/8/layout/process2"/>
    <dgm:cxn modelId="{480DEE88-0ABF-664B-BCCA-66D6D1DFA05A}" type="presParOf" srcId="{50348FE9-8B04-DE45-B294-A127A0E6AC24}" destId="{EA73BA3F-D6E0-4447-8C84-C5F91A3E73C3}" srcOrd="6" destOrd="0" presId="urn:microsoft.com/office/officeart/2005/8/layout/process2"/>
    <dgm:cxn modelId="{BA10BB90-B6AA-FD49-B9E1-3CD365AB9E90}" type="presParOf" srcId="{50348FE9-8B04-DE45-B294-A127A0E6AC24}" destId="{630891F8-1C41-3049-8C24-15719267826C}" srcOrd="7" destOrd="0" presId="urn:microsoft.com/office/officeart/2005/8/layout/process2"/>
    <dgm:cxn modelId="{3375FF51-DACE-E444-9B68-733397FC43EA}" type="presParOf" srcId="{630891F8-1C41-3049-8C24-15719267826C}" destId="{EB6E37F5-FB6D-9F42-B2FD-BA3C62A56F07}" srcOrd="0" destOrd="0" presId="urn:microsoft.com/office/officeart/2005/8/layout/process2"/>
    <dgm:cxn modelId="{F0326A12-5F9B-E141-BD2A-81FE279F8683}" type="presParOf" srcId="{50348FE9-8B04-DE45-B294-A127A0E6AC24}" destId="{9B45FFB3-5D70-AC48-8F57-64AE0E1D66FF}"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BFC435-6746-AE47-9E48-F5A593B8759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E47AC473-5517-D146-BAB6-55469DF1D7A6}">
      <dgm:prSet phldrT="[Text]"/>
      <dgm:spPr>
        <a:solidFill>
          <a:schemeClr val="accent6"/>
        </a:solidFill>
      </dgm:spPr>
      <dgm:t>
        <a:bodyPr/>
        <a:lstStyle/>
        <a:p>
          <a:r>
            <a:rPr lang="en-US" dirty="0"/>
            <a:t>Low Risk</a:t>
          </a:r>
        </a:p>
      </dgm:t>
    </dgm:pt>
    <dgm:pt modelId="{1E0E964A-F299-0643-935B-46F37F1D0189}" type="parTrans" cxnId="{53DF8EC7-F86A-5247-9C3B-5E3A31B20A3D}">
      <dgm:prSet/>
      <dgm:spPr/>
      <dgm:t>
        <a:bodyPr/>
        <a:lstStyle/>
        <a:p>
          <a:endParaRPr lang="en-US"/>
        </a:p>
      </dgm:t>
    </dgm:pt>
    <dgm:pt modelId="{ACC4C8C9-58E5-B240-87E0-301F4B542495}" type="sibTrans" cxnId="{53DF8EC7-F86A-5247-9C3B-5E3A31B20A3D}">
      <dgm:prSet/>
      <dgm:spPr/>
      <dgm:t>
        <a:bodyPr/>
        <a:lstStyle/>
        <a:p>
          <a:endParaRPr lang="en-US"/>
        </a:p>
      </dgm:t>
    </dgm:pt>
    <dgm:pt modelId="{78823840-40B9-9340-B0A2-FFF96C7A52DE}">
      <dgm:prSet phldrT="[Text]" custT="1"/>
      <dgm:spPr/>
      <dgm:t>
        <a:bodyPr/>
        <a:lstStyle/>
        <a:p>
          <a:pPr>
            <a:buFont typeface="Arial" panose="020B0604020202020204" pitchFamily="34" charset="0"/>
            <a:buChar char="•"/>
          </a:pPr>
          <a:r>
            <a:rPr lang="en-US" sz="1300" dirty="0"/>
            <a:t>Periodic review of financial and performance reports</a:t>
          </a:r>
        </a:p>
      </dgm:t>
    </dgm:pt>
    <dgm:pt modelId="{BDE861E2-56ED-ED4A-BFCB-57B9F5348372}" type="parTrans" cxnId="{7F2C600F-5F53-C943-A508-C42DD35A35F3}">
      <dgm:prSet/>
      <dgm:spPr/>
      <dgm:t>
        <a:bodyPr/>
        <a:lstStyle/>
        <a:p>
          <a:endParaRPr lang="en-US"/>
        </a:p>
      </dgm:t>
    </dgm:pt>
    <dgm:pt modelId="{DAFCCB45-CDC4-F34C-B906-2D5D3CD66C5B}" type="sibTrans" cxnId="{7F2C600F-5F53-C943-A508-C42DD35A35F3}">
      <dgm:prSet/>
      <dgm:spPr/>
      <dgm:t>
        <a:bodyPr/>
        <a:lstStyle/>
        <a:p>
          <a:endParaRPr lang="en-US"/>
        </a:p>
      </dgm:t>
    </dgm:pt>
    <dgm:pt modelId="{69BA2783-10E0-604C-889A-5D71E53371F3}">
      <dgm:prSet phldrT="[Text]"/>
      <dgm:spPr>
        <a:solidFill>
          <a:schemeClr val="accent4"/>
        </a:solidFill>
      </dgm:spPr>
      <dgm:t>
        <a:bodyPr/>
        <a:lstStyle/>
        <a:p>
          <a:r>
            <a:rPr lang="en-US" dirty="0"/>
            <a:t>Med. Risk</a:t>
          </a:r>
        </a:p>
      </dgm:t>
    </dgm:pt>
    <dgm:pt modelId="{05908D4F-71FE-2741-836B-A62B33F42A43}" type="parTrans" cxnId="{CC8C48C2-F608-4B44-9DE7-77CDABB7C7F0}">
      <dgm:prSet/>
      <dgm:spPr/>
      <dgm:t>
        <a:bodyPr/>
        <a:lstStyle/>
        <a:p>
          <a:endParaRPr lang="en-US"/>
        </a:p>
      </dgm:t>
    </dgm:pt>
    <dgm:pt modelId="{34B0CDED-7C0D-6744-9F52-8B0E72A6CB36}" type="sibTrans" cxnId="{CC8C48C2-F608-4B44-9DE7-77CDABB7C7F0}">
      <dgm:prSet/>
      <dgm:spPr/>
      <dgm:t>
        <a:bodyPr/>
        <a:lstStyle/>
        <a:p>
          <a:endParaRPr lang="en-US"/>
        </a:p>
      </dgm:t>
    </dgm:pt>
    <dgm:pt modelId="{0672D222-ABDB-CD4F-8787-E102D63F2096}">
      <dgm:prSet phldrT="[Text]" custT="1"/>
      <dgm:spPr/>
      <dgm:t>
        <a:bodyPr/>
        <a:lstStyle/>
        <a:p>
          <a:r>
            <a:rPr lang="en-US" sz="1300" dirty="0"/>
            <a:t>Payments on reimbursement basis</a:t>
          </a:r>
        </a:p>
      </dgm:t>
    </dgm:pt>
    <dgm:pt modelId="{73477419-38E0-D54C-8FB1-2A033ED124CB}" type="parTrans" cxnId="{F9965768-B01E-524F-8018-178723780BCB}">
      <dgm:prSet/>
      <dgm:spPr/>
      <dgm:t>
        <a:bodyPr/>
        <a:lstStyle/>
        <a:p>
          <a:endParaRPr lang="en-US"/>
        </a:p>
      </dgm:t>
    </dgm:pt>
    <dgm:pt modelId="{F2179EC6-8F7B-574B-9159-69B50AE312BA}" type="sibTrans" cxnId="{F9965768-B01E-524F-8018-178723780BCB}">
      <dgm:prSet/>
      <dgm:spPr/>
      <dgm:t>
        <a:bodyPr/>
        <a:lstStyle/>
        <a:p>
          <a:endParaRPr lang="en-US"/>
        </a:p>
      </dgm:t>
    </dgm:pt>
    <dgm:pt modelId="{650EE829-8ED9-7643-9A84-B1F00C04C7AB}">
      <dgm:prSet phldrT="[Text]"/>
      <dgm:spPr>
        <a:solidFill>
          <a:schemeClr val="accent2"/>
        </a:solidFill>
      </dgm:spPr>
      <dgm:t>
        <a:bodyPr/>
        <a:lstStyle/>
        <a:p>
          <a:r>
            <a:rPr lang="en-US" dirty="0"/>
            <a:t>High Risk</a:t>
          </a:r>
        </a:p>
      </dgm:t>
    </dgm:pt>
    <dgm:pt modelId="{9789710C-06F7-744A-B036-2247E19D26CA}" type="parTrans" cxnId="{CB76E3F9-8442-8C42-A28E-B955BFBC9FDD}">
      <dgm:prSet/>
      <dgm:spPr/>
      <dgm:t>
        <a:bodyPr/>
        <a:lstStyle/>
        <a:p>
          <a:endParaRPr lang="en-US"/>
        </a:p>
      </dgm:t>
    </dgm:pt>
    <dgm:pt modelId="{D6AD243D-74EC-5947-9DF7-BFCAABB8B327}" type="sibTrans" cxnId="{CB76E3F9-8442-8C42-A28E-B955BFBC9FDD}">
      <dgm:prSet/>
      <dgm:spPr/>
      <dgm:t>
        <a:bodyPr/>
        <a:lstStyle/>
        <a:p>
          <a:endParaRPr lang="en-US"/>
        </a:p>
      </dgm:t>
    </dgm:pt>
    <dgm:pt modelId="{8DCB8070-A318-2647-B17F-C4C821AF852C}">
      <dgm:prSet phldrT="[Text]" custT="1"/>
      <dgm:spPr/>
      <dgm:t>
        <a:bodyPr/>
        <a:lstStyle/>
        <a:p>
          <a:r>
            <a:rPr lang="en-US" sz="1400" dirty="0"/>
            <a:t>Quarterly status meetings</a:t>
          </a:r>
        </a:p>
      </dgm:t>
    </dgm:pt>
    <dgm:pt modelId="{E1EC672E-CCC7-5648-AC3F-C32C3FE0D622}" type="parTrans" cxnId="{03C31245-F369-C740-99ED-ECBA20081A82}">
      <dgm:prSet/>
      <dgm:spPr/>
      <dgm:t>
        <a:bodyPr/>
        <a:lstStyle/>
        <a:p>
          <a:endParaRPr lang="en-US"/>
        </a:p>
      </dgm:t>
    </dgm:pt>
    <dgm:pt modelId="{60787FE7-5066-2A4F-99CC-9D87C6DACE83}" type="sibTrans" cxnId="{03C31245-F369-C740-99ED-ECBA20081A82}">
      <dgm:prSet/>
      <dgm:spPr/>
      <dgm:t>
        <a:bodyPr/>
        <a:lstStyle/>
        <a:p>
          <a:endParaRPr lang="en-US"/>
        </a:p>
      </dgm:t>
    </dgm:pt>
    <dgm:pt modelId="{F3C38C29-8648-D541-8B0B-CEAE16A806FE}">
      <dgm:prSet phldrT="[Text]" custT="1"/>
      <dgm:spPr/>
      <dgm:t>
        <a:bodyPr/>
        <a:lstStyle/>
        <a:p>
          <a:r>
            <a:rPr lang="en-US" sz="1400" dirty="0"/>
            <a:t>Other action plans established by LG</a:t>
          </a:r>
        </a:p>
      </dgm:t>
    </dgm:pt>
    <dgm:pt modelId="{C333F574-6440-264F-A238-5773FFCAAD1F}" type="parTrans" cxnId="{3E851681-75D0-574A-A0A0-AFE22A969631}">
      <dgm:prSet/>
      <dgm:spPr/>
      <dgm:t>
        <a:bodyPr/>
        <a:lstStyle/>
        <a:p>
          <a:endParaRPr lang="en-US"/>
        </a:p>
      </dgm:t>
    </dgm:pt>
    <dgm:pt modelId="{99FE9637-5B5F-A043-BBB6-48935B61A60A}" type="sibTrans" cxnId="{3E851681-75D0-574A-A0A0-AFE22A969631}">
      <dgm:prSet/>
      <dgm:spPr/>
      <dgm:t>
        <a:bodyPr/>
        <a:lstStyle/>
        <a:p>
          <a:endParaRPr lang="en-US"/>
        </a:p>
      </dgm:t>
    </dgm:pt>
    <dgm:pt modelId="{497B68B2-8426-004A-8724-0A13D0F91EF0}">
      <dgm:prSet phldrT="[Text]" custT="1"/>
      <dgm:spPr/>
      <dgm:t>
        <a:bodyPr/>
        <a:lstStyle/>
        <a:p>
          <a:r>
            <a:rPr lang="en-US" sz="1300" dirty="0"/>
            <a:t>Required technical training and assistance</a:t>
          </a:r>
        </a:p>
      </dgm:t>
    </dgm:pt>
    <dgm:pt modelId="{AC63CCF9-8C19-EF49-8AB7-DADC73B9AB82}" type="parTrans" cxnId="{88060C8F-F13C-E545-818E-4AFB432B2A8F}">
      <dgm:prSet/>
      <dgm:spPr/>
      <dgm:t>
        <a:bodyPr/>
        <a:lstStyle/>
        <a:p>
          <a:endParaRPr lang="en-US"/>
        </a:p>
      </dgm:t>
    </dgm:pt>
    <dgm:pt modelId="{0099A9FC-C2EC-A740-8483-D39340531E96}" type="sibTrans" cxnId="{88060C8F-F13C-E545-818E-4AFB432B2A8F}">
      <dgm:prSet/>
      <dgm:spPr/>
      <dgm:t>
        <a:bodyPr/>
        <a:lstStyle/>
        <a:p>
          <a:endParaRPr lang="en-US"/>
        </a:p>
      </dgm:t>
    </dgm:pt>
    <dgm:pt modelId="{AC17DBAB-88C8-214A-916A-491587F6CD56}">
      <dgm:prSet phldrT="[Text]" custT="1"/>
      <dgm:spPr/>
      <dgm:t>
        <a:bodyPr/>
        <a:lstStyle/>
        <a:p>
          <a:r>
            <a:rPr lang="en-US" sz="1300" dirty="0"/>
            <a:t>More detailed financial reports</a:t>
          </a:r>
        </a:p>
      </dgm:t>
    </dgm:pt>
    <dgm:pt modelId="{30F8FD7A-2DF4-B24C-8ADA-5EC7DBD1CBBE}" type="parTrans" cxnId="{B756FA26-E42A-524C-8825-CF0943E80DC3}">
      <dgm:prSet/>
      <dgm:spPr/>
      <dgm:t>
        <a:bodyPr/>
        <a:lstStyle/>
        <a:p>
          <a:endParaRPr lang="en-US"/>
        </a:p>
      </dgm:t>
    </dgm:pt>
    <dgm:pt modelId="{09A57F32-B9A7-3441-8126-0069BC69D9EA}" type="sibTrans" cxnId="{B756FA26-E42A-524C-8825-CF0943E80DC3}">
      <dgm:prSet/>
      <dgm:spPr/>
      <dgm:t>
        <a:bodyPr/>
        <a:lstStyle/>
        <a:p>
          <a:endParaRPr lang="en-US"/>
        </a:p>
      </dgm:t>
    </dgm:pt>
    <dgm:pt modelId="{E566940C-C984-AF40-A3BD-73FCD3DC509A}">
      <dgm:prSet phldrT="[Text]" custT="1"/>
      <dgm:spPr/>
      <dgm:t>
        <a:bodyPr/>
        <a:lstStyle/>
        <a:p>
          <a:r>
            <a:rPr lang="en-US" sz="1400" dirty="0"/>
            <a:t>Review of financial mgmt. systems and policies and procedures to ensure                                                    adequacy to meet minimum requirements</a:t>
          </a:r>
        </a:p>
      </dgm:t>
    </dgm:pt>
    <dgm:pt modelId="{4A97EBA5-EC0E-BC48-9CD1-359F9CE58047}" type="parTrans" cxnId="{A5F27934-1FA4-7D44-A205-4914F22E8316}">
      <dgm:prSet/>
      <dgm:spPr/>
      <dgm:t>
        <a:bodyPr/>
        <a:lstStyle/>
        <a:p>
          <a:endParaRPr lang="en-US"/>
        </a:p>
      </dgm:t>
    </dgm:pt>
    <dgm:pt modelId="{562E63D0-4394-EF40-B728-652CF84E7DB8}" type="sibTrans" cxnId="{A5F27934-1FA4-7D44-A205-4914F22E8316}">
      <dgm:prSet/>
      <dgm:spPr/>
      <dgm:t>
        <a:bodyPr/>
        <a:lstStyle/>
        <a:p>
          <a:endParaRPr lang="en-US"/>
        </a:p>
      </dgm:t>
    </dgm:pt>
    <dgm:pt modelId="{90E886F0-ACE1-3741-A587-328EC484AA96}">
      <dgm:prSet phldrT="[Text]" custT="1"/>
      <dgm:spPr/>
      <dgm:t>
        <a:bodyPr/>
        <a:lstStyle/>
        <a:p>
          <a:r>
            <a:rPr lang="en-US" sz="1400" dirty="0"/>
            <a:t>Monthly financial, performance, and compliance reports</a:t>
          </a:r>
        </a:p>
      </dgm:t>
    </dgm:pt>
    <dgm:pt modelId="{EA228389-FF9B-9147-A092-BDFE1C4779D1}" type="parTrans" cxnId="{7097254A-60E3-964F-B774-DA00036DA312}">
      <dgm:prSet/>
      <dgm:spPr/>
      <dgm:t>
        <a:bodyPr/>
        <a:lstStyle/>
        <a:p>
          <a:endParaRPr lang="en-US"/>
        </a:p>
      </dgm:t>
    </dgm:pt>
    <dgm:pt modelId="{7A688E8C-9F27-674A-8090-DE9FE82BF925}" type="sibTrans" cxnId="{7097254A-60E3-964F-B774-DA00036DA312}">
      <dgm:prSet/>
      <dgm:spPr/>
      <dgm:t>
        <a:bodyPr/>
        <a:lstStyle/>
        <a:p>
          <a:endParaRPr lang="en-US"/>
        </a:p>
      </dgm:t>
    </dgm:pt>
    <dgm:pt modelId="{7266C341-329E-014B-BEE7-B9D51083ECB7}">
      <dgm:prSet phldrT="[Text]" custT="1"/>
      <dgm:spPr/>
      <dgm:t>
        <a:bodyPr/>
        <a:lstStyle/>
        <a:p>
          <a:pPr>
            <a:buFont typeface="Arial" panose="020B0604020202020204" pitchFamily="34" charset="0"/>
            <a:buChar char="•"/>
          </a:pPr>
          <a:r>
            <a:rPr lang="en-US" sz="1300" dirty="0"/>
            <a:t>Follow-up an ensure timely action on all identified deficiencies detected through audits, on-site reviews, and other reports from subrecipient. (Document all follow-up)</a:t>
          </a:r>
        </a:p>
      </dgm:t>
    </dgm:pt>
    <dgm:pt modelId="{E1409A6A-4649-E442-8499-566509D2C0A3}" type="parTrans" cxnId="{77C9632D-8EF2-B544-80BE-BB82799705FF}">
      <dgm:prSet/>
      <dgm:spPr/>
      <dgm:t>
        <a:bodyPr/>
        <a:lstStyle/>
        <a:p>
          <a:endParaRPr lang="en-US"/>
        </a:p>
      </dgm:t>
    </dgm:pt>
    <dgm:pt modelId="{860416C8-593C-544C-8E4D-F8DE37908F6E}" type="sibTrans" cxnId="{77C9632D-8EF2-B544-80BE-BB82799705FF}">
      <dgm:prSet/>
      <dgm:spPr/>
      <dgm:t>
        <a:bodyPr/>
        <a:lstStyle/>
        <a:p>
          <a:endParaRPr lang="en-US"/>
        </a:p>
      </dgm:t>
    </dgm:pt>
    <dgm:pt modelId="{6D8E6486-7604-E84E-A6D3-F0CDC08FC332}">
      <dgm:prSet phldrT="[Text]" custT="1"/>
      <dgm:spPr/>
      <dgm:t>
        <a:bodyPr/>
        <a:lstStyle/>
        <a:p>
          <a:pPr>
            <a:buFont typeface="Arial" panose="020B0604020202020204" pitchFamily="34" charset="0"/>
            <a:buChar char="•"/>
          </a:pPr>
          <a:r>
            <a:rPr lang="en-US" sz="1300" dirty="0"/>
            <a:t>Management decisions for applicable audit findings related to this award (2 CFR 200.521)</a:t>
          </a:r>
        </a:p>
      </dgm:t>
    </dgm:pt>
    <dgm:pt modelId="{892406C5-54D6-F142-9C55-7AC8206CCE64}" type="parTrans" cxnId="{4E71618B-E037-8348-84F3-2100E4B7E404}">
      <dgm:prSet/>
      <dgm:spPr/>
      <dgm:t>
        <a:bodyPr/>
        <a:lstStyle/>
        <a:p>
          <a:endParaRPr lang="en-US"/>
        </a:p>
      </dgm:t>
    </dgm:pt>
    <dgm:pt modelId="{8DDFA598-326F-A24F-B760-11E129945BA8}" type="sibTrans" cxnId="{4E71618B-E037-8348-84F3-2100E4B7E404}">
      <dgm:prSet/>
      <dgm:spPr/>
      <dgm:t>
        <a:bodyPr/>
        <a:lstStyle/>
        <a:p>
          <a:endParaRPr lang="en-US"/>
        </a:p>
      </dgm:t>
    </dgm:pt>
    <dgm:pt modelId="{E2003471-0F6F-D848-B9F3-BF21C083F448}">
      <dgm:prSet phldrT="[Text]" custT="1"/>
      <dgm:spPr/>
      <dgm:t>
        <a:bodyPr/>
        <a:lstStyle/>
        <a:p>
          <a:r>
            <a:rPr lang="en-US" sz="1300" dirty="0"/>
            <a:t>Arranging for procedures engagement, if subrecipient not subject to Single Audit (2 CFR 200.425)</a:t>
          </a:r>
        </a:p>
      </dgm:t>
    </dgm:pt>
    <dgm:pt modelId="{23505029-5E37-CD43-9594-0EE1827BC724}" type="parTrans" cxnId="{FF1E44D3-F48D-8748-8E99-40B8E9599706}">
      <dgm:prSet/>
      <dgm:spPr/>
      <dgm:t>
        <a:bodyPr/>
        <a:lstStyle/>
        <a:p>
          <a:endParaRPr lang="en-US"/>
        </a:p>
      </dgm:t>
    </dgm:pt>
    <dgm:pt modelId="{D606D81F-3679-1443-98C0-82B4CF2EB01C}" type="sibTrans" cxnId="{FF1E44D3-F48D-8748-8E99-40B8E9599706}">
      <dgm:prSet/>
      <dgm:spPr/>
      <dgm:t>
        <a:bodyPr/>
        <a:lstStyle/>
        <a:p>
          <a:endParaRPr lang="en-US"/>
        </a:p>
      </dgm:t>
    </dgm:pt>
    <dgm:pt modelId="{FA6CD56F-6C80-DE4A-B38F-84F6D6C091AE}">
      <dgm:prSet phldrT="[Text]" custT="1"/>
      <dgm:spPr/>
      <dgm:t>
        <a:bodyPr/>
        <a:lstStyle/>
        <a:p>
          <a:pPr>
            <a:buFont typeface="Arial" panose="020B0604020202020204" pitchFamily="34" charset="0"/>
            <a:buChar char="•"/>
          </a:pPr>
          <a:r>
            <a:rPr lang="en-US" sz="1300" dirty="0"/>
            <a:t>Verify audits</a:t>
          </a:r>
        </a:p>
      </dgm:t>
    </dgm:pt>
    <dgm:pt modelId="{3F7CA598-F561-1548-BF4C-5F9E6E53EA68}" type="parTrans" cxnId="{36AD1382-7730-6F4D-9D35-CD662B25B815}">
      <dgm:prSet/>
      <dgm:spPr/>
      <dgm:t>
        <a:bodyPr/>
        <a:lstStyle/>
        <a:p>
          <a:endParaRPr lang="en-US"/>
        </a:p>
      </dgm:t>
    </dgm:pt>
    <dgm:pt modelId="{7C875CD2-B464-3144-B274-ED874F377A70}" type="sibTrans" cxnId="{36AD1382-7730-6F4D-9D35-CD662B25B815}">
      <dgm:prSet/>
      <dgm:spPr/>
      <dgm:t>
        <a:bodyPr/>
        <a:lstStyle/>
        <a:p>
          <a:endParaRPr lang="en-US"/>
        </a:p>
      </dgm:t>
    </dgm:pt>
    <dgm:pt modelId="{32A892F1-C155-E14C-9401-4E5ECAFE5ECE}">
      <dgm:prSet phldrT="[Text]" custT="1"/>
      <dgm:spPr/>
      <dgm:t>
        <a:bodyPr/>
        <a:lstStyle/>
        <a:p>
          <a:r>
            <a:rPr lang="en-US" sz="1300" dirty="0"/>
            <a:t>Withholding authority to proceed to next phase until sign off on acceptable performance</a:t>
          </a:r>
        </a:p>
      </dgm:t>
    </dgm:pt>
    <dgm:pt modelId="{B3F3544F-D6DB-0B41-B14B-F19B59DCBAC6}" type="parTrans" cxnId="{FB61A291-A7BE-B74F-9C5D-A25C949A5A08}">
      <dgm:prSet/>
      <dgm:spPr/>
      <dgm:t>
        <a:bodyPr/>
        <a:lstStyle/>
        <a:p>
          <a:endParaRPr lang="en-US"/>
        </a:p>
      </dgm:t>
    </dgm:pt>
    <dgm:pt modelId="{82C84470-6F3C-EB4F-849D-FE377C5F33DB}" type="sibTrans" cxnId="{FB61A291-A7BE-B74F-9C5D-A25C949A5A08}">
      <dgm:prSet/>
      <dgm:spPr/>
      <dgm:t>
        <a:bodyPr/>
        <a:lstStyle/>
        <a:p>
          <a:endParaRPr lang="en-US"/>
        </a:p>
      </dgm:t>
    </dgm:pt>
    <dgm:pt modelId="{EB112FBF-C657-FE42-91F9-16F43A9E8523}">
      <dgm:prSet phldrT="[Text]" custT="1"/>
      <dgm:spPr/>
      <dgm:t>
        <a:bodyPr/>
        <a:lstStyle/>
        <a:p>
          <a:r>
            <a:rPr lang="en-US" sz="1300" dirty="0"/>
            <a:t>Supporting documentation for all expenditures</a:t>
          </a:r>
        </a:p>
      </dgm:t>
    </dgm:pt>
    <dgm:pt modelId="{32FE83E8-0C04-044A-BB70-518D25DD9C11}" type="parTrans" cxnId="{0EE55921-5D4B-E743-B26E-BD8887835D65}">
      <dgm:prSet/>
      <dgm:spPr/>
      <dgm:t>
        <a:bodyPr/>
        <a:lstStyle/>
        <a:p>
          <a:endParaRPr lang="en-US"/>
        </a:p>
      </dgm:t>
    </dgm:pt>
    <dgm:pt modelId="{20E4C133-346E-B444-95C7-4B05A14DCF7F}" type="sibTrans" cxnId="{0EE55921-5D4B-E743-B26E-BD8887835D65}">
      <dgm:prSet/>
      <dgm:spPr/>
      <dgm:t>
        <a:bodyPr/>
        <a:lstStyle/>
        <a:p>
          <a:endParaRPr lang="en-US"/>
        </a:p>
      </dgm:t>
    </dgm:pt>
    <dgm:pt modelId="{AFB8A46F-56E4-7F4B-8EA1-94F1D72B1466}">
      <dgm:prSet phldrT="[Text]" custT="1"/>
      <dgm:spPr/>
      <dgm:t>
        <a:bodyPr/>
        <a:lstStyle/>
        <a:p>
          <a:r>
            <a:rPr lang="en-US" sz="1300" dirty="0"/>
            <a:t>Additional project monitoring</a:t>
          </a:r>
        </a:p>
      </dgm:t>
    </dgm:pt>
    <dgm:pt modelId="{9D013A7A-1B7A-EA43-9A6F-158177753C67}" type="parTrans" cxnId="{023521BE-01B8-E849-A232-9697C9765D7E}">
      <dgm:prSet/>
      <dgm:spPr/>
      <dgm:t>
        <a:bodyPr/>
        <a:lstStyle/>
        <a:p>
          <a:endParaRPr lang="en-US"/>
        </a:p>
      </dgm:t>
    </dgm:pt>
    <dgm:pt modelId="{959BE225-2FBE-D54C-B8B7-086D81864DC9}" type="sibTrans" cxnId="{023521BE-01B8-E849-A232-9697C9765D7E}">
      <dgm:prSet/>
      <dgm:spPr/>
      <dgm:t>
        <a:bodyPr/>
        <a:lstStyle/>
        <a:p>
          <a:endParaRPr lang="en-US"/>
        </a:p>
      </dgm:t>
    </dgm:pt>
    <dgm:pt modelId="{6B414920-2436-1342-8928-FE23CB2E9A9A}" type="pres">
      <dgm:prSet presAssocID="{00BFC435-6746-AE47-9E48-F5A593B87590}" presName="linearFlow" presStyleCnt="0">
        <dgm:presLayoutVars>
          <dgm:dir/>
          <dgm:animLvl val="lvl"/>
          <dgm:resizeHandles val="exact"/>
        </dgm:presLayoutVars>
      </dgm:prSet>
      <dgm:spPr/>
    </dgm:pt>
    <dgm:pt modelId="{F77F8304-40F4-CA41-817F-2BA5E21B8BB7}" type="pres">
      <dgm:prSet presAssocID="{E47AC473-5517-D146-BAB6-55469DF1D7A6}" presName="composite" presStyleCnt="0"/>
      <dgm:spPr/>
    </dgm:pt>
    <dgm:pt modelId="{A892B5F1-F62E-A341-A148-ACA3AA6ED792}" type="pres">
      <dgm:prSet presAssocID="{E47AC473-5517-D146-BAB6-55469DF1D7A6}" presName="parentText" presStyleLbl="alignNode1" presStyleIdx="0" presStyleCnt="3">
        <dgm:presLayoutVars>
          <dgm:chMax val="1"/>
          <dgm:bulletEnabled val="1"/>
        </dgm:presLayoutVars>
      </dgm:prSet>
      <dgm:spPr/>
    </dgm:pt>
    <dgm:pt modelId="{7BEBE8EC-07ED-8B4D-9AE2-E63AA3BA1F5A}" type="pres">
      <dgm:prSet presAssocID="{E47AC473-5517-D146-BAB6-55469DF1D7A6}" presName="descendantText" presStyleLbl="alignAcc1" presStyleIdx="0" presStyleCnt="3" custScaleY="118688">
        <dgm:presLayoutVars>
          <dgm:bulletEnabled val="1"/>
        </dgm:presLayoutVars>
      </dgm:prSet>
      <dgm:spPr/>
    </dgm:pt>
    <dgm:pt modelId="{4DD3B430-ACE0-944E-8D8D-5AB1B4B1862A}" type="pres">
      <dgm:prSet presAssocID="{ACC4C8C9-58E5-B240-87E0-301F4B542495}" presName="sp" presStyleCnt="0"/>
      <dgm:spPr/>
    </dgm:pt>
    <dgm:pt modelId="{A7E81E66-9C27-CB41-8422-C14541DAC75D}" type="pres">
      <dgm:prSet presAssocID="{69BA2783-10E0-604C-889A-5D71E53371F3}" presName="composite" presStyleCnt="0"/>
      <dgm:spPr/>
    </dgm:pt>
    <dgm:pt modelId="{16A8F36B-BD8A-414F-9C11-B1247343CE71}" type="pres">
      <dgm:prSet presAssocID="{69BA2783-10E0-604C-889A-5D71E53371F3}" presName="parentText" presStyleLbl="alignNode1" presStyleIdx="1" presStyleCnt="3">
        <dgm:presLayoutVars>
          <dgm:chMax val="1"/>
          <dgm:bulletEnabled val="1"/>
        </dgm:presLayoutVars>
      </dgm:prSet>
      <dgm:spPr/>
    </dgm:pt>
    <dgm:pt modelId="{B7F94BE1-113D-8C4C-B991-24554FFB28EA}" type="pres">
      <dgm:prSet presAssocID="{69BA2783-10E0-604C-889A-5D71E53371F3}" presName="descendantText" presStyleLbl="alignAcc1" presStyleIdx="1" presStyleCnt="3" custScaleY="128839">
        <dgm:presLayoutVars>
          <dgm:bulletEnabled val="1"/>
        </dgm:presLayoutVars>
      </dgm:prSet>
      <dgm:spPr/>
    </dgm:pt>
    <dgm:pt modelId="{BE9B9054-7CCE-B247-9E90-02BF82A24004}" type="pres">
      <dgm:prSet presAssocID="{34B0CDED-7C0D-6744-9F52-8B0E72A6CB36}" presName="sp" presStyleCnt="0"/>
      <dgm:spPr/>
    </dgm:pt>
    <dgm:pt modelId="{8927987F-A3BB-B44C-9F8C-1F695FCCDB97}" type="pres">
      <dgm:prSet presAssocID="{650EE829-8ED9-7643-9A84-B1F00C04C7AB}" presName="composite" presStyleCnt="0"/>
      <dgm:spPr/>
    </dgm:pt>
    <dgm:pt modelId="{F232B374-6D0A-1244-B91C-FB3AEEBA928A}" type="pres">
      <dgm:prSet presAssocID="{650EE829-8ED9-7643-9A84-B1F00C04C7AB}" presName="parentText" presStyleLbl="alignNode1" presStyleIdx="2" presStyleCnt="3">
        <dgm:presLayoutVars>
          <dgm:chMax val="1"/>
          <dgm:bulletEnabled val="1"/>
        </dgm:presLayoutVars>
      </dgm:prSet>
      <dgm:spPr/>
    </dgm:pt>
    <dgm:pt modelId="{D6D6CCC5-52C5-DF4C-A4BE-9EBCD3867A51}" type="pres">
      <dgm:prSet presAssocID="{650EE829-8ED9-7643-9A84-B1F00C04C7AB}" presName="descendantText" presStyleLbl="alignAcc1" presStyleIdx="2" presStyleCnt="3" custScaleY="116856">
        <dgm:presLayoutVars>
          <dgm:bulletEnabled val="1"/>
        </dgm:presLayoutVars>
      </dgm:prSet>
      <dgm:spPr/>
    </dgm:pt>
  </dgm:ptLst>
  <dgm:cxnLst>
    <dgm:cxn modelId="{15221709-1306-A54E-A340-3A47862542F4}" type="presOf" srcId="{7266C341-329E-014B-BEE7-B9D51083ECB7}" destId="{7BEBE8EC-07ED-8B4D-9AE2-E63AA3BA1F5A}" srcOrd="0" destOrd="1" presId="urn:microsoft.com/office/officeart/2005/8/layout/chevron2"/>
    <dgm:cxn modelId="{7F2C600F-5F53-C943-A508-C42DD35A35F3}" srcId="{E47AC473-5517-D146-BAB6-55469DF1D7A6}" destId="{78823840-40B9-9340-B0A2-FFF96C7A52DE}" srcOrd="0" destOrd="0" parTransId="{BDE861E2-56ED-ED4A-BFCB-57B9F5348372}" sibTransId="{DAFCCB45-CDC4-F34C-B906-2D5D3CD66C5B}"/>
    <dgm:cxn modelId="{A469F510-8BA1-234E-A4BC-82483EFB7D76}" type="presOf" srcId="{AFB8A46F-56E4-7F4B-8EA1-94F1D72B1466}" destId="{B7F94BE1-113D-8C4C-B991-24554FFB28EA}" srcOrd="0" destOrd="4" presId="urn:microsoft.com/office/officeart/2005/8/layout/chevron2"/>
    <dgm:cxn modelId="{0EE55921-5D4B-E743-B26E-BD8887835D65}" srcId="{69BA2783-10E0-604C-889A-5D71E53371F3}" destId="{EB112FBF-C657-FE42-91F9-16F43A9E8523}" srcOrd="2" destOrd="0" parTransId="{32FE83E8-0C04-044A-BB70-518D25DD9C11}" sibTransId="{20E4C133-346E-B444-95C7-4B05A14DCF7F}"/>
    <dgm:cxn modelId="{B756FA26-E42A-524C-8825-CF0943E80DC3}" srcId="{69BA2783-10E0-604C-889A-5D71E53371F3}" destId="{AC17DBAB-88C8-214A-916A-491587F6CD56}" srcOrd="0" destOrd="0" parTransId="{30F8FD7A-2DF4-B24C-8ADA-5EC7DBD1CBBE}" sibTransId="{09A57F32-B9A7-3441-8126-0069BC69D9EA}"/>
    <dgm:cxn modelId="{F8B83428-E745-2C45-BEBD-6FDA5F2E219D}" type="presOf" srcId="{AC17DBAB-88C8-214A-916A-491587F6CD56}" destId="{B7F94BE1-113D-8C4C-B991-24554FFB28EA}" srcOrd="0" destOrd="0" presId="urn:microsoft.com/office/officeart/2005/8/layout/chevron2"/>
    <dgm:cxn modelId="{77C9632D-8EF2-B544-80BE-BB82799705FF}" srcId="{E47AC473-5517-D146-BAB6-55469DF1D7A6}" destId="{7266C341-329E-014B-BEE7-B9D51083ECB7}" srcOrd="1" destOrd="0" parTransId="{E1409A6A-4649-E442-8499-566509D2C0A3}" sibTransId="{860416C8-593C-544C-8E4D-F8DE37908F6E}"/>
    <dgm:cxn modelId="{718B9C33-29AF-0F4C-91DF-CE00E22859C7}" type="presOf" srcId="{FA6CD56F-6C80-DE4A-B38F-84F6D6C091AE}" destId="{7BEBE8EC-07ED-8B4D-9AE2-E63AA3BA1F5A}" srcOrd="0" destOrd="3" presId="urn:microsoft.com/office/officeart/2005/8/layout/chevron2"/>
    <dgm:cxn modelId="{A5F27934-1FA4-7D44-A205-4914F22E8316}" srcId="{650EE829-8ED9-7643-9A84-B1F00C04C7AB}" destId="{E566940C-C984-AF40-A3BD-73FCD3DC509A}" srcOrd="1" destOrd="0" parTransId="{4A97EBA5-EC0E-BC48-9CD1-359F9CE58047}" sibTransId="{562E63D0-4394-EF40-B728-652CF84E7DB8}"/>
    <dgm:cxn modelId="{A8FB9A40-D748-884F-9E43-0D771CEA5DBB}" type="presOf" srcId="{69BA2783-10E0-604C-889A-5D71E53371F3}" destId="{16A8F36B-BD8A-414F-9C11-B1247343CE71}" srcOrd="0" destOrd="0" presId="urn:microsoft.com/office/officeart/2005/8/layout/chevron2"/>
    <dgm:cxn modelId="{03C31245-F369-C740-99ED-ECBA20081A82}" srcId="{650EE829-8ED9-7643-9A84-B1F00C04C7AB}" destId="{8DCB8070-A318-2647-B17F-C4C821AF852C}" srcOrd="0" destOrd="0" parTransId="{E1EC672E-CCC7-5648-AC3F-C32C3FE0D622}" sibTransId="{60787FE7-5066-2A4F-99CC-9D87C6DACE83}"/>
    <dgm:cxn modelId="{7097254A-60E3-964F-B774-DA00036DA312}" srcId="{650EE829-8ED9-7643-9A84-B1F00C04C7AB}" destId="{90E886F0-ACE1-3741-A587-328EC484AA96}" srcOrd="2" destOrd="0" parTransId="{EA228389-FF9B-9147-A092-BDFE1C4779D1}" sibTransId="{7A688E8C-9F27-674A-8090-DE9FE82BF925}"/>
    <dgm:cxn modelId="{28A1FD4B-835C-E544-975D-C29785BA4955}" type="presOf" srcId="{EB112FBF-C657-FE42-91F9-16F43A9E8523}" destId="{B7F94BE1-113D-8C4C-B991-24554FFB28EA}" srcOrd="0" destOrd="2" presId="urn:microsoft.com/office/officeart/2005/8/layout/chevron2"/>
    <dgm:cxn modelId="{003CD15A-EB73-684A-A182-AC10816A4EDD}" type="presOf" srcId="{E47AC473-5517-D146-BAB6-55469DF1D7A6}" destId="{A892B5F1-F62E-A341-A148-ACA3AA6ED792}" srcOrd="0" destOrd="0" presId="urn:microsoft.com/office/officeart/2005/8/layout/chevron2"/>
    <dgm:cxn modelId="{029EC960-F1EC-A448-ACAA-62DED4A5B9D3}" type="presOf" srcId="{78823840-40B9-9340-B0A2-FFF96C7A52DE}" destId="{7BEBE8EC-07ED-8B4D-9AE2-E63AA3BA1F5A}" srcOrd="0" destOrd="0" presId="urn:microsoft.com/office/officeart/2005/8/layout/chevron2"/>
    <dgm:cxn modelId="{F9965768-B01E-524F-8018-178723780BCB}" srcId="{69BA2783-10E0-604C-889A-5D71E53371F3}" destId="{0672D222-ABDB-CD4F-8787-E102D63F2096}" srcOrd="3" destOrd="0" parTransId="{73477419-38E0-D54C-8FB1-2A033ED124CB}" sibTransId="{F2179EC6-8F7B-574B-9159-69B50AE312BA}"/>
    <dgm:cxn modelId="{4140C679-D22E-084B-BFCD-3974609E5351}" type="presOf" srcId="{E2003471-0F6F-D848-B9F3-BF21C083F448}" destId="{B7F94BE1-113D-8C4C-B991-24554FFB28EA}" srcOrd="0" destOrd="6" presId="urn:microsoft.com/office/officeart/2005/8/layout/chevron2"/>
    <dgm:cxn modelId="{EF530F7B-06DE-6A4F-8C85-3886D830C323}" type="presOf" srcId="{8DCB8070-A318-2647-B17F-C4C821AF852C}" destId="{D6D6CCC5-52C5-DF4C-A4BE-9EBCD3867A51}" srcOrd="0" destOrd="0" presId="urn:microsoft.com/office/officeart/2005/8/layout/chevron2"/>
    <dgm:cxn modelId="{3E851681-75D0-574A-A0A0-AFE22A969631}" srcId="{650EE829-8ED9-7643-9A84-B1F00C04C7AB}" destId="{F3C38C29-8648-D541-8B0B-CEAE16A806FE}" srcOrd="3" destOrd="0" parTransId="{C333F574-6440-264F-A238-5773FFCAAD1F}" sibTransId="{99FE9637-5B5F-A043-BBB6-48935B61A60A}"/>
    <dgm:cxn modelId="{36AD1382-7730-6F4D-9D35-CD662B25B815}" srcId="{E47AC473-5517-D146-BAB6-55469DF1D7A6}" destId="{FA6CD56F-6C80-DE4A-B38F-84F6D6C091AE}" srcOrd="3" destOrd="0" parTransId="{3F7CA598-F561-1548-BF4C-5F9E6E53EA68}" sibTransId="{7C875CD2-B464-3144-B274-ED874F377A70}"/>
    <dgm:cxn modelId="{4E71618B-E037-8348-84F3-2100E4B7E404}" srcId="{E47AC473-5517-D146-BAB6-55469DF1D7A6}" destId="{6D8E6486-7604-E84E-A6D3-F0CDC08FC332}" srcOrd="2" destOrd="0" parTransId="{892406C5-54D6-F142-9C55-7AC8206CCE64}" sibTransId="{8DDFA598-326F-A24F-B760-11E129945BA8}"/>
    <dgm:cxn modelId="{88060C8F-F13C-E545-818E-4AFB432B2A8F}" srcId="{69BA2783-10E0-604C-889A-5D71E53371F3}" destId="{497B68B2-8426-004A-8724-0A13D0F91EF0}" srcOrd="5" destOrd="0" parTransId="{AC63CCF9-8C19-EF49-8AB7-DADC73B9AB82}" sibTransId="{0099A9FC-C2EC-A740-8483-D39340531E96}"/>
    <dgm:cxn modelId="{FB61A291-A7BE-B74F-9C5D-A25C949A5A08}" srcId="{69BA2783-10E0-604C-889A-5D71E53371F3}" destId="{32A892F1-C155-E14C-9401-4E5ECAFE5ECE}" srcOrd="1" destOrd="0" parTransId="{B3F3544F-D6DB-0B41-B14B-F19B59DCBAC6}" sibTransId="{82C84470-6F3C-EB4F-849D-FE377C5F33DB}"/>
    <dgm:cxn modelId="{012AFE96-9749-324A-8491-36EA88BA3AB9}" type="presOf" srcId="{F3C38C29-8648-D541-8B0B-CEAE16A806FE}" destId="{D6D6CCC5-52C5-DF4C-A4BE-9EBCD3867A51}" srcOrd="0" destOrd="3" presId="urn:microsoft.com/office/officeart/2005/8/layout/chevron2"/>
    <dgm:cxn modelId="{DB6E7FAE-DB5E-B74E-91F9-6F2DEC6E5E08}" type="presOf" srcId="{6D8E6486-7604-E84E-A6D3-F0CDC08FC332}" destId="{7BEBE8EC-07ED-8B4D-9AE2-E63AA3BA1F5A}" srcOrd="0" destOrd="2" presId="urn:microsoft.com/office/officeart/2005/8/layout/chevron2"/>
    <dgm:cxn modelId="{91BD13B3-BC51-294A-95A4-3109B0C99ACA}" type="presOf" srcId="{90E886F0-ACE1-3741-A587-328EC484AA96}" destId="{D6D6CCC5-52C5-DF4C-A4BE-9EBCD3867A51}" srcOrd="0" destOrd="2" presId="urn:microsoft.com/office/officeart/2005/8/layout/chevron2"/>
    <dgm:cxn modelId="{2C0512BB-A112-3749-9A0B-35AA7E092203}" type="presOf" srcId="{E566940C-C984-AF40-A3BD-73FCD3DC509A}" destId="{D6D6CCC5-52C5-DF4C-A4BE-9EBCD3867A51}" srcOrd="0" destOrd="1" presId="urn:microsoft.com/office/officeart/2005/8/layout/chevron2"/>
    <dgm:cxn modelId="{023521BE-01B8-E849-A232-9697C9765D7E}" srcId="{69BA2783-10E0-604C-889A-5D71E53371F3}" destId="{AFB8A46F-56E4-7F4B-8EA1-94F1D72B1466}" srcOrd="4" destOrd="0" parTransId="{9D013A7A-1B7A-EA43-9A6F-158177753C67}" sibTransId="{959BE225-2FBE-D54C-B8B7-086D81864DC9}"/>
    <dgm:cxn modelId="{CC8C48C2-F608-4B44-9DE7-77CDABB7C7F0}" srcId="{00BFC435-6746-AE47-9E48-F5A593B87590}" destId="{69BA2783-10E0-604C-889A-5D71E53371F3}" srcOrd="1" destOrd="0" parTransId="{05908D4F-71FE-2741-836B-A62B33F42A43}" sibTransId="{34B0CDED-7C0D-6744-9F52-8B0E72A6CB36}"/>
    <dgm:cxn modelId="{0D6D5AC5-FFFB-C04B-A7D3-F825EE3B7F0F}" type="presOf" srcId="{00BFC435-6746-AE47-9E48-F5A593B87590}" destId="{6B414920-2436-1342-8928-FE23CB2E9A9A}" srcOrd="0" destOrd="0" presId="urn:microsoft.com/office/officeart/2005/8/layout/chevron2"/>
    <dgm:cxn modelId="{53DF8EC7-F86A-5247-9C3B-5E3A31B20A3D}" srcId="{00BFC435-6746-AE47-9E48-F5A593B87590}" destId="{E47AC473-5517-D146-BAB6-55469DF1D7A6}" srcOrd="0" destOrd="0" parTransId="{1E0E964A-F299-0643-935B-46F37F1D0189}" sibTransId="{ACC4C8C9-58E5-B240-87E0-301F4B542495}"/>
    <dgm:cxn modelId="{DD2BCCCB-B210-744D-B08F-0689EA5C56E9}" type="presOf" srcId="{497B68B2-8426-004A-8724-0A13D0F91EF0}" destId="{B7F94BE1-113D-8C4C-B991-24554FFB28EA}" srcOrd="0" destOrd="5" presId="urn:microsoft.com/office/officeart/2005/8/layout/chevron2"/>
    <dgm:cxn modelId="{FF1E44D3-F48D-8748-8E99-40B8E9599706}" srcId="{69BA2783-10E0-604C-889A-5D71E53371F3}" destId="{E2003471-0F6F-D848-B9F3-BF21C083F448}" srcOrd="6" destOrd="0" parTransId="{23505029-5E37-CD43-9594-0EE1827BC724}" sibTransId="{D606D81F-3679-1443-98C0-82B4CF2EB01C}"/>
    <dgm:cxn modelId="{2666D9DF-EF41-AB4F-9EF8-90665C337567}" type="presOf" srcId="{32A892F1-C155-E14C-9401-4E5ECAFE5ECE}" destId="{B7F94BE1-113D-8C4C-B991-24554FFB28EA}" srcOrd="0" destOrd="1" presId="urn:microsoft.com/office/officeart/2005/8/layout/chevron2"/>
    <dgm:cxn modelId="{BDA088E3-0843-2848-9CDD-94FE2B612767}" type="presOf" srcId="{650EE829-8ED9-7643-9A84-B1F00C04C7AB}" destId="{F232B374-6D0A-1244-B91C-FB3AEEBA928A}" srcOrd="0" destOrd="0" presId="urn:microsoft.com/office/officeart/2005/8/layout/chevron2"/>
    <dgm:cxn modelId="{5B9798EB-2216-654A-9DA0-7E9F2DDDB288}" type="presOf" srcId="{0672D222-ABDB-CD4F-8787-E102D63F2096}" destId="{B7F94BE1-113D-8C4C-B991-24554FFB28EA}" srcOrd="0" destOrd="3" presId="urn:microsoft.com/office/officeart/2005/8/layout/chevron2"/>
    <dgm:cxn modelId="{CB76E3F9-8442-8C42-A28E-B955BFBC9FDD}" srcId="{00BFC435-6746-AE47-9E48-F5A593B87590}" destId="{650EE829-8ED9-7643-9A84-B1F00C04C7AB}" srcOrd="2" destOrd="0" parTransId="{9789710C-06F7-744A-B036-2247E19D26CA}" sibTransId="{D6AD243D-74EC-5947-9DF7-BFCAABB8B327}"/>
    <dgm:cxn modelId="{E3BD5F3D-C9E4-BD4A-9453-0E3E54D64779}" type="presParOf" srcId="{6B414920-2436-1342-8928-FE23CB2E9A9A}" destId="{F77F8304-40F4-CA41-817F-2BA5E21B8BB7}" srcOrd="0" destOrd="0" presId="urn:microsoft.com/office/officeart/2005/8/layout/chevron2"/>
    <dgm:cxn modelId="{9EA98B5A-18C2-2144-A03C-B2C82BFA3FF6}" type="presParOf" srcId="{F77F8304-40F4-CA41-817F-2BA5E21B8BB7}" destId="{A892B5F1-F62E-A341-A148-ACA3AA6ED792}" srcOrd="0" destOrd="0" presId="urn:microsoft.com/office/officeart/2005/8/layout/chevron2"/>
    <dgm:cxn modelId="{71B48678-442E-D84C-A926-8A38BE82A26F}" type="presParOf" srcId="{F77F8304-40F4-CA41-817F-2BA5E21B8BB7}" destId="{7BEBE8EC-07ED-8B4D-9AE2-E63AA3BA1F5A}" srcOrd="1" destOrd="0" presId="urn:microsoft.com/office/officeart/2005/8/layout/chevron2"/>
    <dgm:cxn modelId="{FC3372C1-8926-1142-BAE8-280E7B50272C}" type="presParOf" srcId="{6B414920-2436-1342-8928-FE23CB2E9A9A}" destId="{4DD3B430-ACE0-944E-8D8D-5AB1B4B1862A}" srcOrd="1" destOrd="0" presId="urn:microsoft.com/office/officeart/2005/8/layout/chevron2"/>
    <dgm:cxn modelId="{A403E20E-D92F-E248-B478-C7ACCCA78F77}" type="presParOf" srcId="{6B414920-2436-1342-8928-FE23CB2E9A9A}" destId="{A7E81E66-9C27-CB41-8422-C14541DAC75D}" srcOrd="2" destOrd="0" presId="urn:microsoft.com/office/officeart/2005/8/layout/chevron2"/>
    <dgm:cxn modelId="{392D026B-202A-2D47-9558-843AC1324BF0}" type="presParOf" srcId="{A7E81E66-9C27-CB41-8422-C14541DAC75D}" destId="{16A8F36B-BD8A-414F-9C11-B1247343CE71}" srcOrd="0" destOrd="0" presId="urn:microsoft.com/office/officeart/2005/8/layout/chevron2"/>
    <dgm:cxn modelId="{196466A3-6FF1-3C48-B352-A8502E1B3D47}" type="presParOf" srcId="{A7E81E66-9C27-CB41-8422-C14541DAC75D}" destId="{B7F94BE1-113D-8C4C-B991-24554FFB28EA}" srcOrd="1" destOrd="0" presId="urn:microsoft.com/office/officeart/2005/8/layout/chevron2"/>
    <dgm:cxn modelId="{F5F9CD45-76F7-DF43-873D-F27269D9C745}" type="presParOf" srcId="{6B414920-2436-1342-8928-FE23CB2E9A9A}" destId="{BE9B9054-7CCE-B247-9E90-02BF82A24004}" srcOrd="3" destOrd="0" presId="urn:microsoft.com/office/officeart/2005/8/layout/chevron2"/>
    <dgm:cxn modelId="{8FF361F4-1482-9F49-9A72-049946341960}" type="presParOf" srcId="{6B414920-2436-1342-8928-FE23CB2E9A9A}" destId="{8927987F-A3BB-B44C-9F8C-1F695FCCDB97}" srcOrd="4" destOrd="0" presId="urn:microsoft.com/office/officeart/2005/8/layout/chevron2"/>
    <dgm:cxn modelId="{02B560E4-0422-0A48-8DF7-178B5E907086}" type="presParOf" srcId="{8927987F-A3BB-B44C-9F8C-1F695FCCDB97}" destId="{F232B374-6D0A-1244-B91C-FB3AEEBA928A}" srcOrd="0" destOrd="0" presId="urn:microsoft.com/office/officeart/2005/8/layout/chevron2"/>
    <dgm:cxn modelId="{29706807-E04B-6E4F-A648-031D9DD4FF09}" type="presParOf" srcId="{8927987F-A3BB-B44C-9F8C-1F695FCCDB97}" destId="{D6D6CCC5-52C5-DF4C-A4BE-9EBCD3867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49D8E6-BEA4-4A6E-92B3-171E9925B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DB02108-214B-4B31-8601-FB2D8C4B441B}">
      <dgm:prSet phldrT="[Text]"/>
      <dgm:spPr/>
      <dgm:t>
        <a:bodyPr/>
        <a:lstStyle/>
        <a:p>
          <a:pPr>
            <a:buNone/>
          </a:pPr>
          <a:r>
            <a:rPr lang="en-US" b="0" i="0" dirty="0">
              <a:effectLst/>
              <a:latin typeface="franklin-gothic-urw"/>
            </a:rPr>
            <a:t>In other </a:t>
          </a:r>
          <a:r>
            <a:rPr lang="en-US" dirty="0">
              <a:latin typeface="franklin-gothic-urw"/>
            </a:rPr>
            <a:t>words, if the only reason you triggered a single audit is because of ARP/CSLFRF expenditures, and you received 10 million or less in ARP/CSLFRF funds, you are eligible for the alternative audit. </a:t>
          </a:r>
          <a:endParaRPr lang="en-US" dirty="0"/>
        </a:p>
      </dgm:t>
    </dgm:pt>
    <dgm:pt modelId="{9F5A0388-D9A4-4822-A776-889F938CA9AB}" type="parTrans" cxnId="{DF5A5CB6-4126-4D1C-BC5A-35AEB70F988A}">
      <dgm:prSet/>
      <dgm:spPr/>
      <dgm:t>
        <a:bodyPr/>
        <a:lstStyle/>
        <a:p>
          <a:endParaRPr lang="en-US"/>
        </a:p>
      </dgm:t>
    </dgm:pt>
    <dgm:pt modelId="{DA630B3A-DE28-4EAC-8E21-871C088C7ECB}" type="sibTrans" cxnId="{DF5A5CB6-4126-4D1C-BC5A-35AEB70F988A}">
      <dgm:prSet/>
      <dgm:spPr/>
      <dgm:t>
        <a:bodyPr/>
        <a:lstStyle/>
        <a:p>
          <a:endParaRPr lang="en-US"/>
        </a:p>
      </dgm:t>
    </dgm:pt>
    <dgm:pt modelId="{15B19707-5C7A-4EAE-A85A-7BC97E8258D6}" type="pres">
      <dgm:prSet presAssocID="{D849D8E6-BEA4-4A6E-92B3-171E9925B4E5}" presName="linear" presStyleCnt="0">
        <dgm:presLayoutVars>
          <dgm:animLvl val="lvl"/>
          <dgm:resizeHandles val="exact"/>
        </dgm:presLayoutVars>
      </dgm:prSet>
      <dgm:spPr/>
    </dgm:pt>
    <dgm:pt modelId="{F5BEFC89-47CC-4B91-BAFA-5A41006AED48}" type="pres">
      <dgm:prSet presAssocID="{9DB02108-214B-4B31-8601-FB2D8C4B441B}" presName="parentText" presStyleLbl="node1" presStyleIdx="0" presStyleCnt="1" custLinFactNeighborX="7971" custLinFactNeighborY="41286">
        <dgm:presLayoutVars>
          <dgm:chMax val="0"/>
          <dgm:bulletEnabled val="1"/>
        </dgm:presLayoutVars>
      </dgm:prSet>
      <dgm:spPr/>
    </dgm:pt>
  </dgm:ptLst>
  <dgm:cxnLst>
    <dgm:cxn modelId="{5162DC0E-2358-4764-A6A2-B03BB18F47DC}" type="presOf" srcId="{9DB02108-214B-4B31-8601-FB2D8C4B441B}" destId="{F5BEFC89-47CC-4B91-BAFA-5A41006AED48}" srcOrd="0" destOrd="0" presId="urn:microsoft.com/office/officeart/2005/8/layout/vList2"/>
    <dgm:cxn modelId="{DF5A5CB6-4126-4D1C-BC5A-35AEB70F988A}" srcId="{D849D8E6-BEA4-4A6E-92B3-171E9925B4E5}" destId="{9DB02108-214B-4B31-8601-FB2D8C4B441B}" srcOrd="0" destOrd="0" parTransId="{9F5A0388-D9A4-4822-A776-889F938CA9AB}" sibTransId="{DA630B3A-DE28-4EAC-8E21-871C088C7ECB}"/>
    <dgm:cxn modelId="{835FF1CF-B856-4782-8CEB-1828DEEBA59C}" type="presOf" srcId="{D849D8E6-BEA4-4A6E-92B3-171E9925B4E5}" destId="{15B19707-5C7A-4EAE-A85A-7BC97E8258D6}" srcOrd="0" destOrd="0" presId="urn:microsoft.com/office/officeart/2005/8/layout/vList2"/>
    <dgm:cxn modelId="{C06A1DC6-4CB2-463F-9459-980E4972727D}" type="presParOf" srcId="{15B19707-5C7A-4EAE-A85A-7BC97E8258D6}" destId="{F5BEFC89-47CC-4B91-BAFA-5A41006AED4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78B17-B4BD-DD47-A555-4A44B04E3D45}"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96171210-F504-B342-8A29-7579CD03B632}">
      <dgm:prSet phldrT="[Text]" custT="1"/>
      <dgm:spPr>
        <a:solidFill>
          <a:schemeClr val="tx2"/>
        </a:solidFill>
        <a:effectLst>
          <a:outerShdw blurRad="50800" dist="38100" dir="8100000" algn="tr" rotWithShape="0">
            <a:prstClr val="black">
              <a:alpha val="40000"/>
            </a:prstClr>
          </a:outerShdw>
        </a:effectLst>
      </dgm:spPr>
      <dgm:t>
        <a:bodyPr/>
        <a:lstStyle/>
        <a:p>
          <a:r>
            <a:rPr lang="en-US" sz="2400" dirty="0"/>
            <a:t>Policies</a:t>
          </a:r>
        </a:p>
      </dgm:t>
    </dgm:pt>
    <dgm:pt modelId="{199184B0-3873-F14E-B02D-EAAA00541924}" type="parTrans" cxnId="{8E141B1B-DBD6-8546-978A-E764F665C8BA}">
      <dgm:prSet/>
      <dgm:spPr/>
      <dgm:t>
        <a:bodyPr/>
        <a:lstStyle/>
        <a:p>
          <a:endParaRPr lang="en-US"/>
        </a:p>
      </dgm:t>
    </dgm:pt>
    <dgm:pt modelId="{EAB0D478-5C82-7843-B9D1-9E00868754E9}" type="sibTrans" cxnId="{8E141B1B-DBD6-8546-978A-E764F665C8BA}">
      <dgm:prSet/>
      <dgm:spPr/>
      <dgm:t>
        <a:bodyPr/>
        <a:lstStyle/>
        <a:p>
          <a:endParaRPr lang="en-US"/>
        </a:p>
      </dgm:t>
    </dgm:pt>
    <dgm:pt modelId="{ACB2A364-E233-2643-9325-5E0A9529400C}">
      <dgm:prSet phldrT="[Text]"/>
      <dgm:spPr>
        <a:solidFill>
          <a:schemeClr val="tx2"/>
        </a:solidFill>
        <a:effectLst>
          <a:outerShdw blurRad="50800" dist="38100" dir="8100000" algn="tr" rotWithShape="0">
            <a:prstClr val="black">
              <a:alpha val="40000"/>
            </a:prstClr>
          </a:outerShdw>
        </a:effectLst>
      </dgm:spPr>
      <dgm:t>
        <a:bodyPr/>
        <a:lstStyle/>
        <a:p>
          <a:r>
            <a:rPr lang="en-US" sz="1400" dirty="0"/>
            <a:t>Internal controls to help local officials comply with all legal requirements</a:t>
          </a:r>
        </a:p>
      </dgm:t>
    </dgm:pt>
    <dgm:pt modelId="{F9B807B2-7A96-B749-9013-DD09F582CCC4}" type="parTrans" cxnId="{8BC54993-4696-AE41-AB8B-5EEF05DE13D2}">
      <dgm:prSet/>
      <dgm:spPr/>
      <dgm:t>
        <a:bodyPr/>
        <a:lstStyle/>
        <a:p>
          <a:endParaRPr lang="en-US"/>
        </a:p>
      </dgm:t>
    </dgm:pt>
    <dgm:pt modelId="{4D8D41A6-1D1A-F74D-8D3D-2559E5563BCE}" type="sibTrans" cxnId="{8BC54993-4696-AE41-AB8B-5EEF05DE13D2}">
      <dgm:prSet/>
      <dgm:spPr/>
      <dgm:t>
        <a:bodyPr/>
        <a:lstStyle/>
        <a:p>
          <a:endParaRPr lang="en-US"/>
        </a:p>
      </dgm:t>
    </dgm:pt>
    <dgm:pt modelId="{23437634-53BF-9449-9D75-8A04427753AC}">
      <dgm:prSet phldrT="[Text]" custT="1"/>
      <dgm:spPr>
        <a:solidFill>
          <a:schemeClr val="accent6"/>
        </a:solidFill>
        <a:effectLst>
          <a:outerShdw blurRad="50800" dist="38100" dir="8100000" algn="tr" rotWithShape="0">
            <a:prstClr val="black">
              <a:alpha val="40000"/>
            </a:prstClr>
          </a:outerShdw>
        </a:effectLst>
      </dgm:spPr>
      <dgm:t>
        <a:bodyPr/>
        <a:lstStyle/>
        <a:p>
          <a:r>
            <a:rPr lang="en-US" sz="2400" dirty="0"/>
            <a:t>Documentation</a:t>
          </a:r>
        </a:p>
      </dgm:t>
    </dgm:pt>
    <dgm:pt modelId="{C7008939-E6DC-9742-8D6A-8D9ECFFB94A2}" type="parTrans" cxnId="{563FB127-4EC9-F549-B2D6-D5A68F2AA52A}">
      <dgm:prSet/>
      <dgm:spPr/>
      <dgm:t>
        <a:bodyPr/>
        <a:lstStyle/>
        <a:p>
          <a:endParaRPr lang="en-US"/>
        </a:p>
      </dgm:t>
    </dgm:pt>
    <dgm:pt modelId="{580F4AA8-3D39-A640-B2C2-408A438AEE78}" type="sibTrans" cxnId="{563FB127-4EC9-F549-B2D6-D5A68F2AA52A}">
      <dgm:prSet/>
      <dgm:spPr/>
      <dgm:t>
        <a:bodyPr/>
        <a:lstStyle/>
        <a:p>
          <a:endParaRPr lang="en-US"/>
        </a:p>
      </dgm:t>
    </dgm:pt>
    <dgm:pt modelId="{BC6F79B3-0B3E-D348-B1C6-3605DF045D3C}">
      <dgm:prSet phldrT="[Text]"/>
      <dgm:spPr>
        <a:solidFill>
          <a:schemeClr val="accent6"/>
        </a:solidFill>
        <a:effectLst>
          <a:outerShdw blurRad="50800" dist="38100" dir="8100000" algn="tr" rotWithShape="0">
            <a:prstClr val="black">
              <a:alpha val="40000"/>
            </a:prstClr>
          </a:outerShdw>
        </a:effectLst>
      </dgm:spPr>
      <dgm:t>
        <a:bodyPr/>
        <a:lstStyle/>
        <a:p>
          <a:r>
            <a:rPr lang="en-US" sz="1400" dirty="0"/>
            <a:t>Records of decisions, transactions, justifications, and more documenting how grant funds were spent and what processes were followed</a:t>
          </a:r>
        </a:p>
      </dgm:t>
    </dgm:pt>
    <dgm:pt modelId="{CC21092C-A984-C44B-8E84-8641F220E404}" type="parTrans" cxnId="{BD4B5994-0AE1-2048-A04A-5A90FDBAB1F3}">
      <dgm:prSet/>
      <dgm:spPr/>
      <dgm:t>
        <a:bodyPr/>
        <a:lstStyle/>
        <a:p>
          <a:endParaRPr lang="en-US"/>
        </a:p>
      </dgm:t>
    </dgm:pt>
    <dgm:pt modelId="{E94F3A6C-390E-CC4C-B367-7A48AFC7C3A1}" type="sibTrans" cxnId="{BD4B5994-0AE1-2048-A04A-5A90FDBAB1F3}">
      <dgm:prSet/>
      <dgm:spPr/>
      <dgm:t>
        <a:bodyPr/>
        <a:lstStyle/>
        <a:p>
          <a:endParaRPr lang="en-US"/>
        </a:p>
      </dgm:t>
    </dgm:pt>
    <dgm:pt modelId="{4157A3A7-D584-E84B-84B5-6F4881ADF919}">
      <dgm:prSet phldrT="[Text]" custT="1"/>
      <dgm:spPr>
        <a:effectLst>
          <a:outerShdw blurRad="50800" dist="38100" dir="8100000" algn="tr" rotWithShape="0">
            <a:prstClr val="black">
              <a:alpha val="40000"/>
            </a:prstClr>
          </a:outerShdw>
        </a:effectLst>
      </dgm:spPr>
      <dgm:t>
        <a:bodyPr/>
        <a:lstStyle/>
        <a:p>
          <a:r>
            <a:rPr lang="en-US" sz="2400" dirty="0"/>
            <a:t>Reporting</a:t>
          </a:r>
        </a:p>
      </dgm:t>
    </dgm:pt>
    <dgm:pt modelId="{FDFCDB33-3123-6242-A4F4-609B85854FD9}" type="parTrans" cxnId="{AFD09738-F1E7-4A46-B56C-6C54DAB81ABF}">
      <dgm:prSet/>
      <dgm:spPr/>
      <dgm:t>
        <a:bodyPr/>
        <a:lstStyle/>
        <a:p>
          <a:endParaRPr lang="en-US"/>
        </a:p>
      </dgm:t>
    </dgm:pt>
    <dgm:pt modelId="{74A0E6F6-7D44-0C47-A4A6-248F8B551DAC}" type="sibTrans" cxnId="{AFD09738-F1E7-4A46-B56C-6C54DAB81ABF}">
      <dgm:prSet/>
      <dgm:spPr/>
      <dgm:t>
        <a:bodyPr/>
        <a:lstStyle/>
        <a:p>
          <a:endParaRPr lang="en-US"/>
        </a:p>
      </dgm:t>
    </dgm:pt>
    <dgm:pt modelId="{ABBDFF21-3278-F04F-A398-D48670980CC9}">
      <dgm:prSet phldrT="[Text]"/>
      <dgm:spPr>
        <a:effectLst>
          <a:outerShdw blurRad="50800" dist="38100" dir="8100000" algn="tr" rotWithShape="0">
            <a:prstClr val="black">
              <a:alpha val="40000"/>
            </a:prstClr>
          </a:outerShdw>
        </a:effectLst>
      </dgm:spPr>
      <dgm:t>
        <a:bodyPr/>
        <a:lstStyle/>
        <a:p>
          <a:r>
            <a:rPr lang="en-US" sz="1400" dirty="0"/>
            <a:t>P&amp;E Report [$0-$10million]: recording obligations &amp; expenditures by project</a:t>
          </a:r>
        </a:p>
      </dgm:t>
    </dgm:pt>
    <dgm:pt modelId="{6CA41868-E084-1D40-9CFF-7057A0C75B34}" type="parTrans" cxnId="{77A206D6-673D-4144-9C6A-1B2CB802D5D6}">
      <dgm:prSet/>
      <dgm:spPr/>
      <dgm:t>
        <a:bodyPr/>
        <a:lstStyle/>
        <a:p>
          <a:endParaRPr lang="en-US"/>
        </a:p>
      </dgm:t>
    </dgm:pt>
    <dgm:pt modelId="{AA22631A-62A3-A040-87C5-BDB8D203A553}" type="sibTrans" cxnId="{77A206D6-673D-4144-9C6A-1B2CB802D5D6}">
      <dgm:prSet/>
      <dgm:spPr/>
      <dgm:t>
        <a:bodyPr/>
        <a:lstStyle/>
        <a:p>
          <a:endParaRPr lang="en-US"/>
        </a:p>
      </dgm:t>
    </dgm:pt>
    <dgm:pt modelId="{A3C5CD7C-924D-0B43-8E54-2C0351FF8E57}">
      <dgm:prSet phldrT="[Text]"/>
      <dgm:spPr>
        <a:effectLst>
          <a:outerShdw blurRad="50800" dist="38100" dir="8100000" algn="tr" rotWithShape="0">
            <a:prstClr val="black">
              <a:alpha val="40000"/>
            </a:prstClr>
          </a:outerShdw>
        </a:effectLst>
      </dgm:spPr>
      <dgm:t>
        <a:bodyPr/>
        <a:lstStyle/>
        <a:p>
          <a:r>
            <a:rPr lang="en-US" sz="1400" dirty="0"/>
            <a:t>Performance Plan Report [Only for Units Over 250,000 population]</a:t>
          </a:r>
        </a:p>
      </dgm:t>
    </dgm:pt>
    <dgm:pt modelId="{2C3DCBE8-68C1-8040-91B9-905E9B69BEEC}" type="parTrans" cxnId="{99FC8598-AD69-DF4A-823A-0961E89A57BB}">
      <dgm:prSet/>
      <dgm:spPr/>
      <dgm:t>
        <a:bodyPr/>
        <a:lstStyle/>
        <a:p>
          <a:endParaRPr lang="en-US"/>
        </a:p>
      </dgm:t>
    </dgm:pt>
    <dgm:pt modelId="{E43E6EFD-F8AE-8B4A-BB74-D2239ECB5516}" type="sibTrans" cxnId="{99FC8598-AD69-DF4A-823A-0961E89A57BB}">
      <dgm:prSet/>
      <dgm:spPr/>
      <dgm:t>
        <a:bodyPr/>
        <a:lstStyle/>
        <a:p>
          <a:endParaRPr lang="en-US"/>
        </a:p>
      </dgm:t>
    </dgm:pt>
    <dgm:pt modelId="{6496AB14-3B3D-FE42-8D81-679FE96687D5}">
      <dgm:prSet phldrT="[Text]"/>
      <dgm:spPr>
        <a:effectLst>
          <a:outerShdw blurRad="50800" dist="38100" dir="8100000" algn="tr" rotWithShape="0">
            <a:prstClr val="black">
              <a:alpha val="40000"/>
            </a:prstClr>
          </a:outerShdw>
        </a:effectLst>
      </dgm:spPr>
      <dgm:t>
        <a:bodyPr/>
        <a:lstStyle/>
        <a:p>
          <a:r>
            <a:rPr lang="en-US" sz="1400" dirty="0"/>
            <a:t>P&amp;E Report [Over $10million]: recording obligations &amp; expenditures by project; recording certain additional data elements for some projects; recording certain information about contractors and subrecipients</a:t>
          </a:r>
        </a:p>
      </dgm:t>
    </dgm:pt>
    <dgm:pt modelId="{C75AFC10-18D3-9642-8D6D-ADFF534DFBA8}" type="parTrans" cxnId="{FABC8C51-BA9E-064D-B894-77D356112FE8}">
      <dgm:prSet/>
      <dgm:spPr/>
      <dgm:t>
        <a:bodyPr/>
        <a:lstStyle/>
        <a:p>
          <a:endParaRPr lang="en-US"/>
        </a:p>
      </dgm:t>
    </dgm:pt>
    <dgm:pt modelId="{F3ACBEBE-51EA-9346-A50C-0F0ECAA519A6}" type="sibTrans" cxnId="{FABC8C51-BA9E-064D-B894-77D356112FE8}">
      <dgm:prSet/>
      <dgm:spPr/>
      <dgm:t>
        <a:bodyPr/>
        <a:lstStyle/>
        <a:p>
          <a:endParaRPr lang="en-US"/>
        </a:p>
      </dgm:t>
    </dgm:pt>
    <dgm:pt modelId="{DFB5E6B9-5D41-7E43-9B41-D79DBF5B0D89}" type="pres">
      <dgm:prSet presAssocID="{CB678B17-B4BD-DD47-A555-4A44B04E3D45}" presName="Name0" presStyleCnt="0">
        <dgm:presLayoutVars>
          <dgm:dir/>
          <dgm:resizeHandles val="exact"/>
        </dgm:presLayoutVars>
      </dgm:prSet>
      <dgm:spPr/>
    </dgm:pt>
    <dgm:pt modelId="{CCA45D90-719B-FD47-96DE-84B5D022011C}" type="pres">
      <dgm:prSet presAssocID="{96171210-F504-B342-8A29-7579CD03B632}" presName="node" presStyleLbl="node1" presStyleIdx="0" presStyleCnt="3">
        <dgm:presLayoutVars>
          <dgm:bulletEnabled val="1"/>
        </dgm:presLayoutVars>
      </dgm:prSet>
      <dgm:spPr/>
    </dgm:pt>
    <dgm:pt modelId="{8547EDD7-BC5B-4B41-B1EF-0B5C4456F6E1}" type="pres">
      <dgm:prSet presAssocID="{EAB0D478-5C82-7843-B9D1-9E00868754E9}" presName="sibTrans" presStyleCnt="0"/>
      <dgm:spPr/>
    </dgm:pt>
    <dgm:pt modelId="{0838D661-F859-634E-BDAF-4A9D49FC5CAB}" type="pres">
      <dgm:prSet presAssocID="{23437634-53BF-9449-9D75-8A04427753AC}" presName="node" presStyleLbl="node1" presStyleIdx="1" presStyleCnt="3">
        <dgm:presLayoutVars>
          <dgm:bulletEnabled val="1"/>
        </dgm:presLayoutVars>
      </dgm:prSet>
      <dgm:spPr/>
    </dgm:pt>
    <dgm:pt modelId="{EE502198-DF0D-AA4B-9614-E2C18264D21D}" type="pres">
      <dgm:prSet presAssocID="{580F4AA8-3D39-A640-B2C2-408A438AEE78}" presName="sibTrans" presStyleCnt="0"/>
      <dgm:spPr/>
    </dgm:pt>
    <dgm:pt modelId="{E38DF3FE-9F4F-A042-9192-8C393CC10A85}" type="pres">
      <dgm:prSet presAssocID="{4157A3A7-D584-E84B-84B5-6F4881ADF919}" presName="node" presStyleLbl="node1" presStyleIdx="2" presStyleCnt="3">
        <dgm:presLayoutVars>
          <dgm:bulletEnabled val="1"/>
        </dgm:presLayoutVars>
      </dgm:prSet>
      <dgm:spPr/>
    </dgm:pt>
  </dgm:ptLst>
  <dgm:cxnLst>
    <dgm:cxn modelId="{58C1DC0E-4DB4-ED42-9334-CE29D5014723}" type="presOf" srcId="{ABBDFF21-3278-F04F-A398-D48670980CC9}" destId="{E38DF3FE-9F4F-A042-9192-8C393CC10A85}" srcOrd="0" destOrd="1" presId="urn:microsoft.com/office/officeart/2005/8/layout/hList6"/>
    <dgm:cxn modelId="{65C3A817-7280-8E49-8D24-76FADDF07D6C}" type="presOf" srcId="{ACB2A364-E233-2643-9325-5E0A9529400C}" destId="{CCA45D90-719B-FD47-96DE-84B5D022011C}" srcOrd="0" destOrd="1" presId="urn:microsoft.com/office/officeart/2005/8/layout/hList6"/>
    <dgm:cxn modelId="{8E141B1B-DBD6-8546-978A-E764F665C8BA}" srcId="{CB678B17-B4BD-DD47-A555-4A44B04E3D45}" destId="{96171210-F504-B342-8A29-7579CD03B632}" srcOrd="0" destOrd="0" parTransId="{199184B0-3873-F14E-B02D-EAAA00541924}" sibTransId="{EAB0D478-5C82-7843-B9D1-9E00868754E9}"/>
    <dgm:cxn modelId="{6080741F-A3F9-0847-94EB-8188B96E160F}" type="presOf" srcId="{CB678B17-B4BD-DD47-A555-4A44B04E3D45}" destId="{DFB5E6B9-5D41-7E43-9B41-D79DBF5B0D89}" srcOrd="0" destOrd="0" presId="urn:microsoft.com/office/officeart/2005/8/layout/hList6"/>
    <dgm:cxn modelId="{0DB2A126-E451-8E4F-9F2A-1F33F7223371}" type="presOf" srcId="{23437634-53BF-9449-9D75-8A04427753AC}" destId="{0838D661-F859-634E-BDAF-4A9D49FC5CAB}" srcOrd="0" destOrd="0" presId="urn:microsoft.com/office/officeart/2005/8/layout/hList6"/>
    <dgm:cxn modelId="{563FB127-4EC9-F549-B2D6-D5A68F2AA52A}" srcId="{CB678B17-B4BD-DD47-A555-4A44B04E3D45}" destId="{23437634-53BF-9449-9D75-8A04427753AC}" srcOrd="1" destOrd="0" parTransId="{C7008939-E6DC-9742-8D6A-8D9ECFFB94A2}" sibTransId="{580F4AA8-3D39-A640-B2C2-408A438AEE78}"/>
    <dgm:cxn modelId="{AFD09738-F1E7-4A46-B56C-6C54DAB81ABF}" srcId="{CB678B17-B4BD-DD47-A555-4A44B04E3D45}" destId="{4157A3A7-D584-E84B-84B5-6F4881ADF919}" srcOrd="2" destOrd="0" parTransId="{FDFCDB33-3123-6242-A4F4-609B85854FD9}" sibTransId="{74A0E6F6-7D44-0C47-A4A6-248F8B551DAC}"/>
    <dgm:cxn modelId="{FABC8C51-BA9E-064D-B894-77D356112FE8}" srcId="{4157A3A7-D584-E84B-84B5-6F4881ADF919}" destId="{6496AB14-3B3D-FE42-8D81-679FE96687D5}" srcOrd="1" destOrd="0" parTransId="{C75AFC10-18D3-9642-8D6D-ADFF534DFBA8}" sibTransId="{F3ACBEBE-51EA-9346-A50C-0F0ECAA519A6}"/>
    <dgm:cxn modelId="{92D1E88A-1918-1A43-AC2F-EE629FC9BCC1}" type="presOf" srcId="{4157A3A7-D584-E84B-84B5-6F4881ADF919}" destId="{E38DF3FE-9F4F-A042-9192-8C393CC10A85}" srcOrd="0" destOrd="0" presId="urn:microsoft.com/office/officeart/2005/8/layout/hList6"/>
    <dgm:cxn modelId="{8BC54993-4696-AE41-AB8B-5EEF05DE13D2}" srcId="{96171210-F504-B342-8A29-7579CD03B632}" destId="{ACB2A364-E233-2643-9325-5E0A9529400C}" srcOrd="0" destOrd="0" parTransId="{F9B807B2-7A96-B749-9013-DD09F582CCC4}" sibTransId="{4D8D41A6-1D1A-F74D-8D3D-2559E5563BCE}"/>
    <dgm:cxn modelId="{BD4B5994-0AE1-2048-A04A-5A90FDBAB1F3}" srcId="{23437634-53BF-9449-9D75-8A04427753AC}" destId="{BC6F79B3-0B3E-D348-B1C6-3605DF045D3C}" srcOrd="0" destOrd="0" parTransId="{CC21092C-A984-C44B-8E84-8641F220E404}" sibTransId="{E94F3A6C-390E-CC4C-B367-7A48AFC7C3A1}"/>
    <dgm:cxn modelId="{99FC8598-AD69-DF4A-823A-0961E89A57BB}" srcId="{4157A3A7-D584-E84B-84B5-6F4881ADF919}" destId="{A3C5CD7C-924D-0B43-8E54-2C0351FF8E57}" srcOrd="2" destOrd="0" parTransId="{2C3DCBE8-68C1-8040-91B9-905E9B69BEEC}" sibTransId="{E43E6EFD-F8AE-8B4A-BB74-D2239ECB5516}"/>
    <dgm:cxn modelId="{0DFCC09B-F2C5-3B43-AFD1-CA144470354E}" type="presOf" srcId="{BC6F79B3-0B3E-D348-B1C6-3605DF045D3C}" destId="{0838D661-F859-634E-BDAF-4A9D49FC5CAB}" srcOrd="0" destOrd="1" presId="urn:microsoft.com/office/officeart/2005/8/layout/hList6"/>
    <dgm:cxn modelId="{B7A19CAC-D11F-4045-BC4D-CBDA76FB9424}" type="presOf" srcId="{96171210-F504-B342-8A29-7579CD03B632}" destId="{CCA45D90-719B-FD47-96DE-84B5D022011C}" srcOrd="0" destOrd="0" presId="urn:microsoft.com/office/officeart/2005/8/layout/hList6"/>
    <dgm:cxn modelId="{075F46B3-89CB-B842-9F0B-C5BBE496EE5F}" type="presOf" srcId="{6496AB14-3B3D-FE42-8D81-679FE96687D5}" destId="{E38DF3FE-9F4F-A042-9192-8C393CC10A85}" srcOrd="0" destOrd="2" presId="urn:microsoft.com/office/officeart/2005/8/layout/hList6"/>
    <dgm:cxn modelId="{332874B8-A653-3049-82CD-BF875D0BC93A}" type="presOf" srcId="{A3C5CD7C-924D-0B43-8E54-2C0351FF8E57}" destId="{E38DF3FE-9F4F-A042-9192-8C393CC10A85}" srcOrd="0" destOrd="3" presId="urn:microsoft.com/office/officeart/2005/8/layout/hList6"/>
    <dgm:cxn modelId="{77A206D6-673D-4144-9C6A-1B2CB802D5D6}" srcId="{4157A3A7-D584-E84B-84B5-6F4881ADF919}" destId="{ABBDFF21-3278-F04F-A398-D48670980CC9}" srcOrd="0" destOrd="0" parTransId="{6CA41868-E084-1D40-9CFF-7057A0C75B34}" sibTransId="{AA22631A-62A3-A040-87C5-BDB8D203A553}"/>
    <dgm:cxn modelId="{E404333B-7453-DC42-901B-F4259ED6F2F7}" type="presParOf" srcId="{DFB5E6B9-5D41-7E43-9B41-D79DBF5B0D89}" destId="{CCA45D90-719B-FD47-96DE-84B5D022011C}" srcOrd="0" destOrd="0" presId="urn:microsoft.com/office/officeart/2005/8/layout/hList6"/>
    <dgm:cxn modelId="{F83078C1-04F7-0F43-97FE-083F9250C778}" type="presParOf" srcId="{DFB5E6B9-5D41-7E43-9B41-D79DBF5B0D89}" destId="{8547EDD7-BC5B-4B41-B1EF-0B5C4456F6E1}" srcOrd="1" destOrd="0" presId="urn:microsoft.com/office/officeart/2005/8/layout/hList6"/>
    <dgm:cxn modelId="{3EA49AC9-D5DF-1B48-8E1F-54820FA1D02D}" type="presParOf" srcId="{DFB5E6B9-5D41-7E43-9B41-D79DBF5B0D89}" destId="{0838D661-F859-634E-BDAF-4A9D49FC5CAB}" srcOrd="2" destOrd="0" presId="urn:microsoft.com/office/officeart/2005/8/layout/hList6"/>
    <dgm:cxn modelId="{6339A452-6030-BE40-A331-7E30EBD8D6FA}" type="presParOf" srcId="{DFB5E6B9-5D41-7E43-9B41-D79DBF5B0D89}" destId="{EE502198-DF0D-AA4B-9614-E2C18264D21D}" srcOrd="3" destOrd="0" presId="urn:microsoft.com/office/officeart/2005/8/layout/hList6"/>
    <dgm:cxn modelId="{D965F859-4785-C945-9113-910F519782F2}" type="presParOf" srcId="{DFB5E6B9-5D41-7E43-9B41-D79DBF5B0D89}" destId="{E38DF3FE-9F4F-A042-9192-8C393CC10A8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7EE60-B9CB-424E-AF49-3A04443C8649}"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en-US"/>
        </a:p>
      </dgm:t>
    </dgm:pt>
    <dgm:pt modelId="{6044385E-5E82-7145-AF99-142715A1ECA3}">
      <dgm:prSet phldrT="[Text]"/>
      <dgm:spPr>
        <a:effectLst>
          <a:outerShdw blurRad="50800" dist="38100" dir="8100000" algn="tr" rotWithShape="0">
            <a:prstClr val="black">
              <a:alpha val="40000"/>
            </a:prstClr>
          </a:outerShdw>
        </a:effectLst>
      </dgm:spPr>
      <dgm:t>
        <a:bodyPr/>
        <a:lstStyle/>
        <a:p>
          <a:r>
            <a:rPr lang="en-US" dirty="0"/>
            <a:t>Record Retention</a:t>
          </a:r>
        </a:p>
      </dgm:t>
    </dgm:pt>
    <dgm:pt modelId="{6835E514-F51C-AE47-A276-1A424EE6D29B}" type="parTrans" cxnId="{7DC26BDC-8C0F-9B4C-8001-D56F849D319E}">
      <dgm:prSet/>
      <dgm:spPr/>
      <dgm:t>
        <a:bodyPr/>
        <a:lstStyle/>
        <a:p>
          <a:endParaRPr lang="en-US"/>
        </a:p>
      </dgm:t>
    </dgm:pt>
    <dgm:pt modelId="{5E8CBDD8-D2D1-B646-8DC9-A2790E8F749F}" type="sibTrans" cxnId="{7DC26BDC-8C0F-9B4C-8001-D56F849D319E}">
      <dgm:prSet/>
      <dgm:spPr/>
      <dgm:t>
        <a:bodyPr/>
        <a:lstStyle/>
        <a:p>
          <a:endParaRPr lang="en-US"/>
        </a:p>
      </dgm:t>
    </dgm:pt>
    <dgm:pt modelId="{923535BB-B0CA-5445-8BFB-6F549C10BB2C}">
      <dgm:prSet phldrT="[Text]"/>
      <dgm:spPr/>
      <dgm:t>
        <a:bodyPr/>
        <a:lstStyle/>
        <a:p>
          <a:r>
            <a:rPr lang="en-US" dirty="0"/>
            <a:t>This policy supplements a local government’s regular records retention policy to establish procedures to retain all ARP/CSLFRF-related information for at least 5 years after the end of the award term (through December 31, 2031).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dirty="0"/>
            <a:t>.)</a:t>
          </a:r>
        </a:p>
      </dgm:t>
    </dgm:pt>
    <dgm:pt modelId="{20AF0D3C-C7A9-E249-89D9-F585503EB8EF}" type="parTrans" cxnId="{7A03D53E-2A7B-CC4E-99B8-4AFC467C8788}">
      <dgm:prSet/>
      <dgm:spPr/>
      <dgm:t>
        <a:bodyPr/>
        <a:lstStyle/>
        <a:p>
          <a:endParaRPr lang="en-US"/>
        </a:p>
      </dgm:t>
    </dgm:pt>
    <dgm:pt modelId="{33F13D12-9D10-804B-8A69-CA615577C6F4}" type="sibTrans" cxnId="{7A03D53E-2A7B-CC4E-99B8-4AFC467C8788}">
      <dgm:prSet/>
      <dgm:spPr/>
      <dgm:t>
        <a:bodyPr/>
        <a:lstStyle/>
        <a:p>
          <a:endParaRPr lang="en-US"/>
        </a:p>
      </dgm:t>
    </dgm:pt>
    <dgm:pt modelId="{17E7088E-37D7-E14F-8414-02FBD8E5B192}">
      <dgm:prSet phldrT="[Text]"/>
      <dgm:spPr>
        <a:effectLst>
          <a:outerShdw blurRad="50800" dist="38100" dir="8100000" algn="tr" rotWithShape="0">
            <a:prstClr val="black">
              <a:alpha val="40000"/>
            </a:prstClr>
          </a:outerShdw>
        </a:effectLst>
      </dgm:spPr>
      <dgm:t>
        <a:bodyPr/>
        <a:lstStyle/>
        <a:p>
          <a:r>
            <a:rPr lang="en-US" dirty="0"/>
            <a:t>Civil Rights Compliance</a:t>
          </a:r>
        </a:p>
      </dgm:t>
    </dgm:pt>
    <dgm:pt modelId="{5FE08347-21E9-FA47-BE87-668E4B660081}" type="parTrans" cxnId="{53ECFD2C-692B-1240-B20C-D19A0785DBDE}">
      <dgm:prSet/>
      <dgm:spPr/>
      <dgm:t>
        <a:bodyPr/>
        <a:lstStyle/>
        <a:p>
          <a:endParaRPr lang="en-US"/>
        </a:p>
      </dgm:t>
    </dgm:pt>
    <dgm:pt modelId="{6ED5864E-8416-DF47-A386-D4F994B6D5AB}" type="sibTrans" cxnId="{53ECFD2C-692B-1240-B20C-D19A0785DBDE}">
      <dgm:prSet/>
      <dgm:spPr/>
      <dgm:t>
        <a:bodyPr/>
        <a:lstStyle/>
        <a:p>
          <a:endParaRPr lang="en-US"/>
        </a:p>
      </dgm:t>
    </dgm:pt>
    <dgm:pt modelId="{BA975726-A961-E749-9ADE-3456EC347E6C}">
      <dgm:prSet phldrT="[Text]"/>
      <dgm:spPr/>
      <dgm:t>
        <a:bodyPr/>
        <a:lstStyle/>
        <a:p>
          <a:r>
            <a:rPr lang="en-US"/>
            <a:t>This policy reaffirms the local government’s commitment to compliance with federal civil rights laws and establishes processes for reporting potential violations and tracking complaints and resolutions. (</a:t>
          </a:r>
          <a:r>
            <a:rPr lang="en-US" b="1" u="sng">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a:t>.)</a:t>
          </a:r>
          <a:endParaRPr lang="en-US" dirty="0"/>
        </a:p>
      </dgm:t>
    </dgm:pt>
    <dgm:pt modelId="{A36C58FC-EC9A-6446-ABE8-E480703C4172}" type="parTrans" cxnId="{CF847DD9-2C7C-6A40-B8D4-A4FC256D9D92}">
      <dgm:prSet/>
      <dgm:spPr/>
      <dgm:t>
        <a:bodyPr/>
        <a:lstStyle/>
        <a:p>
          <a:endParaRPr lang="en-US"/>
        </a:p>
      </dgm:t>
    </dgm:pt>
    <dgm:pt modelId="{3A622814-C21C-104C-9A87-C888B75C2B24}" type="sibTrans" cxnId="{CF847DD9-2C7C-6A40-B8D4-A4FC256D9D92}">
      <dgm:prSet/>
      <dgm:spPr/>
      <dgm:t>
        <a:bodyPr/>
        <a:lstStyle/>
        <a:p>
          <a:endParaRPr lang="en-US"/>
        </a:p>
      </dgm:t>
    </dgm:pt>
    <dgm:pt modelId="{B13A47F0-5034-2A48-98E9-491D684356D1}">
      <dgm:prSet phldrT="[Text]"/>
      <dgm:spPr>
        <a:effectLst>
          <a:outerShdw blurRad="50800" dist="38100" dir="8100000" algn="tr" rotWithShape="0">
            <a:prstClr val="black">
              <a:alpha val="40000"/>
            </a:prstClr>
          </a:outerShdw>
        </a:effectLst>
      </dgm:spPr>
      <dgm:t>
        <a:bodyPr/>
        <a:lstStyle/>
        <a:p>
          <a:r>
            <a:rPr lang="en-US" dirty="0"/>
            <a:t>Eligible Use</a:t>
          </a:r>
        </a:p>
      </dgm:t>
    </dgm:pt>
    <dgm:pt modelId="{71803BE7-A488-B748-AF1C-2A91CF7382FD}" type="parTrans" cxnId="{24E57FCE-A393-2840-B04E-EF3BB1973283}">
      <dgm:prSet/>
      <dgm:spPr/>
      <dgm:t>
        <a:bodyPr/>
        <a:lstStyle/>
        <a:p>
          <a:endParaRPr lang="en-US"/>
        </a:p>
      </dgm:t>
    </dgm:pt>
    <dgm:pt modelId="{7457C47B-3857-6148-B874-10D18A8C90D8}" type="sibTrans" cxnId="{24E57FCE-A393-2840-B04E-EF3BB1973283}">
      <dgm:prSet/>
      <dgm:spPr/>
      <dgm:t>
        <a:bodyPr/>
        <a:lstStyle/>
        <a:p>
          <a:endParaRPr lang="en-US"/>
        </a:p>
      </dgm:t>
    </dgm:pt>
    <dgm:pt modelId="{D1A9ED23-E7A1-1C41-9813-FF07CE9F63B3}">
      <dgm:prSet phldrT="[Text]"/>
      <dgm:spPr/>
      <dgm:t>
        <a:bodyPr/>
        <a:lstStyle/>
        <a:p>
          <a:r>
            <a:rPr lang="en-US"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b="1" u="sng"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dirty="0"/>
            <a:t>.)</a:t>
          </a:r>
        </a:p>
      </dgm:t>
    </dgm:pt>
    <dgm:pt modelId="{1DBD3554-0D2A-624E-B9F5-6AB536D734E5}" type="parTrans" cxnId="{2EAEE1D5-BF59-F34D-8910-AA555816A170}">
      <dgm:prSet/>
      <dgm:spPr/>
      <dgm:t>
        <a:bodyPr/>
        <a:lstStyle/>
        <a:p>
          <a:endParaRPr lang="en-US"/>
        </a:p>
      </dgm:t>
    </dgm:pt>
    <dgm:pt modelId="{7D5252AE-DD3A-D94E-9759-71C1F30CD77E}" type="sibTrans" cxnId="{2EAEE1D5-BF59-F34D-8910-AA555816A170}">
      <dgm:prSet/>
      <dgm:spPr/>
      <dgm:t>
        <a:bodyPr/>
        <a:lstStyle/>
        <a:p>
          <a:endParaRPr lang="en-US"/>
        </a:p>
      </dgm:t>
    </dgm:pt>
    <dgm:pt modelId="{E17F8093-8FDA-8D4E-A068-A2AA37EDF432}">
      <dgm:prSet phldrT="[Text]"/>
      <dgm:spPr>
        <a:effectLst>
          <a:outerShdw blurRad="50800" dist="38100" dir="8100000" algn="tr" rotWithShape="0">
            <a:prstClr val="black">
              <a:alpha val="40000"/>
            </a:prstClr>
          </a:outerShdw>
        </a:effectLst>
      </dgm:spPr>
      <dgm:t>
        <a:bodyPr/>
        <a:lstStyle/>
        <a:p>
          <a:r>
            <a:rPr lang="en-US" dirty="0"/>
            <a:t>Allowable Cost</a:t>
          </a:r>
        </a:p>
      </dgm:t>
    </dgm:pt>
    <dgm:pt modelId="{4B325278-635D-404C-B5E6-B4C91A3D3C5D}" type="parTrans" cxnId="{4751A72B-2BF5-7C4F-AFDD-1F24F3AD023D}">
      <dgm:prSet/>
      <dgm:spPr/>
      <dgm:t>
        <a:bodyPr/>
        <a:lstStyle/>
        <a:p>
          <a:endParaRPr lang="en-US"/>
        </a:p>
      </dgm:t>
    </dgm:pt>
    <dgm:pt modelId="{DE16B433-FD04-1540-9081-C6C18EDA39E1}" type="sibTrans" cxnId="{4751A72B-2BF5-7C4F-AFDD-1F24F3AD023D}">
      <dgm:prSet/>
      <dgm:spPr/>
      <dgm:t>
        <a:bodyPr/>
        <a:lstStyle/>
        <a:p>
          <a:endParaRPr lang="en-US"/>
        </a:p>
      </dgm:t>
    </dgm:pt>
    <dgm:pt modelId="{D1F359FC-93B3-0C41-9C3E-A42D5C74FC1E}">
      <dgm:prSet/>
      <dgm:spPr/>
      <dgm:t>
        <a:bodyPr/>
        <a:lstStyle/>
        <a:p>
          <a:r>
            <a:rPr lang="en-US"/>
            <a:t>This is a more complex policy that requires a local government to do a detailed review of each cost item and ensure compliance with special limitations and documentation mandates for certain cost items. (</a:t>
          </a:r>
          <a:r>
            <a:rPr lang="en-US" b="1" u="sng">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a:t>.) </a:t>
          </a:r>
          <a:r>
            <a:rPr lang="en-US" i="1"/>
            <a:t>[If using Revenue Replacement ARP/CSLFRF, there will be a more limited allowable cost review.]</a:t>
          </a:r>
          <a:endParaRPr lang="en-US" i="1" dirty="0"/>
        </a:p>
      </dgm:t>
    </dgm:pt>
    <dgm:pt modelId="{344A5620-5E5E-9D48-BC6C-C11C63DF0D7A}" type="parTrans" cxnId="{0328B2A3-408C-A140-865A-3A03FC058437}">
      <dgm:prSet/>
      <dgm:spPr/>
      <dgm:t>
        <a:bodyPr/>
        <a:lstStyle/>
        <a:p>
          <a:endParaRPr lang="en-US"/>
        </a:p>
      </dgm:t>
    </dgm:pt>
    <dgm:pt modelId="{5FBCC697-2799-EB4F-8843-A3A1BC9F1CBA}" type="sibTrans" cxnId="{0328B2A3-408C-A140-865A-3A03FC058437}">
      <dgm:prSet/>
      <dgm:spPr/>
      <dgm:t>
        <a:bodyPr/>
        <a:lstStyle/>
        <a:p>
          <a:endParaRPr lang="en-US"/>
        </a:p>
      </dgm:t>
    </dgm:pt>
    <dgm:pt modelId="{8AC34032-294D-5747-AF9A-5EF4CB6FCAA5}">
      <dgm:prSet/>
      <dgm:spPr>
        <a:effectLst>
          <a:outerShdw blurRad="50800" dist="38100" dir="8100000" algn="tr" rotWithShape="0">
            <a:prstClr val="black">
              <a:alpha val="40000"/>
            </a:prstClr>
          </a:outerShdw>
        </a:effectLst>
      </dgm:spPr>
      <dgm:t>
        <a:bodyPr/>
        <a:lstStyle/>
        <a:p>
          <a:r>
            <a:rPr lang="en-US" i="0" dirty="0"/>
            <a:t>Conflict of Interest</a:t>
          </a:r>
        </a:p>
      </dgm:t>
    </dgm:pt>
    <dgm:pt modelId="{81844832-6864-3C41-8258-CCE42B086E5A}" type="parTrans" cxnId="{2A6F1DD5-7ED7-8F4C-9B38-603020F29F0F}">
      <dgm:prSet/>
      <dgm:spPr/>
      <dgm:t>
        <a:bodyPr/>
        <a:lstStyle/>
        <a:p>
          <a:endParaRPr lang="en-US"/>
        </a:p>
      </dgm:t>
    </dgm:pt>
    <dgm:pt modelId="{F01A16AB-CE34-AF45-8615-123D5BC446D3}" type="sibTrans" cxnId="{2A6F1DD5-7ED7-8F4C-9B38-603020F29F0F}">
      <dgm:prSet/>
      <dgm:spPr/>
      <dgm:t>
        <a:bodyPr/>
        <a:lstStyle/>
        <a:p>
          <a:endParaRPr lang="en-US"/>
        </a:p>
      </dgm:t>
    </dgm:pt>
    <dgm:pt modelId="{AF745F84-E082-864D-BBFA-55DA82404ADB}">
      <dgm:prSet/>
      <dgm:spPr/>
      <dgm:t>
        <a:bodyPr/>
        <a:lstStyle/>
        <a:p>
          <a:r>
            <a:rPr lang="en-US"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b="1" u="sng"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dirty="0"/>
            <a:t>.)</a:t>
          </a:r>
        </a:p>
      </dgm:t>
    </dgm:pt>
    <dgm:pt modelId="{D50FD268-CF8B-E249-98DA-84AB70A5192C}" type="parTrans" cxnId="{2F45A17B-E03A-4C49-8086-264E1B414E09}">
      <dgm:prSet/>
      <dgm:spPr/>
      <dgm:t>
        <a:bodyPr/>
        <a:lstStyle/>
        <a:p>
          <a:endParaRPr lang="en-US"/>
        </a:p>
      </dgm:t>
    </dgm:pt>
    <dgm:pt modelId="{DAC55C2F-5ECA-8D4C-A3B9-0CE9A6B21D6A}" type="sibTrans" cxnId="{2F45A17B-E03A-4C49-8086-264E1B414E09}">
      <dgm:prSet/>
      <dgm:spPr/>
      <dgm:t>
        <a:bodyPr/>
        <a:lstStyle/>
        <a:p>
          <a:endParaRPr lang="en-US"/>
        </a:p>
      </dgm:t>
    </dgm:pt>
    <dgm:pt modelId="{D8511F46-B64A-C640-8B89-1EB86548C3BC}" type="pres">
      <dgm:prSet presAssocID="{F117EE60-B9CB-424E-AF49-3A04443C8649}" presName="linearFlow" presStyleCnt="0">
        <dgm:presLayoutVars>
          <dgm:dir/>
          <dgm:animLvl val="lvl"/>
          <dgm:resizeHandles val="exact"/>
        </dgm:presLayoutVars>
      </dgm:prSet>
      <dgm:spPr/>
    </dgm:pt>
    <dgm:pt modelId="{9168AAF2-A0A3-0341-8A2C-F17386A0C92C}" type="pres">
      <dgm:prSet presAssocID="{6044385E-5E82-7145-AF99-142715A1ECA3}" presName="composite" presStyleCnt="0"/>
      <dgm:spPr/>
    </dgm:pt>
    <dgm:pt modelId="{A68B0F2E-5BD5-EB43-AA5A-B67BDA866B63}" type="pres">
      <dgm:prSet presAssocID="{6044385E-5E82-7145-AF99-142715A1ECA3}" presName="parentText" presStyleLbl="alignNode1" presStyleIdx="0" presStyleCnt="5">
        <dgm:presLayoutVars>
          <dgm:chMax val="1"/>
          <dgm:bulletEnabled val="1"/>
        </dgm:presLayoutVars>
      </dgm:prSet>
      <dgm:spPr/>
    </dgm:pt>
    <dgm:pt modelId="{1DF808AB-3D64-B145-B52D-0CE08C53F47A}" type="pres">
      <dgm:prSet presAssocID="{6044385E-5E82-7145-AF99-142715A1ECA3}" presName="descendantText" presStyleLbl="alignAcc1" presStyleIdx="0" presStyleCnt="5">
        <dgm:presLayoutVars>
          <dgm:bulletEnabled val="1"/>
        </dgm:presLayoutVars>
      </dgm:prSet>
      <dgm:spPr/>
    </dgm:pt>
    <dgm:pt modelId="{DE0CA77E-ECA4-E54E-A5C0-C6B9D26BCBFE}" type="pres">
      <dgm:prSet presAssocID="{5E8CBDD8-D2D1-B646-8DC9-A2790E8F749F}" presName="sp" presStyleCnt="0"/>
      <dgm:spPr/>
    </dgm:pt>
    <dgm:pt modelId="{4FF6E6D0-D563-AD41-8B4E-F268FF63133F}" type="pres">
      <dgm:prSet presAssocID="{17E7088E-37D7-E14F-8414-02FBD8E5B192}" presName="composite" presStyleCnt="0"/>
      <dgm:spPr/>
    </dgm:pt>
    <dgm:pt modelId="{F14040D4-44BF-D34E-97E0-69A566AB554B}" type="pres">
      <dgm:prSet presAssocID="{17E7088E-37D7-E14F-8414-02FBD8E5B192}" presName="parentText" presStyleLbl="alignNode1" presStyleIdx="1" presStyleCnt="5">
        <dgm:presLayoutVars>
          <dgm:chMax val="1"/>
          <dgm:bulletEnabled val="1"/>
        </dgm:presLayoutVars>
      </dgm:prSet>
      <dgm:spPr/>
    </dgm:pt>
    <dgm:pt modelId="{FE8D2E72-4480-484A-94D7-19A83A7C203C}" type="pres">
      <dgm:prSet presAssocID="{17E7088E-37D7-E14F-8414-02FBD8E5B192}" presName="descendantText" presStyleLbl="alignAcc1" presStyleIdx="1" presStyleCnt="5">
        <dgm:presLayoutVars>
          <dgm:bulletEnabled val="1"/>
        </dgm:presLayoutVars>
      </dgm:prSet>
      <dgm:spPr/>
    </dgm:pt>
    <dgm:pt modelId="{04A9C165-C041-AA48-978D-9C0C95BFF62C}" type="pres">
      <dgm:prSet presAssocID="{6ED5864E-8416-DF47-A386-D4F994B6D5AB}" presName="sp" presStyleCnt="0"/>
      <dgm:spPr/>
    </dgm:pt>
    <dgm:pt modelId="{32396594-1AA8-BB49-BAE8-957A4A25DE5F}" type="pres">
      <dgm:prSet presAssocID="{B13A47F0-5034-2A48-98E9-491D684356D1}" presName="composite" presStyleCnt="0"/>
      <dgm:spPr/>
    </dgm:pt>
    <dgm:pt modelId="{98CE0172-6EE1-6749-A6C8-F2BBFBC45159}" type="pres">
      <dgm:prSet presAssocID="{B13A47F0-5034-2A48-98E9-491D684356D1}" presName="parentText" presStyleLbl="alignNode1" presStyleIdx="2" presStyleCnt="5">
        <dgm:presLayoutVars>
          <dgm:chMax val="1"/>
          <dgm:bulletEnabled val="1"/>
        </dgm:presLayoutVars>
      </dgm:prSet>
      <dgm:spPr/>
    </dgm:pt>
    <dgm:pt modelId="{40012342-DE9C-034B-B28F-E5E6EC8B6014}" type="pres">
      <dgm:prSet presAssocID="{B13A47F0-5034-2A48-98E9-491D684356D1}" presName="descendantText" presStyleLbl="alignAcc1" presStyleIdx="2" presStyleCnt="5">
        <dgm:presLayoutVars>
          <dgm:bulletEnabled val="1"/>
        </dgm:presLayoutVars>
      </dgm:prSet>
      <dgm:spPr/>
    </dgm:pt>
    <dgm:pt modelId="{3DD6CB46-C957-A34D-8A43-A5EB0DD77BDA}" type="pres">
      <dgm:prSet presAssocID="{7457C47B-3857-6148-B874-10D18A8C90D8}" presName="sp" presStyleCnt="0"/>
      <dgm:spPr/>
    </dgm:pt>
    <dgm:pt modelId="{78949D3B-849B-D046-9678-E2CDCDD96CFD}" type="pres">
      <dgm:prSet presAssocID="{E17F8093-8FDA-8D4E-A068-A2AA37EDF432}" presName="composite" presStyleCnt="0"/>
      <dgm:spPr/>
    </dgm:pt>
    <dgm:pt modelId="{5CA5B7DE-DB9A-4A46-A82B-1EECEF8A0E55}" type="pres">
      <dgm:prSet presAssocID="{E17F8093-8FDA-8D4E-A068-A2AA37EDF432}" presName="parentText" presStyleLbl="alignNode1" presStyleIdx="3" presStyleCnt="5">
        <dgm:presLayoutVars>
          <dgm:chMax val="1"/>
          <dgm:bulletEnabled val="1"/>
        </dgm:presLayoutVars>
      </dgm:prSet>
      <dgm:spPr/>
    </dgm:pt>
    <dgm:pt modelId="{59C8FA81-C9BC-774F-8DA2-13A9F617B561}" type="pres">
      <dgm:prSet presAssocID="{E17F8093-8FDA-8D4E-A068-A2AA37EDF432}" presName="descendantText" presStyleLbl="alignAcc1" presStyleIdx="3" presStyleCnt="5">
        <dgm:presLayoutVars>
          <dgm:bulletEnabled val="1"/>
        </dgm:presLayoutVars>
      </dgm:prSet>
      <dgm:spPr/>
    </dgm:pt>
    <dgm:pt modelId="{E074A357-08DB-B14C-9465-444431385FD1}" type="pres">
      <dgm:prSet presAssocID="{DE16B433-FD04-1540-9081-C6C18EDA39E1}" presName="sp" presStyleCnt="0"/>
      <dgm:spPr/>
    </dgm:pt>
    <dgm:pt modelId="{6E3841E0-C38A-3A45-8F51-B7EB9FC2ADB2}" type="pres">
      <dgm:prSet presAssocID="{8AC34032-294D-5747-AF9A-5EF4CB6FCAA5}" presName="composite" presStyleCnt="0"/>
      <dgm:spPr/>
    </dgm:pt>
    <dgm:pt modelId="{3BABBCC3-2585-9145-9378-0861DE8AAB7D}" type="pres">
      <dgm:prSet presAssocID="{8AC34032-294D-5747-AF9A-5EF4CB6FCAA5}" presName="parentText" presStyleLbl="alignNode1" presStyleIdx="4" presStyleCnt="5">
        <dgm:presLayoutVars>
          <dgm:chMax val="1"/>
          <dgm:bulletEnabled val="1"/>
        </dgm:presLayoutVars>
      </dgm:prSet>
      <dgm:spPr/>
    </dgm:pt>
    <dgm:pt modelId="{5E6BC373-316E-D241-ABC1-871F32CF8412}" type="pres">
      <dgm:prSet presAssocID="{8AC34032-294D-5747-AF9A-5EF4CB6FCAA5}" presName="descendantText" presStyleLbl="alignAcc1" presStyleIdx="4" presStyleCnt="5">
        <dgm:presLayoutVars>
          <dgm:bulletEnabled val="1"/>
        </dgm:presLayoutVars>
      </dgm:prSet>
      <dgm:spPr/>
    </dgm:pt>
  </dgm:ptLst>
  <dgm:cxnLst>
    <dgm:cxn modelId="{2C660422-CE2D-4F44-82AD-B20DD60E474C}" type="presOf" srcId="{17E7088E-37D7-E14F-8414-02FBD8E5B192}" destId="{F14040D4-44BF-D34E-97E0-69A566AB554B}" srcOrd="0" destOrd="0" presId="urn:microsoft.com/office/officeart/2005/8/layout/chevron2"/>
    <dgm:cxn modelId="{ECDF7B26-F9AA-494B-B85F-B5B271F3C7CD}" type="presOf" srcId="{D1F359FC-93B3-0C41-9C3E-A42D5C74FC1E}" destId="{59C8FA81-C9BC-774F-8DA2-13A9F617B561}" srcOrd="0" destOrd="0" presId="urn:microsoft.com/office/officeart/2005/8/layout/chevron2"/>
    <dgm:cxn modelId="{D83B2E2A-4390-614D-A708-578AB979CF19}" type="presOf" srcId="{D1A9ED23-E7A1-1C41-9813-FF07CE9F63B3}" destId="{40012342-DE9C-034B-B28F-E5E6EC8B6014}" srcOrd="0" destOrd="0" presId="urn:microsoft.com/office/officeart/2005/8/layout/chevron2"/>
    <dgm:cxn modelId="{4751A72B-2BF5-7C4F-AFDD-1F24F3AD023D}" srcId="{F117EE60-B9CB-424E-AF49-3A04443C8649}" destId="{E17F8093-8FDA-8D4E-A068-A2AA37EDF432}" srcOrd="3" destOrd="0" parTransId="{4B325278-635D-404C-B5E6-B4C91A3D3C5D}" sibTransId="{DE16B433-FD04-1540-9081-C6C18EDA39E1}"/>
    <dgm:cxn modelId="{53ECFD2C-692B-1240-B20C-D19A0785DBDE}" srcId="{F117EE60-B9CB-424E-AF49-3A04443C8649}" destId="{17E7088E-37D7-E14F-8414-02FBD8E5B192}" srcOrd="1" destOrd="0" parTransId="{5FE08347-21E9-FA47-BE87-668E4B660081}" sibTransId="{6ED5864E-8416-DF47-A386-D4F994B6D5AB}"/>
    <dgm:cxn modelId="{BD81E030-E00C-064F-BFF1-471FBBEE9A78}" type="presOf" srcId="{BA975726-A961-E749-9ADE-3456EC347E6C}" destId="{FE8D2E72-4480-484A-94D7-19A83A7C203C}" srcOrd="0" destOrd="0" presId="urn:microsoft.com/office/officeart/2005/8/layout/chevron2"/>
    <dgm:cxn modelId="{90CBAC3A-1C0C-A945-92CA-6A70F3361DCB}" type="presOf" srcId="{8AC34032-294D-5747-AF9A-5EF4CB6FCAA5}" destId="{3BABBCC3-2585-9145-9378-0861DE8AAB7D}" srcOrd="0" destOrd="0" presId="urn:microsoft.com/office/officeart/2005/8/layout/chevron2"/>
    <dgm:cxn modelId="{7BFC143C-038A-A642-8036-DB1E2969972D}" type="presOf" srcId="{AF745F84-E082-864D-BBFA-55DA82404ADB}" destId="{5E6BC373-316E-D241-ABC1-871F32CF8412}" srcOrd="0" destOrd="0" presId="urn:microsoft.com/office/officeart/2005/8/layout/chevron2"/>
    <dgm:cxn modelId="{7A03D53E-2A7B-CC4E-99B8-4AFC467C8788}" srcId="{6044385E-5E82-7145-AF99-142715A1ECA3}" destId="{923535BB-B0CA-5445-8BFB-6F549C10BB2C}" srcOrd="0" destOrd="0" parTransId="{20AF0D3C-C7A9-E249-89D9-F585503EB8EF}" sibTransId="{33F13D12-9D10-804B-8A69-CA615577C6F4}"/>
    <dgm:cxn modelId="{D396D95E-DBB0-BF48-90D6-81714C63720F}" type="presOf" srcId="{923535BB-B0CA-5445-8BFB-6F549C10BB2C}" destId="{1DF808AB-3D64-B145-B52D-0CE08C53F47A}" srcOrd="0" destOrd="0" presId="urn:microsoft.com/office/officeart/2005/8/layout/chevron2"/>
    <dgm:cxn modelId="{2F45A17B-E03A-4C49-8086-264E1B414E09}" srcId="{8AC34032-294D-5747-AF9A-5EF4CB6FCAA5}" destId="{AF745F84-E082-864D-BBFA-55DA82404ADB}" srcOrd="0" destOrd="0" parTransId="{D50FD268-CF8B-E249-98DA-84AB70A5192C}" sibTransId="{DAC55C2F-5ECA-8D4C-A3B9-0CE9A6B21D6A}"/>
    <dgm:cxn modelId="{D2D2359A-394C-3F49-AC0B-FA59F7F21AF2}" type="presOf" srcId="{F117EE60-B9CB-424E-AF49-3A04443C8649}" destId="{D8511F46-B64A-C640-8B89-1EB86548C3BC}" srcOrd="0" destOrd="0" presId="urn:microsoft.com/office/officeart/2005/8/layout/chevron2"/>
    <dgm:cxn modelId="{0328B2A3-408C-A140-865A-3A03FC058437}" srcId="{E17F8093-8FDA-8D4E-A068-A2AA37EDF432}" destId="{D1F359FC-93B3-0C41-9C3E-A42D5C74FC1E}" srcOrd="0" destOrd="0" parTransId="{344A5620-5E5E-9D48-BC6C-C11C63DF0D7A}" sibTransId="{5FBCC697-2799-EB4F-8843-A3A1BC9F1CBA}"/>
    <dgm:cxn modelId="{979276BA-4A17-6B4B-B846-08EC61E13393}" type="presOf" srcId="{6044385E-5E82-7145-AF99-142715A1ECA3}" destId="{A68B0F2E-5BD5-EB43-AA5A-B67BDA866B63}" srcOrd="0" destOrd="0" presId="urn:microsoft.com/office/officeart/2005/8/layout/chevron2"/>
    <dgm:cxn modelId="{24E57FCE-A393-2840-B04E-EF3BB1973283}" srcId="{F117EE60-B9CB-424E-AF49-3A04443C8649}" destId="{B13A47F0-5034-2A48-98E9-491D684356D1}" srcOrd="2" destOrd="0" parTransId="{71803BE7-A488-B748-AF1C-2A91CF7382FD}" sibTransId="{7457C47B-3857-6148-B874-10D18A8C90D8}"/>
    <dgm:cxn modelId="{2A6F1DD5-7ED7-8F4C-9B38-603020F29F0F}" srcId="{F117EE60-B9CB-424E-AF49-3A04443C8649}" destId="{8AC34032-294D-5747-AF9A-5EF4CB6FCAA5}" srcOrd="4" destOrd="0" parTransId="{81844832-6864-3C41-8258-CCE42B086E5A}" sibTransId="{F01A16AB-CE34-AF45-8615-123D5BC446D3}"/>
    <dgm:cxn modelId="{2EAEE1D5-BF59-F34D-8910-AA555816A170}" srcId="{B13A47F0-5034-2A48-98E9-491D684356D1}" destId="{D1A9ED23-E7A1-1C41-9813-FF07CE9F63B3}" srcOrd="0" destOrd="0" parTransId="{1DBD3554-0D2A-624E-B9F5-6AB536D734E5}" sibTransId="{7D5252AE-DD3A-D94E-9759-71C1F30CD77E}"/>
    <dgm:cxn modelId="{CF847DD9-2C7C-6A40-B8D4-A4FC256D9D92}" srcId="{17E7088E-37D7-E14F-8414-02FBD8E5B192}" destId="{BA975726-A961-E749-9ADE-3456EC347E6C}" srcOrd="0" destOrd="0" parTransId="{A36C58FC-EC9A-6446-ABE8-E480703C4172}" sibTransId="{3A622814-C21C-104C-9A87-C888B75C2B24}"/>
    <dgm:cxn modelId="{7DC26BDC-8C0F-9B4C-8001-D56F849D319E}" srcId="{F117EE60-B9CB-424E-AF49-3A04443C8649}" destId="{6044385E-5E82-7145-AF99-142715A1ECA3}" srcOrd="0" destOrd="0" parTransId="{6835E514-F51C-AE47-A276-1A424EE6D29B}" sibTransId="{5E8CBDD8-D2D1-B646-8DC9-A2790E8F749F}"/>
    <dgm:cxn modelId="{52A94EEC-D387-FC43-9841-0363573CCD11}" type="presOf" srcId="{E17F8093-8FDA-8D4E-A068-A2AA37EDF432}" destId="{5CA5B7DE-DB9A-4A46-A82B-1EECEF8A0E55}" srcOrd="0" destOrd="0" presId="urn:microsoft.com/office/officeart/2005/8/layout/chevron2"/>
    <dgm:cxn modelId="{CE5AAFEF-E434-2F45-8DBD-B100EFF33202}" type="presOf" srcId="{B13A47F0-5034-2A48-98E9-491D684356D1}" destId="{98CE0172-6EE1-6749-A6C8-F2BBFBC45159}" srcOrd="0" destOrd="0" presId="urn:microsoft.com/office/officeart/2005/8/layout/chevron2"/>
    <dgm:cxn modelId="{8FA1CC7C-A0A0-F942-9F49-044E5AFE081E}" type="presParOf" srcId="{D8511F46-B64A-C640-8B89-1EB86548C3BC}" destId="{9168AAF2-A0A3-0341-8A2C-F17386A0C92C}" srcOrd="0" destOrd="0" presId="urn:microsoft.com/office/officeart/2005/8/layout/chevron2"/>
    <dgm:cxn modelId="{5F6C711C-1EFF-F049-B408-4D6116CB47BD}" type="presParOf" srcId="{9168AAF2-A0A3-0341-8A2C-F17386A0C92C}" destId="{A68B0F2E-5BD5-EB43-AA5A-B67BDA866B63}" srcOrd="0" destOrd="0" presId="urn:microsoft.com/office/officeart/2005/8/layout/chevron2"/>
    <dgm:cxn modelId="{53647D40-0F99-6F4C-8FA7-04C2B707159B}" type="presParOf" srcId="{9168AAF2-A0A3-0341-8A2C-F17386A0C92C}" destId="{1DF808AB-3D64-B145-B52D-0CE08C53F47A}" srcOrd="1" destOrd="0" presId="urn:microsoft.com/office/officeart/2005/8/layout/chevron2"/>
    <dgm:cxn modelId="{74A5E4A9-40F9-AA47-B66E-C05CC9214336}" type="presParOf" srcId="{D8511F46-B64A-C640-8B89-1EB86548C3BC}" destId="{DE0CA77E-ECA4-E54E-A5C0-C6B9D26BCBFE}" srcOrd="1" destOrd="0" presId="urn:microsoft.com/office/officeart/2005/8/layout/chevron2"/>
    <dgm:cxn modelId="{EA7B82CC-2E8D-184F-ACEC-4E656E53FB10}" type="presParOf" srcId="{D8511F46-B64A-C640-8B89-1EB86548C3BC}" destId="{4FF6E6D0-D563-AD41-8B4E-F268FF63133F}" srcOrd="2" destOrd="0" presId="urn:microsoft.com/office/officeart/2005/8/layout/chevron2"/>
    <dgm:cxn modelId="{B6908F7B-BDA2-2441-A9AC-56736A3DDEA6}" type="presParOf" srcId="{4FF6E6D0-D563-AD41-8B4E-F268FF63133F}" destId="{F14040D4-44BF-D34E-97E0-69A566AB554B}" srcOrd="0" destOrd="0" presId="urn:microsoft.com/office/officeart/2005/8/layout/chevron2"/>
    <dgm:cxn modelId="{9E662041-3367-474C-B721-664807EC7B6B}" type="presParOf" srcId="{4FF6E6D0-D563-AD41-8B4E-F268FF63133F}" destId="{FE8D2E72-4480-484A-94D7-19A83A7C203C}" srcOrd="1" destOrd="0" presId="urn:microsoft.com/office/officeart/2005/8/layout/chevron2"/>
    <dgm:cxn modelId="{C5AC995F-7386-DE4D-B9CC-EB6C7E4DF070}" type="presParOf" srcId="{D8511F46-B64A-C640-8B89-1EB86548C3BC}" destId="{04A9C165-C041-AA48-978D-9C0C95BFF62C}" srcOrd="3" destOrd="0" presId="urn:microsoft.com/office/officeart/2005/8/layout/chevron2"/>
    <dgm:cxn modelId="{50078331-30FA-8849-8AE9-D91D3D89B02E}" type="presParOf" srcId="{D8511F46-B64A-C640-8B89-1EB86548C3BC}" destId="{32396594-1AA8-BB49-BAE8-957A4A25DE5F}" srcOrd="4" destOrd="0" presId="urn:microsoft.com/office/officeart/2005/8/layout/chevron2"/>
    <dgm:cxn modelId="{1922BF1B-1122-E244-B57B-3AA95EA7C8BC}" type="presParOf" srcId="{32396594-1AA8-BB49-BAE8-957A4A25DE5F}" destId="{98CE0172-6EE1-6749-A6C8-F2BBFBC45159}" srcOrd="0" destOrd="0" presId="urn:microsoft.com/office/officeart/2005/8/layout/chevron2"/>
    <dgm:cxn modelId="{11C73EE9-7543-B74E-8F7D-F1D6CC5A8B41}" type="presParOf" srcId="{32396594-1AA8-BB49-BAE8-957A4A25DE5F}" destId="{40012342-DE9C-034B-B28F-E5E6EC8B6014}" srcOrd="1" destOrd="0" presId="urn:microsoft.com/office/officeart/2005/8/layout/chevron2"/>
    <dgm:cxn modelId="{C1828AE3-BEB8-9845-8BB5-5B5968B1BDE0}" type="presParOf" srcId="{D8511F46-B64A-C640-8B89-1EB86548C3BC}" destId="{3DD6CB46-C957-A34D-8A43-A5EB0DD77BDA}" srcOrd="5" destOrd="0" presId="urn:microsoft.com/office/officeart/2005/8/layout/chevron2"/>
    <dgm:cxn modelId="{EAE83E14-52D4-C54B-941A-84673798923C}" type="presParOf" srcId="{D8511F46-B64A-C640-8B89-1EB86548C3BC}" destId="{78949D3B-849B-D046-9678-E2CDCDD96CFD}" srcOrd="6" destOrd="0" presId="urn:microsoft.com/office/officeart/2005/8/layout/chevron2"/>
    <dgm:cxn modelId="{9CDBB019-C587-6649-BEEB-C012B77EFB6D}" type="presParOf" srcId="{78949D3B-849B-D046-9678-E2CDCDD96CFD}" destId="{5CA5B7DE-DB9A-4A46-A82B-1EECEF8A0E55}" srcOrd="0" destOrd="0" presId="urn:microsoft.com/office/officeart/2005/8/layout/chevron2"/>
    <dgm:cxn modelId="{0E988B3B-D7F5-C84F-9878-739BE5E21DD5}" type="presParOf" srcId="{78949D3B-849B-D046-9678-E2CDCDD96CFD}" destId="{59C8FA81-C9BC-774F-8DA2-13A9F617B561}" srcOrd="1" destOrd="0" presId="urn:microsoft.com/office/officeart/2005/8/layout/chevron2"/>
    <dgm:cxn modelId="{F9006D6A-066A-824A-8051-BC9B6F0FEFC0}" type="presParOf" srcId="{D8511F46-B64A-C640-8B89-1EB86548C3BC}" destId="{E074A357-08DB-B14C-9465-444431385FD1}" srcOrd="7" destOrd="0" presId="urn:microsoft.com/office/officeart/2005/8/layout/chevron2"/>
    <dgm:cxn modelId="{44F1A63B-3B05-8848-B5D8-C6617759402D}" type="presParOf" srcId="{D8511F46-B64A-C640-8B89-1EB86548C3BC}" destId="{6E3841E0-C38A-3A45-8F51-B7EB9FC2ADB2}" srcOrd="8" destOrd="0" presId="urn:microsoft.com/office/officeart/2005/8/layout/chevron2"/>
    <dgm:cxn modelId="{72455B97-49DF-B044-B88C-4697B50BE36F}" type="presParOf" srcId="{6E3841E0-C38A-3A45-8F51-B7EB9FC2ADB2}" destId="{3BABBCC3-2585-9145-9378-0861DE8AAB7D}" srcOrd="0" destOrd="0" presId="urn:microsoft.com/office/officeart/2005/8/layout/chevron2"/>
    <dgm:cxn modelId="{4776A8E3-2DF5-C545-9EFD-BD9D82B936DB}" type="presParOf" srcId="{6E3841E0-C38A-3A45-8F51-B7EB9FC2ADB2}" destId="{5E6BC373-316E-D241-ABC1-871F32CF84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3F1CE2-7D5A-4870-A961-735D75AEA9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63EFBE0-E279-4B79-87DD-7146228F1D26}">
      <dgm:prSet/>
      <dgm:spPr/>
      <dgm:t>
        <a:bodyPr/>
        <a:lstStyle/>
        <a:p>
          <a:r>
            <a:rPr lang="en-US" dirty="0">
              <a:solidFill>
                <a:schemeClr val="tx1"/>
              </a:solidFill>
              <a:latin typeface="+mn-lt"/>
            </a:rPr>
            <a:t>Produce accurate, current, and complete financial reporting</a:t>
          </a:r>
        </a:p>
      </dgm:t>
    </dgm:pt>
    <dgm:pt modelId="{FCAB2CBF-94C0-4B1D-ABD4-C05DEDCCEA8B}" type="parTrans" cxnId="{D67C421D-65CA-4AD4-94F8-1BAFA3DC25DD}">
      <dgm:prSet/>
      <dgm:spPr/>
      <dgm:t>
        <a:bodyPr/>
        <a:lstStyle/>
        <a:p>
          <a:endParaRPr lang="en-US">
            <a:solidFill>
              <a:schemeClr val="tx2"/>
            </a:solidFill>
          </a:endParaRPr>
        </a:p>
      </dgm:t>
    </dgm:pt>
    <dgm:pt modelId="{F3D7BC69-7E8F-45C8-9202-F6608C4272DB}" type="sibTrans" cxnId="{D67C421D-65CA-4AD4-94F8-1BAFA3DC25DD}">
      <dgm:prSet/>
      <dgm:spPr/>
      <dgm:t>
        <a:bodyPr/>
        <a:lstStyle/>
        <a:p>
          <a:endParaRPr lang="en-US">
            <a:solidFill>
              <a:schemeClr val="tx2"/>
            </a:solidFill>
          </a:endParaRPr>
        </a:p>
      </dgm:t>
    </dgm:pt>
    <dgm:pt modelId="{2E681908-AD9B-4ADE-8C19-566CBB3375AC}">
      <dgm:prSet/>
      <dgm:spPr/>
      <dgm:t>
        <a:bodyPr/>
        <a:lstStyle/>
        <a:p>
          <a:r>
            <a:rPr lang="en-US" dirty="0">
              <a:solidFill>
                <a:schemeClr val="tx1"/>
              </a:solidFill>
              <a:latin typeface="+mn-lt"/>
            </a:rPr>
            <a:t>Maintain records that identify the source and application of funds</a:t>
          </a:r>
        </a:p>
      </dgm:t>
    </dgm:pt>
    <dgm:pt modelId="{D4FB1EDF-7065-448D-ADC8-8CFE0FA1510E}" type="parTrans" cxnId="{08B0FB28-7929-4F0B-B107-4D5708E54A7E}">
      <dgm:prSet/>
      <dgm:spPr/>
      <dgm:t>
        <a:bodyPr/>
        <a:lstStyle/>
        <a:p>
          <a:endParaRPr lang="en-US">
            <a:solidFill>
              <a:schemeClr val="tx2"/>
            </a:solidFill>
          </a:endParaRPr>
        </a:p>
      </dgm:t>
    </dgm:pt>
    <dgm:pt modelId="{195326F9-5EA4-4452-9E96-B68CDFD0F60D}" type="sibTrans" cxnId="{08B0FB28-7929-4F0B-B107-4D5708E54A7E}">
      <dgm:prSet/>
      <dgm:spPr/>
      <dgm:t>
        <a:bodyPr/>
        <a:lstStyle/>
        <a:p>
          <a:endParaRPr lang="en-US">
            <a:solidFill>
              <a:schemeClr val="tx2"/>
            </a:solidFill>
          </a:endParaRPr>
        </a:p>
      </dgm:t>
    </dgm:pt>
    <dgm:pt modelId="{854D6652-B74C-42B4-99A5-4687CFBC2AFD}">
      <dgm:prSet/>
      <dgm:spPr/>
      <dgm:t>
        <a:bodyPr/>
        <a:lstStyle/>
        <a:p>
          <a:r>
            <a:rPr lang="en-US" dirty="0">
              <a:solidFill>
                <a:schemeClr val="tx1"/>
              </a:solidFill>
              <a:latin typeface="+mn-lt"/>
            </a:rPr>
            <a:t>Written Eligibility and Allowable Cost Policies</a:t>
          </a:r>
        </a:p>
      </dgm:t>
    </dgm:pt>
    <dgm:pt modelId="{ABE93AF9-AEF9-403A-A54A-67E092CB4863}" type="parTrans" cxnId="{6C34DA4F-BDFB-4CCB-8282-A2E836F3D3D4}">
      <dgm:prSet/>
      <dgm:spPr/>
      <dgm:t>
        <a:bodyPr/>
        <a:lstStyle/>
        <a:p>
          <a:endParaRPr lang="en-US">
            <a:solidFill>
              <a:schemeClr val="tx2"/>
            </a:solidFill>
          </a:endParaRPr>
        </a:p>
      </dgm:t>
    </dgm:pt>
    <dgm:pt modelId="{A6B3EC89-1B87-4BCF-BCA8-64DA6059AF5F}" type="sibTrans" cxnId="{6C34DA4F-BDFB-4CCB-8282-A2E836F3D3D4}">
      <dgm:prSet/>
      <dgm:spPr/>
      <dgm:t>
        <a:bodyPr/>
        <a:lstStyle/>
        <a:p>
          <a:endParaRPr lang="en-US">
            <a:solidFill>
              <a:schemeClr val="tx2"/>
            </a:solidFill>
          </a:endParaRPr>
        </a:p>
      </dgm:t>
    </dgm:pt>
    <dgm:pt modelId="{C5DF8C3D-6C1A-40FA-BD91-8F85C7F5C87D}">
      <dgm:prSet/>
      <dgm:spPr/>
      <dgm:t>
        <a:bodyPr/>
        <a:lstStyle/>
        <a:p>
          <a:r>
            <a:rPr lang="en-US" dirty="0">
              <a:solidFill>
                <a:schemeClr val="tx1"/>
              </a:solidFill>
              <a:latin typeface="+mn-lt"/>
            </a:rPr>
            <a:t>Compare actual expenses with budgeted expenses </a:t>
          </a:r>
        </a:p>
      </dgm:t>
    </dgm:pt>
    <dgm:pt modelId="{17AC2BCD-8D9D-4AE7-A2EF-C0B24D2BAE1A}" type="parTrans" cxnId="{F30F2560-14C0-4715-BE43-E548FD789B05}">
      <dgm:prSet/>
      <dgm:spPr/>
      <dgm:t>
        <a:bodyPr/>
        <a:lstStyle/>
        <a:p>
          <a:endParaRPr lang="en-US">
            <a:solidFill>
              <a:schemeClr val="tx2"/>
            </a:solidFill>
          </a:endParaRPr>
        </a:p>
      </dgm:t>
    </dgm:pt>
    <dgm:pt modelId="{B5E60FFA-39F9-4E8D-BA80-151004E3026B}" type="sibTrans" cxnId="{F30F2560-14C0-4715-BE43-E548FD789B05}">
      <dgm:prSet/>
      <dgm:spPr/>
      <dgm:t>
        <a:bodyPr/>
        <a:lstStyle/>
        <a:p>
          <a:endParaRPr lang="en-US">
            <a:solidFill>
              <a:schemeClr val="tx2"/>
            </a:solidFill>
          </a:endParaRPr>
        </a:p>
      </dgm:t>
    </dgm:pt>
    <dgm:pt modelId="{4A2BFCE3-51DB-41CD-9411-E5FB8B3295CD}">
      <dgm:prSet/>
      <dgm:spPr/>
      <dgm:t>
        <a:bodyPr/>
        <a:lstStyle/>
        <a:p>
          <a:endParaRPr lang="en-US" dirty="0">
            <a:solidFill>
              <a:schemeClr val="tx2"/>
            </a:solidFill>
          </a:endParaRPr>
        </a:p>
      </dgm:t>
    </dgm:pt>
    <dgm:pt modelId="{46FA1360-87E6-4FDD-9CC7-4F1C316C9FA9}" type="parTrans" cxnId="{42456692-8B37-48AA-891F-DCEF6CED1126}">
      <dgm:prSet/>
      <dgm:spPr/>
      <dgm:t>
        <a:bodyPr/>
        <a:lstStyle/>
        <a:p>
          <a:endParaRPr lang="en-US">
            <a:solidFill>
              <a:schemeClr val="tx2"/>
            </a:solidFill>
          </a:endParaRPr>
        </a:p>
      </dgm:t>
    </dgm:pt>
    <dgm:pt modelId="{5DD63198-A9E3-4E1E-864D-4A6DAC63461F}" type="sibTrans" cxnId="{42456692-8B37-48AA-891F-DCEF6CED1126}">
      <dgm:prSet/>
      <dgm:spPr/>
      <dgm:t>
        <a:bodyPr/>
        <a:lstStyle/>
        <a:p>
          <a:endParaRPr lang="en-US">
            <a:solidFill>
              <a:schemeClr val="tx2"/>
            </a:solidFill>
          </a:endParaRPr>
        </a:p>
      </dgm:t>
    </dgm:pt>
    <dgm:pt modelId="{64206340-01F9-4F60-88F9-94BCFD9975DE}">
      <dgm:prSet/>
      <dgm:spPr/>
      <dgm:t>
        <a:bodyPr/>
        <a:lstStyle/>
        <a:p>
          <a:r>
            <a:rPr lang="en-US" dirty="0">
              <a:solidFill>
                <a:schemeClr val="tx1"/>
              </a:solidFill>
              <a:latin typeface="+mn-lt"/>
            </a:rPr>
            <a:t>Identify all Federal awards received and expended</a:t>
          </a:r>
        </a:p>
      </dgm:t>
    </dgm:pt>
    <dgm:pt modelId="{ABF1CE7F-52FA-40E3-8BF0-11F8A3F951A7}" type="sibTrans" cxnId="{390F34FC-29CA-4F5D-A1B0-8796B9920D46}">
      <dgm:prSet/>
      <dgm:spPr/>
      <dgm:t>
        <a:bodyPr/>
        <a:lstStyle/>
        <a:p>
          <a:endParaRPr lang="en-US">
            <a:solidFill>
              <a:schemeClr val="tx2"/>
            </a:solidFill>
          </a:endParaRPr>
        </a:p>
      </dgm:t>
    </dgm:pt>
    <dgm:pt modelId="{D0292308-AA7A-46D6-9187-DECF23C5FA0A}" type="parTrans" cxnId="{390F34FC-29CA-4F5D-A1B0-8796B9920D46}">
      <dgm:prSet/>
      <dgm:spPr/>
      <dgm:t>
        <a:bodyPr/>
        <a:lstStyle/>
        <a:p>
          <a:endParaRPr lang="en-US">
            <a:solidFill>
              <a:schemeClr val="tx2"/>
            </a:solidFill>
          </a:endParaRPr>
        </a:p>
      </dgm:t>
    </dgm:pt>
    <dgm:pt modelId="{D1196CA4-EFE7-4CD4-AB7F-4A8856EDDF0C}">
      <dgm:prSet/>
      <dgm:spPr/>
      <dgm:t>
        <a:bodyPr vert="vert270"/>
        <a:lstStyle/>
        <a:p>
          <a:endParaRPr lang="en-US" b="1" dirty="0">
            <a:solidFill>
              <a:schemeClr val="tx2"/>
            </a:solidFill>
          </a:endParaRPr>
        </a:p>
      </dgm:t>
    </dgm:pt>
    <dgm:pt modelId="{20DA7566-9E00-4654-B101-70563CD07A33}" type="sibTrans" cxnId="{35305916-EA99-44AC-83B8-965B7D5EB049}">
      <dgm:prSet/>
      <dgm:spPr/>
      <dgm:t>
        <a:bodyPr/>
        <a:lstStyle/>
        <a:p>
          <a:endParaRPr lang="en-US">
            <a:solidFill>
              <a:schemeClr val="tx2"/>
            </a:solidFill>
          </a:endParaRPr>
        </a:p>
      </dgm:t>
    </dgm:pt>
    <dgm:pt modelId="{41168A3C-97D5-4E36-BFFE-2DFA56B1F003}" type="parTrans" cxnId="{35305916-EA99-44AC-83B8-965B7D5EB049}">
      <dgm:prSet/>
      <dgm:spPr/>
      <dgm:t>
        <a:bodyPr/>
        <a:lstStyle/>
        <a:p>
          <a:endParaRPr lang="en-US">
            <a:solidFill>
              <a:schemeClr val="tx2"/>
            </a:solidFill>
          </a:endParaRPr>
        </a:p>
      </dgm:t>
    </dgm:pt>
    <dgm:pt modelId="{6D064BE6-D1E5-46C7-B6D7-439AF4385123}" type="pres">
      <dgm:prSet presAssocID="{273F1CE2-7D5A-4870-A961-735D75AEA995}" presName="vert0" presStyleCnt="0">
        <dgm:presLayoutVars>
          <dgm:dir/>
          <dgm:animOne val="branch"/>
          <dgm:animLvl val="lvl"/>
        </dgm:presLayoutVars>
      </dgm:prSet>
      <dgm:spPr/>
    </dgm:pt>
    <dgm:pt modelId="{70AF8E9C-68E8-4C23-8392-228A90FFCE7E}" type="pres">
      <dgm:prSet presAssocID="{D1196CA4-EFE7-4CD4-AB7F-4A8856EDDF0C}" presName="thickLine" presStyleLbl="alignNode1" presStyleIdx="0" presStyleCnt="1"/>
      <dgm:spPr/>
    </dgm:pt>
    <dgm:pt modelId="{AB2E1674-51B6-4769-A39A-C8D247432D2E}" type="pres">
      <dgm:prSet presAssocID="{D1196CA4-EFE7-4CD4-AB7F-4A8856EDDF0C}" presName="horz1" presStyleCnt="0"/>
      <dgm:spPr/>
    </dgm:pt>
    <dgm:pt modelId="{051B35CC-F24B-4FD8-BFBB-AAA75DAFFE4C}" type="pres">
      <dgm:prSet presAssocID="{D1196CA4-EFE7-4CD4-AB7F-4A8856EDDF0C}" presName="tx1" presStyleLbl="revTx" presStyleIdx="0" presStyleCnt="7"/>
      <dgm:spPr/>
    </dgm:pt>
    <dgm:pt modelId="{1400093D-92F8-4FE7-8DEF-85F9773D34C2}" type="pres">
      <dgm:prSet presAssocID="{D1196CA4-EFE7-4CD4-AB7F-4A8856EDDF0C}" presName="vert1" presStyleCnt="0"/>
      <dgm:spPr/>
    </dgm:pt>
    <dgm:pt modelId="{174D96C0-16C9-4597-A9D5-9FF58497C898}" type="pres">
      <dgm:prSet presAssocID="{64206340-01F9-4F60-88F9-94BCFD9975DE}" presName="vertSpace2a" presStyleCnt="0"/>
      <dgm:spPr/>
    </dgm:pt>
    <dgm:pt modelId="{C7B427B3-92DC-452E-ACF1-D87554785B20}" type="pres">
      <dgm:prSet presAssocID="{64206340-01F9-4F60-88F9-94BCFD9975DE}" presName="horz2" presStyleCnt="0"/>
      <dgm:spPr/>
    </dgm:pt>
    <dgm:pt modelId="{5F57F3B3-8321-44B9-A848-9452F3A04C32}" type="pres">
      <dgm:prSet presAssocID="{64206340-01F9-4F60-88F9-94BCFD9975DE}" presName="horzSpace2" presStyleCnt="0"/>
      <dgm:spPr/>
    </dgm:pt>
    <dgm:pt modelId="{833B1DE4-2787-49BE-9A07-79A5FD8236FB}" type="pres">
      <dgm:prSet presAssocID="{64206340-01F9-4F60-88F9-94BCFD9975DE}" presName="tx2" presStyleLbl="revTx" presStyleIdx="1" presStyleCnt="7"/>
      <dgm:spPr/>
    </dgm:pt>
    <dgm:pt modelId="{930B96AB-233A-4027-96F8-D3E85F1D1E54}" type="pres">
      <dgm:prSet presAssocID="{64206340-01F9-4F60-88F9-94BCFD9975DE}" presName="vert2" presStyleCnt="0"/>
      <dgm:spPr/>
    </dgm:pt>
    <dgm:pt modelId="{71AA385F-5554-491B-9B30-6A08E5D33F50}" type="pres">
      <dgm:prSet presAssocID="{64206340-01F9-4F60-88F9-94BCFD9975DE}" presName="thinLine2b" presStyleLbl="callout" presStyleIdx="0" presStyleCnt="6"/>
      <dgm:spPr/>
    </dgm:pt>
    <dgm:pt modelId="{62EE678F-1D47-48A2-9697-9968E0206F2E}" type="pres">
      <dgm:prSet presAssocID="{64206340-01F9-4F60-88F9-94BCFD9975DE}" presName="vertSpace2b" presStyleCnt="0"/>
      <dgm:spPr/>
    </dgm:pt>
    <dgm:pt modelId="{58C60A31-91FD-49BC-8DE4-A90922B03713}" type="pres">
      <dgm:prSet presAssocID="{463EFBE0-E279-4B79-87DD-7146228F1D26}" presName="horz2" presStyleCnt="0"/>
      <dgm:spPr/>
    </dgm:pt>
    <dgm:pt modelId="{CD742C7D-DC8B-42F5-A961-F3E386C953AA}" type="pres">
      <dgm:prSet presAssocID="{463EFBE0-E279-4B79-87DD-7146228F1D26}" presName="horzSpace2" presStyleCnt="0"/>
      <dgm:spPr/>
    </dgm:pt>
    <dgm:pt modelId="{EF8203F5-14DC-4513-AAAE-3138F2E35A08}" type="pres">
      <dgm:prSet presAssocID="{463EFBE0-E279-4B79-87DD-7146228F1D26}" presName="tx2" presStyleLbl="revTx" presStyleIdx="2" presStyleCnt="7"/>
      <dgm:spPr/>
    </dgm:pt>
    <dgm:pt modelId="{E4436813-A3D4-4FE3-9D34-E16B3CB23C78}" type="pres">
      <dgm:prSet presAssocID="{463EFBE0-E279-4B79-87DD-7146228F1D26}" presName="vert2" presStyleCnt="0"/>
      <dgm:spPr/>
    </dgm:pt>
    <dgm:pt modelId="{7D56EE71-0950-4EBE-B650-A2AABFC31990}" type="pres">
      <dgm:prSet presAssocID="{463EFBE0-E279-4B79-87DD-7146228F1D26}" presName="thinLine2b" presStyleLbl="callout" presStyleIdx="1" presStyleCnt="6"/>
      <dgm:spPr/>
    </dgm:pt>
    <dgm:pt modelId="{6CF82B5C-B92A-45DA-B6C4-9F05F6BB4429}" type="pres">
      <dgm:prSet presAssocID="{463EFBE0-E279-4B79-87DD-7146228F1D26}" presName="vertSpace2b" presStyleCnt="0"/>
      <dgm:spPr/>
    </dgm:pt>
    <dgm:pt modelId="{E852B467-BCC3-44BF-82FB-EC223D8E9090}" type="pres">
      <dgm:prSet presAssocID="{2E681908-AD9B-4ADE-8C19-566CBB3375AC}" presName="horz2" presStyleCnt="0"/>
      <dgm:spPr/>
    </dgm:pt>
    <dgm:pt modelId="{EF5645DE-A82C-4CC8-AE7E-76BA62C197AE}" type="pres">
      <dgm:prSet presAssocID="{2E681908-AD9B-4ADE-8C19-566CBB3375AC}" presName="horzSpace2" presStyleCnt="0"/>
      <dgm:spPr/>
    </dgm:pt>
    <dgm:pt modelId="{D8617F94-7B64-4155-BD99-1C1F787440C0}" type="pres">
      <dgm:prSet presAssocID="{2E681908-AD9B-4ADE-8C19-566CBB3375AC}" presName="tx2" presStyleLbl="revTx" presStyleIdx="3" presStyleCnt="7"/>
      <dgm:spPr/>
    </dgm:pt>
    <dgm:pt modelId="{0C2DD9A5-2317-414C-AC73-961CDC952A1A}" type="pres">
      <dgm:prSet presAssocID="{2E681908-AD9B-4ADE-8C19-566CBB3375AC}" presName="vert2" presStyleCnt="0"/>
      <dgm:spPr/>
    </dgm:pt>
    <dgm:pt modelId="{EAE8C5CC-7E8C-4149-8348-E4D1AA89C686}" type="pres">
      <dgm:prSet presAssocID="{2E681908-AD9B-4ADE-8C19-566CBB3375AC}" presName="thinLine2b" presStyleLbl="callout" presStyleIdx="2" presStyleCnt="6"/>
      <dgm:spPr/>
    </dgm:pt>
    <dgm:pt modelId="{772E0DBC-FEDF-473D-8032-5329283A6D39}" type="pres">
      <dgm:prSet presAssocID="{2E681908-AD9B-4ADE-8C19-566CBB3375AC}" presName="vertSpace2b" presStyleCnt="0"/>
      <dgm:spPr/>
    </dgm:pt>
    <dgm:pt modelId="{1D44CCC5-7C6F-469C-8EB8-75C1E1F5A522}" type="pres">
      <dgm:prSet presAssocID="{854D6652-B74C-42B4-99A5-4687CFBC2AFD}" presName="horz2" presStyleCnt="0"/>
      <dgm:spPr/>
    </dgm:pt>
    <dgm:pt modelId="{015916D4-D458-430C-8802-0D68AF190DF2}" type="pres">
      <dgm:prSet presAssocID="{854D6652-B74C-42B4-99A5-4687CFBC2AFD}" presName="horzSpace2" presStyleCnt="0"/>
      <dgm:spPr/>
    </dgm:pt>
    <dgm:pt modelId="{33642278-B972-48D9-934B-5C20264ED690}" type="pres">
      <dgm:prSet presAssocID="{854D6652-B74C-42B4-99A5-4687CFBC2AFD}" presName="tx2" presStyleLbl="revTx" presStyleIdx="4" presStyleCnt="7"/>
      <dgm:spPr/>
    </dgm:pt>
    <dgm:pt modelId="{0526E166-D776-4DAB-88ED-436F972D2B1D}" type="pres">
      <dgm:prSet presAssocID="{854D6652-B74C-42B4-99A5-4687CFBC2AFD}" presName="vert2" presStyleCnt="0"/>
      <dgm:spPr/>
    </dgm:pt>
    <dgm:pt modelId="{E570DEC1-F5AC-4257-B76A-AD1C7D6566CC}" type="pres">
      <dgm:prSet presAssocID="{854D6652-B74C-42B4-99A5-4687CFBC2AFD}" presName="thinLine2b" presStyleLbl="callout" presStyleIdx="3" presStyleCnt="6"/>
      <dgm:spPr/>
    </dgm:pt>
    <dgm:pt modelId="{5F5F81CE-1856-4BA6-9B74-ADEC87FE4248}" type="pres">
      <dgm:prSet presAssocID="{854D6652-B74C-42B4-99A5-4687CFBC2AFD}" presName="vertSpace2b" presStyleCnt="0"/>
      <dgm:spPr/>
    </dgm:pt>
    <dgm:pt modelId="{311C550B-81F9-4435-96C6-2BC3A8477A2A}" type="pres">
      <dgm:prSet presAssocID="{C5DF8C3D-6C1A-40FA-BD91-8F85C7F5C87D}" presName="horz2" presStyleCnt="0"/>
      <dgm:spPr/>
    </dgm:pt>
    <dgm:pt modelId="{56F03AFE-6AE5-408A-836D-54AA95FD78DB}" type="pres">
      <dgm:prSet presAssocID="{C5DF8C3D-6C1A-40FA-BD91-8F85C7F5C87D}" presName="horzSpace2" presStyleCnt="0"/>
      <dgm:spPr/>
    </dgm:pt>
    <dgm:pt modelId="{70078200-6DB9-4738-AA5B-A4CDBBC3B0C4}" type="pres">
      <dgm:prSet presAssocID="{C5DF8C3D-6C1A-40FA-BD91-8F85C7F5C87D}" presName="tx2" presStyleLbl="revTx" presStyleIdx="5" presStyleCnt="7"/>
      <dgm:spPr/>
    </dgm:pt>
    <dgm:pt modelId="{04867F5D-CF59-4C5E-B920-614FE70FC598}" type="pres">
      <dgm:prSet presAssocID="{C5DF8C3D-6C1A-40FA-BD91-8F85C7F5C87D}" presName="vert2" presStyleCnt="0"/>
      <dgm:spPr/>
    </dgm:pt>
    <dgm:pt modelId="{B78D4F47-6D38-4DCC-8D05-0749D0BEABDA}" type="pres">
      <dgm:prSet presAssocID="{C5DF8C3D-6C1A-40FA-BD91-8F85C7F5C87D}" presName="thinLine2b" presStyleLbl="callout" presStyleIdx="4" presStyleCnt="6"/>
      <dgm:spPr/>
    </dgm:pt>
    <dgm:pt modelId="{849076AC-DC45-429A-B0EC-D9FA2A1620E4}" type="pres">
      <dgm:prSet presAssocID="{C5DF8C3D-6C1A-40FA-BD91-8F85C7F5C87D}" presName="vertSpace2b" presStyleCnt="0"/>
      <dgm:spPr/>
    </dgm:pt>
    <dgm:pt modelId="{D68F06F6-F542-4014-B2AB-4AA3F6431E4A}" type="pres">
      <dgm:prSet presAssocID="{4A2BFCE3-51DB-41CD-9411-E5FB8B3295CD}" presName="horz2" presStyleCnt="0"/>
      <dgm:spPr/>
    </dgm:pt>
    <dgm:pt modelId="{BE280640-9605-490C-A869-FB3E997CFC81}" type="pres">
      <dgm:prSet presAssocID="{4A2BFCE3-51DB-41CD-9411-E5FB8B3295CD}" presName="horzSpace2" presStyleCnt="0"/>
      <dgm:spPr/>
    </dgm:pt>
    <dgm:pt modelId="{12746CAB-9F5F-4463-A0A2-74DACD38183F}" type="pres">
      <dgm:prSet presAssocID="{4A2BFCE3-51DB-41CD-9411-E5FB8B3295CD}" presName="tx2" presStyleLbl="revTx" presStyleIdx="6" presStyleCnt="7"/>
      <dgm:spPr/>
    </dgm:pt>
    <dgm:pt modelId="{6D46C17E-BD2D-4B9B-83BE-CD00ECB9CAF7}" type="pres">
      <dgm:prSet presAssocID="{4A2BFCE3-51DB-41CD-9411-E5FB8B3295CD}" presName="vert2" presStyleCnt="0"/>
      <dgm:spPr/>
    </dgm:pt>
    <dgm:pt modelId="{8202D407-31BE-4E0B-875B-F059F67610DB}" type="pres">
      <dgm:prSet presAssocID="{4A2BFCE3-51DB-41CD-9411-E5FB8B3295CD}" presName="thinLine2b" presStyleLbl="callout" presStyleIdx="5" presStyleCnt="6"/>
      <dgm:spPr/>
    </dgm:pt>
    <dgm:pt modelId="{273415C7-E582-4B02-B523-E4596835AF68}" type="pres">
      <dgm:prSet presAssocID="{4A2BFCE3-51DB-41CD-9411-E5FB8B3295CD}" presName="vertSpace2b" presStyleCnt="0"/>
      <dgm:spPr/>
    </dgm:pt>
  </dgm:ptLst>
  <dgm:cxnLst>
    <dgm:cxn modelId="{35305916-EA99-44AC-83B8-965B7D5EB049}" srcId="{273F1CE2-7D5A-4870-A961-735D75AEA995}" destId="{D1196CA4-EFE7-4CD4-AB7F-4A8856EDDF0C}" srcOrd="0" destOrd="0" parTransId="{41168A3C-97D5-4E36-BFFE-2DFA56B1F003}" sibTransId="{20DA7566-9E00-4654-B101-70563CD07A33}"/>
    <dgm:cxn modelId="{D67C421D-65CA-4AD4-94F8-1BAFA3DC25DD}" srcId="{D1196CA4-EFE7-4CD4-AB7F-4A8856EDDF0C}" destId="{463EFBE0-E279-4B79-87DD-7146228F1D26}" srcOrd="1" destOrd="0" parTransId="{FCAB2CBF-94C0-4B1D-ABD4-C05DEDCCEA8B}" sibTransId="{F3D7BC69-7E8F-45C8-9202-F6608C4272DB}"/>
    <dgm:cxn modelId="{08B0FB28-7929-4F0B-B107-4D5708E54A7E}" srcId="{D1196CA4-EFE7-4CD4-AB7F-4A8856EDDF0C}" destId="{2E681908-AD9B-4ADE-8C19-566CBB3375AC}" srcOrd="2" destOrd="0" parTransId="{D4FB1EDF-7065-448D-ADC8-8CFE0FA1510E}" sibTransId="{195326F9-5EA4-4452-9E96-B68CDFD0F60D}"/>
    <dgm:cxn modelId="{60DFF442-3C61-49BC-8A2E-40C0D5D91842}" type="presOf" srcId="{64206340-01F9-4F60-88F9-94BCFD9975DE}" destId="{833B1DE4-2787-49BE-9A07-79A5FD8236FB}" srcOrd="0" destOrd="0" presId="urn:microsoft.com/office/officeart/2008/layout/LinedList"/>
    <dgm:cxn modelId="{6C34DA4F-BDFB-4CCB-8282-A2E836F3D3D4}" srcId="{D1196CA4-EFE7-4CD4-AB7F-4A8856EDDF0C}" destId="{854D6652-B74C-42B4-99A5-4687CFBC2AFD}" srcOrd="3" destOrd="0" parTransId="{ABE93AF9-AEF9-403A-A54A-67E092CB4863}" sibTransId="{A6B3EC89-1B87-4BCF-BCA8-64DA6059AF5F}"/>
    <dgm:cxn modelId="{F30F2560-14C0-4715-BE43-E548FD789B05}" srcId="{D1196CA4-EFE7-4CD4-AB7F-4A8856EDDF0C}" destId="{C5DF8C3D-6C1A-40FA-BD91-8F85C7F5C87D}" srcOrd="4" destOrd="0" parTransId="{17AC2BCD-8D9D-4AE7-A2EF-C0B24D2BAE1A}" sibTransId="{B5E60FFA-39F9-4E8D-BA80-151004E3026B}"/>
    <dgm:cxn modelId="{F3586B67-5733-4CCB-8724-F205B06EFC50}" type="presOf" srcId="{4A2BFCE3-51DB-41CD-9411-E5FB8B3295CD}" destId="{12746CAB-9F5F-4463-A0A2-74DACD38183F}" srcOrd="0" destOrd="0" presId="urn:microsoft.com/office/officeart/2008/layout/LinedList"/>
    <dgm:cxn modelId="{42456692-8B37-48AA-891F-DCEF6CED1126}" srcId="{D1196CA4-EFE7-4CD4-AB7F-4A8856EDDF0C}" destId="{4A2BFCE3-51DB-41CD-9411-E5FB8B3295CD}" srcOrd="5" destOrd="0" parTransId="{46FA1360-87E6-4FDD-9CC7-4F1C316C9FA9}" sibTransId="{5DD63198-A9E3-4E1E-864D-4A6DAC63461F}"/>
    <dgm:cxn modelId="{9B70BC92-CF79-4695-8DFE-C8F1CC3B1892}" type="presOf" srcId="{C5DF8C3D-6C1A-40FA-BD91-8F85C7F5C87D}" destId="{70078200-6DB9-4738-AA5B-A4CDBBC3B0C4}" srcOrd="0" destOrd="0" presId="urn:microsoft.com/office/officeart/2008/layout/LinedList"/>
    <dgm:cxn modelId="{CBACAC98-B13F-4FFF-9187-B82C2E81A943}" type="presOf" srcId="{2E681908-AD9B-4ADE-8C19-566CBB3375AC}" destId="{D8617F94-7B64-4155-BD99-1C1F787440C0}" srcOrd="0" destOrd="0" presId="urn:microsoft.com/office/officeart/2008/layout/LinedList"/>
    <dgm:cxn modelId="{96EC7EBF-C064-4377-8F59-511C641E1B93}" type="presOf" srcId="{273F1CE2-7D5A-4870-A961-735D75AEA995}" destId="{6D064BE6-D1E5-46C7-B6D7-439AF4385123}" srcOrd="0" destOrd="0" presId="urn:microsoft.com/office/officeart/2008/layout/LinedList"/>
    <dgm:cxn modelId="{81E329D7-1AD1-4848-BD39-D86C9096CE8B}" type="presOf" srcId="{463EFBE0-E279-4B79-87DD-7146228F1D26}" destId="{EF8203F5-14DC-4513-AAAE-3138F2E35A08}" srcOrd="0" destOrd="0" presId="urn:microsoft.com/office/officeart/2008/layout/LinedList"/>
    <dgm:cxn modelId="{A6A383D9-D5E2-457C-B49E-ADD72C8313AB}" type="presOf" srcId="{D1196CA4-EFE7-4CD4-AB7F-4A8856EDDF0C}" destId="{051B35CC-F24B-4FD8-BFBB-AAA75DAFFE4C}" srcOrd="0" destOrd="0" presId="urn:microsoft.com/office/officeart/2008/layout/LinedList"/>
    <dgm:cxn modelId="{0162B1F8-9C18-44C6-A85D-EB6E501C8957}" type="presOf" srcId="{854D6652-B74C-42B4-99A5-4687CFBC2AFD}" destId="{33642278-B972-48D9-934B-5C20264ED690}" srcOrd="0" destOrd="0" presId="urn:microsoft.com/office/officeart/2008/layout/LinedList"/>
    <dgm:cxn modelId="{390F34FC-29CA-4F5D-A1B0-8796B9920D46}" srcId="{D1196CA4-EFE7-4CD4-AB7F-4A8856EDDF0C}" destId="{64206340-01F9-4F60-88F9-94BCFD9975DE}" srcOrd="0" destOrd="0" parTransId="{D0292308-AA7A-46D6-9187-DECF23C5FA0A}" sibTransId="{ABF1CE7F-52FA-40E3-8BF0-11F8A3F951A7}"/>
    <dgm:cxn modelId="{3FAFF0B8-CBBF-449C-B0FC-FECAE3F18A74}" type="presParOf" srcId="{6D064BE6-D1E5-46C7-B6D7-439AF4385123}" destId="{70AF8E9C-68E8-4C23-8392-228A90FFCE7E}" srcOrd="0" destOrd="0" presId="urn:microsoft.com/office/officeart/2008/layout/LinedList"/>
    <dgm:cxn modelId="{D14CB9DC-F174-49D9-B935-24FB5181D43B}" type="presParOf" srcId="{6D064BE6-D1E5-46C7-B6D7-439AF4385123}" destId="{AB2E1674-51B6-4769-A39A-C8D247432D2E}" srcOrd="1" destOrd="0" presId="urn:microsoft.com/office/officeart/2008/layout/LinedList"/>
    <dgm:cxn modelId="{5945D87F-7146-417F-AD80-1800740D8D96}" type="presParOf" srcId="{AB2E1674-51B6-4769-A39A-C8D247432D2E}" destId="{051B35CC-F24B-4FD8-BFBB-AAA75DAFFE4C}" srcOrd="0" destOrd="0" presId="urn:microsoft.com/office/officeart/2008/layout/LinedList"/>
    <dgm:cxn modelId="{AD33868C-E29D-4252-807E-184CC8F8F0E7}" type="presParOf" srcId="{AB2E1674-51B6-4769-A39A-C8D247432D2E}" destId="{1400093D-92F8-4FE7-8DEF-85F9773D34C2}" srcOrd="1" destOrd="0" presId="urn:microsoft.com/office/officeart/2008/layout/LinedList"/>
    <dgm:cxn modelId="{E481D5E5-77C8-4ECE-B69A-C22C56F9490C}" type="presParOf" srcId="{1400093D-92F8-4FE7-8DEF-85F9773D34C2}" destId="{174D96C0-16C9-4597-A9D5-9FF58497C898}" srcOrd="0" destOrd="0" presId="urn:microsoft.com/office/officeart/2008/layout/LinedList"/>
    <dgm:cxn modelId="{BBA80AD5-30B3-4206-8671-27ABFC179CBB}" type="presParOf" srcId="{1400093D-92F8-4FE7-8DEF-85F9773D34C2}" destId="{C7B427B3-92DC-452E-ACF1-D87554785B20}" srcOrd="1" destOrd="0" presId="urn:microsoft.com/office/officeart/2008/layout/LinedList"/>
    <dgm:cxn modelId="{C1B910BE-77C8-4B9A-9E84-6A5B2CBE4C99}" type="presParOf" srcId="{C7B427B3-92DC-452E-ACF1-D87554785B20}" destId="{5F57F3B3-8321-44B9-A848-9452F3A04C32}" srcOrd="0" destOrd="0" presId="urn:microsoft.com/office/officeart/2008/layout/LinedList"/>
    <dgm:cxn modelId="{42ACAE84-E0AF-47BE-8F93-DD265856A667}" type="presParOf" srcId="{C7B427B3-92DC-452E-ACF1-D87554785B20}" destId="{833B1DE4-2787-49BE-9A07-79A5FD8236FB}" srcOrd="1" destOrd="0" presId="urn:microsoft.com/office/officeart/2008/layout/LinedList"/>
    <dgm:cxn modelId="{D025C397-063D-4B00-83B7-107F1B0A0B43}" type="presParOf" srcId="{C7B427B3-92DC-452E-ACF1-D87554785B20}" destId="{930B96AB-233A-4027-96F8-D3E85F1D1E54}" srcOrd="2" destOrd="0" presId="urn:microsoft.com/office/officeart/2008/layout/LinedList"/>
    <dgm:cxn modelId="{41E3B19D-0DED-4B05-9A12-1DDD9DC9F2A8}" type="presParOf" srcId="{1400093D-92F8-4FE7-8DEF-85F9773D34C2}" destId="{71AA385F-5554-491B-9B30-6A08E5D33F50}" srcOrd="2" destOrd="0" presId="urn:microsoft.com/office/officeart/2008/layout/LinedList"/>
    <dgm:cxn modelId="{CA0AF089-9AC5-4503-AA90-AC186A24D971}" type="presParOf" srcId="{1400093D-92F8-4FE7-8DEF-85F9773D34C2}" destId="{62EE678F-1D47-48A2-9697-9968E0206F2E}" srcOrd="3" destOrd="0" presId="urn:microsoft.com/office/officeart/2008/layout/LinedList"/>
    <dgm:cxn modelId="{270ECB91-5470-44F0-9296-8AF7D52B3D51}" type="presParOf" srcId="{1400093D-92F8-4FE7-8DEF-85F9773D34C2}" destId="{58C60A31-91FD-49BC-8DE4-A90922B03713}" srcOrd="4" destOrd="0" presId="urn:microsoft.com/office/officeart/2008/layout/LinedList"/>
    <dgm:cxn modelId="{92107A4D-344A-4A6C-998A-23574D20DDE7}" type="presParOf" srcId="{58C60A31-91FD-49BC-8DE4-A90922B03713}" destId="{CD742C7D-DC8B-42F5-A961-F3E386C953AA}" srcOrd="0" destOrd="0" presId="urn:microsoft.com/office/officeart/2008/layout/LinedList"/>
    <dgm:cxn modelId="{B28A9662-BE59-47DC-9712-8EA287BCA8C6}" type="presParOf" srcId="{58C60A31-91FD-49BC-8DE4-A90922B03713}" destId="{EF8203F5-14DC-4513-AAAE-3138F2E35A08}" srcOrd="1" destOrd="0" presId="urn:microsoft.com/office/officeart/2008/layout/LinedList"/>
    <dgm:cxn modelId="{0D5A7419-10D9-4587-A895-040600B0CCDB}" type="presParOf" srcId="{58C60A31-91FD-49BC-8DE4-A90922B03713}" destId="{E4436813-A3D4-4FE3-9D34-E16B3CB23C78}" srcOrd="2" destOrd="0" presId="urn:microsoft.com/office/officeart/2008/layout/LinedList"/>
    <dgm:cxn modelId="{9EF5B34C-EA28-4E5E-B091-6694B855A537}" type="presParOf" srcId="{1400093D-92F8-4FE7-8DEF-85F9773D34C2}" destId="{7D56EE71-0950-4EBE-B650-A2AABFC31990}" srcOrd="5" destOrd="0" presId="urn:microsoft.com/office/officeart/2008/layout/LinedList"/>
    <dgm:cxn modelId="{F2B5E36D-104C-485C-BF77-39720C4B39BF}" type="presParOf" srcId="{1400093D-92F8-4FE7-8DEF-85F9773D34C2}" destId="{6CF82B5C-B92A-45DA-B6C4-9F05F6BB4429}" srcOrd="6" destOrd="0" presId="urn:microsoft.com/office/officeart/2008/layout/LinedList"/>
    <dgm:cxn modelId="{4D2D117A-6BF8-4CF1-AB5B-54C37BFA662A}" type="presParOf" srcId="{1400093D-92F8-4FE7-8DEF-85F9773D34C2}" destId="{E852B467-BCC3-44BF-82FB-EC223D8E9090}" srcOrd="7" destOrd="0" presId="urn:microsoft.com/office/officeart/2008/layout/LinedList"/>
    <dgm:cxn modelId="{245064D9-FD7D-415F-B37F-33F4641827FB}" type="presParOf" srcId="{E852B467-BCC3-44BF-82FB-EC223D8E9090}" destId="{EF5645DE-A82C-4CC8-AE7E-76BA62C197AE}" srcOrd="0" destOrd="0" presId="urn:microsoft.com/office/officeart/2008/layout/LinedList"/>
    <dgm:cxn modelId="{8B28459E-38CF-4D2F-9DA2-FACEC1EF9A18}" type="presParOf" srcId="{E852B467-BCC3-44BF-82FB-EC223D8E9090}" destId="{D8617F94-7B64-4155-BD99-1C1F787440C0}" srcOrd="1" destOrd="0" presId="urn:microsoft.com/office/officeart/2008/layout/LinedList"/>
    <dgm:cxn modelId="{3D47D2A3-1990-4ACC-AA0C-969C00805D48}" type="presParOf" srcId="{E852B467-BCC3-44BF-82FB-EC223D8E9090}" destId="{0C2DD9A5-2317-414C-AC73-961CDC952A1A}" srcOrd="2" destOrd="0" presId="urn:microsoft.com/office/officeart/2008/layout/LinedList"/>
    <dgm:cxn modelId="{3AE7670A-B153-488A-AC0E-1C5083E47DC8}" type="presParOf" srcId="{1400093D-92F8-4FE7-8DEF-85F9773D34C2}" destId="{EAE8C5CC-7E8C-4149-8348-E4D1AA89C686}" srcOrd="8" destOrd="0" presId="urn:microsoft.com/office/officeart/2008/layout/LinedList"/>
    <dgm:cxn modelId="{B26F1A49-AB17-4EAF-BC81-CE8ED141C87A}" type="presParOf" srcId="{1400093D-92F8-4FE7-8DEF-85F9773D34C2}" destId="{772E0DBC-FEDF-473D-8032-5329283A6D39}" srcOrd="9" destOrd="0" presId="urn:microsoft.com/office/officeart/2008/layout/LinedList"/>
    <dgm:cxn modelId="{2AF52F1A-5FC4-4AC3-9CC6-1281F719FEBD}" type="presParOf" srcId="{1400093D-92F8-4FE7-8DEF-85F9773D34C2}" destId="{1D44CCC5-7C6F-469C-8EB8-75C1E1F5A522}" srcOrd="10" destOrd="0" presId="urn:microsoft.com/office/officeart/2008/layout/LinedList"/>
    <dgm:cxn modelId="{5E7DA6EB-9804-425A-BACC-27DA02AEC113}" type="presParOf" srcId="{1D44CCC5-7C6F-469C-8EB8-75C1E1F5A522}" destId="{015916D4-D458-430C-8802-0D68AF190DF2}" srcOrd="0" destOrd="0" presId="urn:microsoft.com/office/officeart/2008/layout/LinedList"/>
    <dgm:cxn modelId="{30C5C516-5A73-47EF-8163-945C0DCC0B1B}" type="presParOf" srcId="{1D44CCC5-7C6F-469C-8EB8-75C1E1F5A522}" destId="{33642278-B972-48D9-934B-5C20264ED690}" srcOrd="1" destOrd="0" presId="urn:microsoft.com/office/officeart/2008/layout/LinedList"/>
    <dgm:cxn modelId="{41D2BF4C-5875-42AA-AD9E-E04FBBCC3C24}" type="presParOf" srcId="{1D44CCC5-7C6F-469C-8EB8-75C1E1F5A522}" destId="{0526E166-D776-4DAB-88ED-436F972D2B1D}" srcOrd="2" destOrd="0" presId="urn:microsoft.com/office/officeart/2008/layout/LinedList"/>
    <dgm:cxn modelId="{E15A57EE-C76F-418E-94A4-3CE017740873}" type="presParOf" srcId="{1400093D-92F8-4FE7-8DEF-85F9773D34C2}" destId="{E570DEC1-F5AC-4257-B76A-AD1C7D6566CC}" srcOrd="11" destOrd="0" presId="urn:microsoft.com/office/officeart/2008/layout/LinedList"/>
    <dgm:cxn modelId="{330CA2B7-A199-4EE6-BCF2-DFB8F951D2E1}" type="presParOf" srcId="{1400093D-92F8-4FE7-8DEF-85F9773D34C2}" destId="{5F5F81CE-1856-4BA6-9B74-ADEC87FE4248}" srcOrd="12" destOrd="0" presId="urn:microsoft.com/office/officeart/2008/layout/LinedList"/>
    <dgm:cxn modelId="{D0A94105-7288-4C1D-A098-8A16B574E829}" type="presParOf" srcId="{1400093D-92F8-4FE7-8DEF-85F9773D34C2}" destId="{311C550B-81F9-4435-96C6-2BC3A8477A2A}" srcOrd="13" destOrd="0" presId="urn:microsoft.com/office/officeart/2008/layout/LinedList"/>
    <dgm:cxn modelId="{D5DBED83-FEF2-4298-A0F8-F5BD099D31AA}" type="presParOf" srcId="{311C550B-81F9-4435-96C6-2BC3A8477A2A}" destId="{56F03AFE-6AE5-408A-836D-54AA95FD78DB}" srcOrd="0" destOrd="0" presId="urn:microsoft.com/office/officeart/2008/layout/LinedList"/>
    <dgm:cxn modelId="{2D3E547D-9532-47C6-B1EC-EDF732C1C0A4}" type="presParOf" srcId="{311C550B-81F9-4435-96C6-2BC3A8477A2A}" destId="{70078200-6DB9-4738-AA5B-A4CDBBC3B0C4}" srcOrd="1" destOrd="0" presId="urn:microsoft.com/office/officeart/2008/layout/LinedList"/>
    <dgm:cxn modelId="{12B775F9-8030-4983-94EA-B345A7C61E26}" type="presParOf" srcId="{311C550B-81F9-4435-96C6-2BC3A8477A2A}" destId="{04867F5D-CF59-4C5E-B920-614FE70FC598}" srcOrd="2" destOrd="0" presId="urn:microsoft.com/office/officeart/2008/layout/LinedList"/>
    <dgm:cxn modelId="{DAF224B7-96DA-4512-A6DD-8EF989CA6DBA}" type="presParOf" srcId="{1400093D-92F8-4FE7-8DEF-85F9773D34C2}" destId="{B78D4F47-6D38-4DCC-8D05-0749D0BEABDA}" srcOrd="14" destOrd="0" presId="urn:microsoft.com/office/officeart/2008/layout/LinedList"/>
    <dgm:cxn modelId="{EC11A39C-6D9E-4512-B8A6-741B1E8969F3}" type="presParOf" srcId="{1400093D-92F8-4FE7-8DEF-85F9773D34C2}" destId="{849076AC-DC45-429A-B0EC-D9FA2A1620E4}" srcOrd="15" destOrd="0" presId="urn:microsoft.com/office/officeart/2008/layout/LinedList"/>
    <dgm:cxn modelId="{3D2C9598-362F-4028-A930-B74E05A53F6C}" type="presParOf" srcId="{1400093D-92F8-4FE7-8DEF-85F9773D34C2}" destId="{D68F06F6-F542-4014-B2AB-4AA3F6431E4A}" srcOrd="16" destOrd="0" presId="urn:microsoft.com/office/officeart/2008/layout/LinedList"/>
    <dgm:cxn modelId="{6EB120D5-CC1E-4E48-9F27-CB25BD689118}" type="presParOf" srcId="{D68F06F6-F542-4014-B2AB-4AA3F6431E4A}" destId="{BE280640-9605-490C-A869-FB3E997CFC81}" srcOrd="0" destOrd="0" presId="urn:microsoft.com/office/officeart/2008/layout/LinedList"/>
    <dgm:cxn modelId="{C87E33B3-9C9B-4B22-9D57-3260FE9E70F2}" type="presParOf" srcId="{D68F06F6-F542-4014-B2AB-4AA3F6431E4A}" destId="{12746CAB-9F5F-4463-A0A2-74DACD38183F}" srcOrd="1" destOrd="0" presId="urn:microsoft.com/office/officeart/2008/layout/LinedList"/>
    <dgm:cxn modelId="{934C3DAD-3B63-4E3D-ADCB-F319AE19B7FF}" type="presParOf" srcId="{D68F06F6-F542-4014-B2AB-4AA3F6431E4A}" destId="{6D46C17E-BD2D-4B9B-83BE-CD00ECB9CAF7}" srcOrd="2" destOrd="0" presId="urn:microsoft.com/office/officeart/2008/layout/LinedList"/>
    <dgm:cxn modelId="{D476F207-1336-4BE6-826C-C15DBC7CDB63}" type="presParOf" srcId="{1400093D-92F8-4FE7-8DEF-85F9773D34C2}" destId="{8202D407-31BE-4E0B-875B-F059F67610DB}" srcOrd="17" destOrd="0" presId="urn:microsoft.com/office/officeart/2008/layout/LinedList"/>
    <dgm:cxn modelId="{C0E4CCEF-4D80-4B91-B6AE-968B20B756E2}" type="presParOf" srcId="{1400093D-92F8-4FE7-8DEF-85F9773D34C2}" destId="{273415C7-E582-4B02-B523-E4596835AF68}"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F9435-EE6E-4673-B86B-45F36B49C5E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F9E2263A-72C9-4E68-9351-A7D15F57FE7A}">
      <dgm:prSet/>
      <dgm:spPr/>
      <dgm:t>
        <a:bodyPr/>
        <a:lstStyle/>
        <a:p>
          <a:r>
            <a:rPr lang="en-US" b="1" dirty="0"/>
            <a:t>Accounting records must track:</a:t>
          </a:r>
          <a:endParaRPr lang="en-US" dirty="0"/>
        </a:p>
      </dgm:t>
    </dgm:pt>
    <dgm:pt modelId="{226377C2-87D1-4C36-9094-15695511DAB1}" type="parTrans" cxnId="{9D3DFD16-21CB-4986-9EFC-441C39F32E3C}">
      <dgm:prSet/>
      <dgm:spPr/>
      <dgm:t>
        <a:bodyPr/>
        <a:lstStyle/>
        <a:p>
          <a:endParaRPr lang="en-US"/>
        </a:p>
      </dgm:t>
    </dgm:pt>
    <dgm:pt modelId="{45DB9FAD-BA30-4489-98A3-D3B785DECED0}" type="sibTrans" cxnId="{9D3DFD16-21CB-4986-9EFC-441C39F32E3C}">
      <dgm:prSet/>
      <dgm:spPr/>
      <dgm:t>
        <a:bodyPr/>
        <a:lstStyle/>
        <a:p>
          <a:endParaRPr lang="en-US"/>
        </a:p>
      </dgm:t>
    </dgm:pt>
    <dgm:pt modelId="{D5588649-448D-49BC-B0CC-57B8BEE8B3C0}">
      <dgm:prSet/>
      <dgm:spPr/>
      <dgm:t>
        <a:bodyPr anchor="ctr"/>
        <a:lstStyle/>
        <a:p>
          <a:r>
            <a:rPr lang="en-US" dirty="0"/>
            <a:t>Authorizations </a:t>
          </a:r>
        </a:p>
      </dgm:t>
    </dgm:pt>
    <dgm:pt modelId="{C9EC7365-9EE8-4EEB-9C13-D9931085B7A2}" type="parTrans" cxnId="{B71C6E90-E981-48A0-8B25-B644C635FD43}">
      <dgm:prSet/>
      <dgm:spPr/>
      <dgm:t>
        <a:bodyPr/>
        <a:lstStyle/>
        <a:p>
          <a:endParaRPr lang="en-US"/>
        </a:p>
      </dgm:t>
    </dgm:pt>
    <dgm:pt modelId="{C5E76137-1C00-4653-8161-9A61E98BC798}" type="sibTrans" cxnId="{B71C6E90-E981-48A0-8B25-B644C635FD43}">
      <dgm:prSet/>
      <dgm:spPr/>
      <dgm:t>
        <a:bodyPr/>
        <a:lstStyle/>
        <a:p>
          <a:endParaRPr lang="en-US"/>
        </a:p>
      </dgm:t>
    </dgm:pt>
    <dgm:pt modelId="{BCCE4410-5050-492C-A77A-5838EDF5DA26}">
      <dgm:prSet/>
      <dgm:spPr/>
      <dgm:t>
        <a:bodyPr anchor="ctr"/>
        <a:lstStyle/>
        <a:p>
          <a:r>
            <a:rPr lang="en-US" dirty="0"/>
            <a:t>Obligations </a:t>
          </a:r>
        </a:p>
      </dgm:t>
    </dgm:pt>
    <dgm:pt modelId="{63E6B5F7-E030-4D66-9EEF-9C11ACB87FE2}" type="parTrans" cxnId="{AA7303DF-079F-495B-B5B5-F2A78701CA51}">
      <dgm:prSet/>
      <dgm:spPr/>
      <dgm:t>
        <a:bodyPr/>
        <a:lstStyle/>
        <a:p>
          <a:endParaRPr lang="en-US"/>
        </a:p>
      </dgm:t>
    </dgm:pt>
    <dgm:pt modelId="{804474AB-C2FA-4E7B-968C-51B732673951}" type="sibTrans" cxnId="{AA7303DF-079F-495B-B5B5-F2A78701CA51}">
      <dgm:prSet/>
      <dgm:spPr/>
      <dgm:t>
        <a:bodyPr/>
        <a:lstStyle/>
        <a:p>
          <a:endParaRPr lang="en-US"/>
        </a:p>
      </dgm:t>
    </dgm:pt>
    <dgm:pt modelId="{97C3F759-D625-4064-93C9-10F90755841E}">
      <dgm:prSet/>
      <dgm:spPr/>
      <dgm:t>
        <a:bodyPr anchor="ctr"/>
        <a:lstStyle/>
        <a:p>
          <a:r>
            <a:rPr lang="en-US" dirty="0"/>
            <a:t>Expenditures</a:t>
          </a:r>
        </a:p>
      </dgm:t>
    </dgm:pt>
    <dgm:pt modelId="{865A9DCB-D4D8-46C2-B46D-68439917B5F5}" type="parTrans" cxnId="{2A994CEA-6E9C-45FE-8149-5FC52E8FBE4B}">
      <dgm:prSet/>
      <dgm:spPr/>
      <dgm:t>
        <a:bodyPr/>
        <a:lstStyle/>
        <a:p>
          <a:endParaRPr lang="en-US"/>
        </a:p>
      </dgm:t>
    </dgm:pt>
    <dgm:pt modelId="{E91B3ECE-1FB0-43B5-821C-3BE84A92735F}" type="sibTrans" cxnId="{2A994CEA-6E9C-45FE-8149-5FC52E8FBE4B}">
      <dgm:prSet/>
      <dgm:spPr/>
      <dgm:t>
        <a:bodyPr/>
        <a:lstStyle/>
        <a:p>
          <a:endParaRPr lang="en-US"/>
        </a:p>
      </dgm:t>
    </dgm:pt>
    <dgm:pt modelId="{BBAFDAC8-EE17-4AE6-BA33-4EEB33508987}">
      <dgm:prSet/>
      <dgm:spPr/>
      <dgm:t>
        <a:bodyPr anchor="ctr"/>
        <a:lstStyle/>
        <a:p>
          <a:r>
            <a:rPr lang="en-US" dirty="0"/>
            <a:t>Program Income</a:t>
          </a:r>
        </a:p>
      </dgm:t>
    </dgm:pt>
    <dgm:pt modelId="{2EC2A018-11FB-4913-876E-F72ABAEF3D4A}" type="parTrans" cxnId="{B483493D-2F9D-4E54-A014-8E4C7E8B9C84}">
      <dgm:prSet/>
      <dgm:spPr/>
      <dgm:t>
        <a:bodyPr/>
        <a:lstStyle/>
        <a:p>
          <a:endParaRPr lang="en-US"/>
        </a:p>
      </dgm:t>
    </dgm:pt>
    <dgm:pt modelId="{178F2F32-B085-4B51-843D-C09C7729A1B1}" type="sibTrans" cxnId="{B483493D-2F9D-4E54-A014-8E4C7E8B9C84}">
      <dgm:prSet/>
      <dgm:spPr/>
      <dgm:t>
        <a:bodyPr/>
        <a:lstStyle/>
        <a:p>
          <a:endParaRPr lang="en-US"/>
        </a:p>
      </dgm:t>
    </dgm:pt>
    <dgm:pt modelId="{DBB9BD61-F034-4C35-972B-ABB91558321C}">
      <dgm:prSet/>
      <dgm:spPr/>
      <dgm:t>
        <a:bodyPr/>
        <a:lstStyle/>
        <a:p>
          <a:r>
            <a:rPr lang="en-US" b="1" dirty="0"/>
            <a:t>Maintain source documentation</a:t>
          </a:r>
          <a:endParaRPr lang="en-US" dirty="0"/>
        </a:p>
      </dgm:t>
    </dgm:pt>
    <dgm:pt modelId="{DB2DFFF8-25F1-438B-BD85-30CB87F41C4C}" type="parTrans" cxnId="{FC9EF89E-4C47-4599-BD4B-64FF908AE8FD}">
      <dgm:prSet/>
      <dgm:spPr/>
      <dgm:t>
        <a:bodyPr/>
        <a:lstStyle/>
        <a:p>
          <a:endParaRPr lang="en-US"/>
        </a:p>
      </dgm:t>
    </dgm:pt>
    <dgm:pt modelId="{A2A27CA4-2E12-40C5-8B1F-0A02DDC618FF}" type="sibTrans" cxnId="{FC9EF89E-4C47-4599-BD4B-64FF908AE8FD}">
      <dgm:prSet/>
      <dgm:spPr/>
      <dgm:t>
        <a:bodyPr/>
        <a:lstStyle/>
        <a:p>
          <a:endParaRPr lang="en-US"/>
        </a:p>
      </dgm:t>
    </dgm:pt>
    <dgm:pt modelId="{399B9071-DD26-4B8E-8F98-D713BDBA0538}">
      <dgm:prSet/>
      <dgm:spPr/>
      <dgm:t>
        <a:bodyPr anchor="ctr"/>
        <a:lstStyle/>
        <a:p>
          <a:r>
            <a:rPr lang="en-US" dirty="0"/>
            <a:t>Paid invoices</a:t>
          </a:r>
        </a:p>
      </dgm:t>
    </dgm:pt>
    <dgm:pt modelId="{69EA888F-5CA2-4D23-92FE-576CEAAF8661}" type="parTrans" cxnId="{0274075A-6F26-4561-BC78-7AEE938689A8}">
      <dgm:prSet/>
      <dgm:spPr/>
      <dgm:t>
        <a:bodyPr/>
        <a:lstStyle/>
        <a:p>
          <a:endParaRPr lang="en-US"/>
        </a:p>
      </dgm:t>
    </dgm:pt>
    <dgm:pt modelId="{F8287F44-F0FC-437D-8709-49BE266856A8}" type="sibTrans" cxnId="{0274075A-6F26-4561-BC78-7AEE938689A8}">
      <dgm:prSet/>
      <dgm:spPr/>
      <dgm:t>
        <a:bodyPr/>
        <a:lstStyle/>
        <a:p>
          <a:endParaRPr lang="en-US"/>
        </a:p>
      </dgm:t>
    </dgm:pt>
    <dgm:pt modelId="{E477788B-B965-4A97-86F0-AE5F9CA0E2F7}">
      <dgm:prSet/>
      <dgm:spPr/>
      <dgm:t>
        <a:bodyPr anchor="ctr"/>
        <a:lstStyle/>
        <a:p>
          <a:r>
            <a:rPr lang="en-US" dirty="0"/>
            <a:t>Payrolls </a:t>
          </a:r>
        </a:p>
      </dgm:t>
    </dgm:pt>
    <dgm:pt modelId="{96F4E9E2-4E32-4886-ADBF-9090F4BE2EA7}" type="parTrans" cxnId="{5581D751-7BE4-414D-964B-B57F0B764A5D}">
      <dgm:prSet/>
      <dgm:spPr/>
      <dgm:t>
        <a:bodyPr/>
        <a:lstStyle/>
        <a:p>
          <a:endParaRPr lang="en-US"/>
        </a:p>
      </dgm:t>
    </dgm:pt>
    <dgm:pt modelId="{831DF252-2608-4A9F-91A9-2CD43E2FC8C3}" type="sibTrans" cxnId="{5581D751-7BE4-414D-964B-B57F0B764A5D}">
      <dgm:prSet/>
      <dgm:spPr/>
      <dgm:t>
        <a:bodyPr/>
        <a:lstStyle/>
        <a:p>
          <a:endParaRPr lang="en-US"/>
        </a:p>
      </dgm:t>
    </dgm:pt>
    <dgm:pt modelId="{E43A2000-9EAA-4500-A8E4-B55E845ABAFE}">
      <dgm:prSet/>
      <dgm:spPr/>
      <dgm:t>
        <a:bodyPr anchor="ctr"/>
        <a:lstStyle/>
        <a:p>
          <a:r>
            <a:rPr lang="en-US" dirty="0"/>
            <a:t>Time and attendance records </a:t>
          </a:r>
        </a:p>
      </dgm:t>
    </dgm:pt>
    <dgm:pt modelId="{BEEBD29B-FD38-4D9C-B12A-4F761F89A7B5}" type="parTrans" cxnId="{9A27D21D-6A80-47FF-BF16-FFF2D073BAC6}">
      <dgm:prSet/>
      <dgm:spPr/>
      <dgm:t>
        <a:bodyPr/>
        <a:lstStyle/>
        <a:p>
          <a:endParaRPr lang="en-US"/>
        </a:p>
      </dgm:t>
    </dgm:pt>
    <dgm:pt modelId="{575EBB1E-BC80-4FBF-8593-13FDBCFAE9F3}" type="sibTrans" cxnId="{9A27D21D-6A80-47FF-BF16-FFF2D073BAC6}">
      <dgm:prSet/>
      <dgm:spPr/>
      <dgm:t>
        <a:bodyPr/>
        <a:lstStyle/>
        <a:p>
          <a:endParaRPr lang="en-US"/>
        </a:p>
      </dgm:t>
    </dgm:pt>
    <dgm:pt modelId="{272FBCA3-6817-4F3A-AD39-65812CE21FE3}">
      <dgm:prSet/>
      <dgm:spPr/>
      <dgm:t>
        <a:bodyPr anchor="ctr"/>
        <a:lstStyle/>
        <a:p>
          <a:r>
            <a:rPr lang="en-US" dirty="0"/>
            <a:t>Subaward agreements</a:t>
          </a:r>
        </a:p>
      </dgm:t>
    </dgm:pt>
    <dgm:pt modelId="{4092BDEA-1691-44DD-81FC-4B3F07381A42}" type="parTrans" cxnId="{91AF16DE-0E55-4602-B80C-5B2B5C33E531}">
      <dgm:prSet/>
      <dgm:spPr/>
      <dgm:t>
        <a:bodyPr/>
        <a:lstStyle/>
        <a:p>
          <a:endParaRPr lang="en-US"/>
        </a:p>
      </dgm:t>
    </dgm:pt>
    <dgm:pt modelId="{4DD7FB95-9312-4E00-8081-F102D1644D58}" type="sibTrans" cxnId="{91AF16DE-0E55-4602-B80C-5B2B5C33E531}">
      <dgm:prSet/>
      <dgm:spPr/>
      <dgm:t>
        <a:bodyPr/>
        <a:lstStyle/>
        <a:p>
          <a:endParaRPr lang="en-US"/>
        </a:p>
      </dgm:t>
    </dgm:pt>
    <dgm:pt modelId="{77120EF1-75EA-4D7C-BB3C-C3A14AE09B66}">
      <dgm:prSet/>
      <dgm:spPr/>
      <dgm:t>
        <a:bodyPr anchor="ctr"/>
        <a:lstStyle/>
        <a:p>
          <a:r>
            <a:rPr lang="en-US" dirty="0"/>
            <a:t>Contracts</a:t>
          </a:r>
        </a:p>
      </dgm:t>
    </dgm:pt>
    <dgm:pt modelId="{4AA47A48-FD01-466A-BE78-41F646C547DB}" type="parTrans" cxnId="{2D71E956-A2B7-4D9E-8D5D-00B09C683B5C}">
      <dgm:prSet/>
      <dgm:spPr/>
      <dgm:t>
        <a:bodyPr/>
        <a:lstStyle/>
        <a:p>
          <a:endParaRPr lang="en-US"/>
        </a:p>
      </dgm:t>
    </dgm:pt>
    <dgm:pt modelId="{99AFBA8F-6E5B-4AB3-B20B-338D94188B85}" type="sibTrans" cxnId="{2D71E956-A2B7-4D9E-8D5D-00B09C683B5C}">
      <dgm:prSet/>
      <dgm:spPr/>
      <dgm:t>
        <a:bodyPr/>
        <a:lstStyle/>
        <a:p>
          <a:endParaRPr lang="en-US"/>
        </a:p>
      </dgm:t>
    </dgm:pt>
    <dgm:pt modelId="{3BF2CFE3-D8CA-4CE1-BDAF-29949899FFBF}">
      <dgm:prSet/>
      <dgm:spPr/>
      <dgm:t>
        <a:bodyPr anchor="ctr"/>
        <a:lstStyle/>
        <a:p>
          <a:r>
            <a:rPr lang="en-US" dirty="0"/>
            <a:t>Documentation of the history of a procurement</a:t>
          </a:r>
        </a:p>
      </dgm:t>
    </dgm:pt>
    <dgm:pt modelId="{7F6B6A56-B988-4BEA-8E2F-A2ABC1B85661}" type="parTrans" cxnId="{A1109A1D-EFE9-42EB-B9F5-EF7D1F659CC6}">
      <dgm:prSet/>
      <dgm:spPr/>
      <dgm:t>
        <a:bodyPr/>
        <a:lstStyle/>
        <a:p>
          <a:endParaRPr lang="en-US"/>
        </a:p>
      </dgm:t>
    </dgm:pt>
    <dgm:pt modelId="{03F062C1-C66E-4F99-8561-2F4567AE67CB}" type="sibTrans" cxnId="{A1109A1D-EFE9-42EB-B9F5-EF7D1F659CC6}">
      <dgm:prSet/>
      <dgm:spPr/>
      <dgm:t>
        <a:bodyPr/>
        <a:lstStyle/>
        <a:p>
          <a:endParaRPr lang="en-US"/>
        </a:p>
      </dgm:t>
    </dgm:pt>
    <dgm:pt modelId="{C36FBDBC-2FCD-4DC3-A37E-26D19409283D}" type="pres">
      <dgm:prSet presAssocID="{494F9435-EE6E-4673-B86B-45F36B49C5EA}" presName="linear" presStyleCnt="0">
        <dgm:presLayoutVars>
          <dgm:animLvl val="lvl"/>
          <dgm:resizeHandles val="exact"/>
        </dgm:presLayoutVars>
      </dgm:prSet>
      <dgm:spPr/>
    </dgm:pt>
    <dgm:pt modelId="{B8017FDC-EEB2-4344-9D60-F61F35633835}" type="pres">
      <dgm:prSet presAssocID="{F9E2263A-72C9-4E68-9351-A7D15F57FE7A}" presName="parentText" presStyleLbl="node1" presStyleIdx="0" presStyleCnt="2">
        <dgm:presLayoutVars>
          <dgm:chMax val="0"/>
          <dgm:bulletEnabled val="1"/>
        </dgm:presLayoutVars>
      </dgm:prSet>
      <dgm:spPr/>
    </dgm:pt>
    <dgm:pt modelId="{198B9E65-0B1E-42C4-BA67-7B125EDE0661}" type="pres">
      <dgm:prSet presAssocID="{F9E2263A-72C9-4E68-9351-A7D15F57FE7A}" presName="childText" presStyleLbl="revTx" presStyleIdx="0" presStyleCnt="2" custScaleY="105135">
        <dgm:presLayoutVars>
          <dgm:bulletEnabled val="1"/>
        </dgm:presLayoutVars>
      </dgm:prSet>
      <dgm:spPr/>
    </dgm:pt>
    <dgm:pt modelId="{15A488C8-0D3F-481E-9762-E8A15D082A61}" type="pres">
      <dgm:prSet presAssocID="{DBB9BD61-F034-4C35-972B-ABB91558321C}" presName="parentText" presStyleLbl="node1" presStyleIdx="1" presStyleCnt="2">
        <dgm:presLayoutVars>
          <dgm:chMax val="0"/>
          <dgm:bulletEnabled val="1"/>
        </dgm:presLayoutVars>
      </dgm:prSet>
      <dgm:spPr/>
    </dgm:pt>
    <dgm:pt modelId="{90D33DFD-3F35-4657-9BCA-AC568BBC9F3A}" type="pres">
      <dgm:prSet presAssocID="{DBB9BD61-F034-4C35-972B-ABB91558321C}" presName="childText" presStyleLbl="revTx" presStyleIdx="1" presStyleCnt="2" custScaleY="109233">
        <dgm:presLayoutVars>
          <dgm:bulletEnabled val="1"/>
        </dgm:presLayoutVars>
      </dgm:prSet>
      <dgm:spPr/>
    </dgm:pt>
  </dgm:ptLst>
  <dgm:cxnLst>
    <dgm:cxn modelId="{66FD6407-2CF6-4639-8BBF-10418332FDA8}" type="presOf" srcId="{BCCE4410-5050-492C-A77A-5838EDF5DA26}" destId="{198B9E65-0B1E-42C4-BA67-7B125EDE0661}" srcOrd="0" destOrd="1" presId="urn:microsoft.com/office/officeart/2005/8/layout/vList2"/>
    <dgm:cxn modelId="{35F24A0A-14B8-480D-AA2D-33FFDF83C2EF}" type="presOf" srcId="{F9E2263A-72C9-4E68-9351-A7D15F57FE7A}" destId="{B8017FDC-EEB2-4344-9D60-F61F35633835}" srcOrd="0" destOrd="0" presId="urn:microsoft.com/office/officeart/2005/8/layout/vList2"/>
    <dgm:cxn modelId="{9D3DFD16-21CB-4986-9EFC-441C39F32E3C}" srcId="{494F9435-EE6E-4673-B86B-45F36B49C5EA}" destId="{F9E2263A-72C9-4E68-9351-A7D15F57FE7A}" srcOrd="0" destOrd="0" parTransId="{226377C2-87D1-4C36-9094-15695511DAB1}" sibTransId="{45DB9FAD-BA30-4489-98A3-D3B785DECED0}"/>
    <dgm:cxn modelId="{A1109A1D-EFE9-42EB-B9F5-EF7D1F659CC6}" srcId="{DBB9BD61-F034-4C35-972B-ABB91558321C}" destId="{3BF2CFE3-D8CA-4CE1-BDAF-29949899FFBF}" srcOrd="5" destOrd="0" parTransId="{7F6B6A56-B988-4BEA-8E2F-A2ABC1B85661}" sibTransId="{03F062C1-C66E-4F99-8561-2F4567AE67CB}"/>
    <dgm:cxn modelId="{9A27D21D-6A80-47FF-BF16-FFF2D073BAC6}" srcId="{DBB9BD61-F034-4C35-972B-ABB91558321C}" destId="{E43A2000-9EAA-4500-A8E4-B55E845ABAFE}" srcOrd="2" destOrd="0" parTransId="{BEEBD29B-FD38-4D9C-B12A-4F761F89A7B5}" sibTransId="{575EBB1E-BC80-4FBF-8593-13FDBCFAE9F3}"/>
    <dgm:cxn modelId="{C13E0423-4F71-4776-9C9C-49F82D382F59}" type="presOf" srcId="{BBAFDAC8-EE17-4AE6-BA33-4EEB33508987}" destId="{198B9E65-0B1E-42C4-BA67-7B125EDE0661}" srcOrd="0" destOrd="3" presId="urn:microsoft.com/office/officeart/2005/8/layout/vList2"/>
    <dgm:cxn modelId="{57E64039-97AC-4D74-954E-CFDC6D40E9B9}" type="presOf" srcId="{E43A2000-9EAA-4500-A8E4-B55E845ABAFE}" destId="{90D33DFD-3F35-4657-9BCA-AC568BBC9F3A}" srcOrd="0" destOrd="2" presId="urn:microsoft.com/office/officeart/2005/8/layout/vList2"/>
    <dgm:cxn modelId="{B483493D-2F9D-4E54-A014-8E4C7E8B9C84}" srcId="{F9E2263A-72C9-4E68-9351-A7D15F57FE7A}" destId="{BBAFDAC8-EE17-4AE6-BA33-4EEB33508987}" srcOrd="3" destOrd="0" parTransId="{2EC2A018-11FB-4913-876E-F72ABAEF3D4A}" sibTransId="{178F2F32-B085-4B51-843D-C09C7729A1B1}"/>
    <dgm:cxn modelId="{49714340-0B4E-4EB7-A011-8E8987F868AE}" type="presOf" srcId="{494F9435-EE6E-4673-B86B-45F36B49C5EA}" destId="{C36FBDBC-2FCD-4DC3-A37E-26D19409283D}" srcOrd="0" destOrd="0" presId="urn:microsoft.com/office/officeart/2005/8/layout/vList2"/>
    <dgm:cxn modelId="{5581D751-7BE4-414D-964B-B57F0B764A5D}" srcId="{DBB9BD61-F034-4C35-972B-ABB91558321C}" destId="{E477788B-B965-4A97-86F0-AE5F9CA0E2F7}" srcOrd="1" destOrd="0" parTransId="{96F4E9E2-4E32-4886-ADBF-9090F4BE2EA7}" sibTransId="{831DF252-2608-4A9F-91A9-2CD43E2FC8C3}"/>
    <dgm:cxn modelId="{2D71E956-A2B7-4D9E-8D5D-00B09C683B5C}" srcId="{DBB9BD61-F034-4C35-972B-ABB91558321C}" destId="{77120EF1-75EA-4D7C-BB3C-C3A14AE09B66}" srcOrd="4" destOrd="0" parTransId="{4AA47A48-FD01-466A-BE78-41F646C547DB}" sibTransId="{99AFBA8F-6E5B-4AB3-B20B-338D94188B85}"/>
    <dgm:cxn modelId="{0274075A-6F26-4561-BC78-7AEE938689A8}" srcId="{DBB9BD61-F034-4C35-972B-ABB91558321C}" destId="{399B9071-DD26-4B8E-8F98-D713BDBA0538}" srcOrd="0" destOrd="0" parTransId="{69EA888F-5CA2-4D23-92FE-576CEAAF8661}" sibTransId="{F8287F44-F0FC-437D-8709-49BE266856A8}"/>
    <dgm:cxn modelId="{F1B78B84-FF4F-4C8C-A6D9-1BFC286D4F74}" type="presOf" srcId="{3BF2CFE3-D8CA-4CE1-BDAF-29949899FFBF}" destId="{90D33DFD-3F35-4657-9BCA-AC568BBC9F3A}" srcOrd="0" destOrd="5" presId="urn:microsoft.com/office/officeart/2005/8/layout/vList2"/>
    <dgm:cxn modelId="{0ADA518E-C0F5-475C-94D1-BADDEF00CF14}" type="presOf" srcId="{E477788B-B965-4A97-86F0-AE5F9CA0E2F7}" destId="{90D33DFD-3F35-4657-9BCA-AC568BBC9F3A}" srcOrd="0" destOrd="1" presId="urn:microsoft.com/office/officeart/2005/8/layout/vList2"/>
    <dgm:cxn modelId="{B71C6E90-E981-48A0-8B25-B644C635FD43}" srcId="{F9E2263A-72C9-4E68-9351-A7D15F57FE7A}" destId="{D5588649-448D-49BC-B0CC-57B8BEE8B3C0}" srcOrd="0" destOrd="0" parTransId="{C9EC7365-9EE8-4EEB-9C13-D9931085B7A2}" sibTransId="{C5E76137-1C00-4653-8161-9A61E98BC798}"/>
    <dgm:cxn modelId="{3D069090-AD1B-4E70-BDF6-58689AB3EC3B}" type="presOf" srcId="{97C3F759-D625-4064-93C9-10F90755841E}" destId="{198B9E65-0B1E-42C4-BA67-7B125EDE0661}" srcOrd="0" destOrd="2" presId="urn:microsoft.com/office/officeart/2005/8/layout/vList2"/>
    <dgm:cxn modelId="{FD2BF096-2129-4FED-AE13-B6E57260A25B}" type="presOf" srcId="{D5588649-448D-49BC-B0CC-57B8BEE8B3C0}" destId="{198B9E65-0B1E-42C4-BA67-7B125EDE0661}" srcOrd="0" destOrd="0" presId="urn:microsoft.com/office/officeart/2005/8/layout/vList2"/>
    <dgm:cxn modelId="{FC9EF89E-4C47-4599-BD4B-64FF908AE8FD}" srcId="{494F9435-EE6E-4673-B86B-45F36B49C5EA}" destId="{DBB9BD61-F034-4C35-972B-ABB91558321C}" srcOrd="1" destOrd="0" parTransId="{DB2DFFF8-25F1-438B-BD85-30CB87F41C4C}" sibTransId="{A2A27CA4-2E12-40C5-8B1F-0A02DDC618FF}"/>
    <dgm:cxn modelId="{5789EDA4-F584-4100-AB75-49D2B202F1BD}" type="presOf" srcId="{DBB9BD61-F034-4C35-972B-ABB91558321C}" destId="{15A488C8-0D3F-481E-9762-E8A15D082A61}" srcOrd="0" destOrd="0" presId="urn:microsoft.com/office/officeart/2005/8/layout/vList2"/>
    <dgm:cxn modelId="{71395CB4-2B96-4B14-9305-D2CD55D80770}" type="presOf" srcId="{399B9071-DD26-4B8E-8F98-D713BDBA0538}" destId="{90D33DFD-3F35-4657-9BCA-AC568BBC9F3A}" srcOrd="0" destOrd="0" presId="urn:microsoft.com/office/officeart/2005/8/layout/vList2"/>
    <dgm:cxn modelId="{21B84EDD-39D9-49C1-B0BD-5F293236C92D}" type="presOf" srcId="{272FBCA3-6817-4F3A-AD39-65812CE21FE3}" destId="{90D33DFD-3F35-4657-9BCA-AC568BBC9F3A}" srcOrd="0" destOrd="3" presId="urn:microsoft.com/office/officeart/2005/8/layout/vList2"/>
    <dgm:cxn modelId="{91AF16DE-0E55-4602-B80C-5B2B5C33E531}" srcId="{DBB9BD61-F034-4C35-972B-ABB91558321C}" destId="{272FBCA3-6817-4F3A-AD39-65812CE21FE3}" srcOrd="3" destOrd="0" parTransId="{4092BDEA-1691-44DD-81FC-4B3F07381A42}" sibTransId="{4DD7FB95-9312-4E00-8081-F102D1644D58}"/>
    <dgm:cxn modelId="{AA7303DF-079F-495B-B5B5-F2A78701CA51}" srcId="{F9E2263A-72C9-4E68-9351-A7D15F57FE7A}" destId="{BCCE4410-5050-492C-A77A-5838EDF5DA26}" srcOrd="1" destOrd="0" parTransId="{63E6B5F7-E030-4D66-9EEF-9C11ACB87FE2}" sibTransId="{804474AB-C2FA-4E7B-968C-51B732673951}"/>
    <dgm:cxn modelId="{234D9CE9-4717-4654-B387-8BA79CAAE032}" type="presOf" srcId="{77120EF1-75EA-4D7C-BB3C-C3A14AE09B66}" destId="{90D33DFD-3F35-4657-9BCA-AC568BBC9F3A}" srcOrd="0" destOrd="4" presId="urn:microsoft.com/office/officeart/2005/8/layout/vList2"/>
    <dgm:cxn modelId="{2A994CEA-6E9C-45FE-8149-5FC52E8FBE4B}" srcId="{F9E2263A-72C9-4E68-9351-A7D15F57FE7A}" destId="{97C3F759-D625-4064-93C9-10F90755841E}" srcOrd="2" destOrd="0" parTransId="{865A9DCB-D4D8-46C2-B46D-68439917B5F5}" sibTransId="{E91B3ECE-1FB0-43B5-821C-3BE84A92735F}"/>
    <dgm:cxn modelId="{B6E8B240-A7C2-4741-8280-2F6781E71655}" type="presParOf" srcId="{C36FBDBC-2FCD-4DC3-A37E-26D19409283D}" destId="{B8017FDC-EEB2-4344-9D60-F61F35633835}" srcOrd="0" destOrd="0" presId="urn:microsoft.com/office/officeart/2005/8/layout/vList2"/>
    <dgm:cxn modelId="{FB9D51FC-AE5E-4FCF-8208-5B221CA9B570}" type="presParOf" srcId="{C36FBDBC-2FCD-4DC3-A37E-26D19409283D}" destId="{198B9E65-0B1E-42C4-BA67-7B125EDE0661}" srcOrd="1" destOrd="0" presId="urn:microsoft.com/office/officeart/2005/8/layout/vList2"/>
    <dgm:cxn modelId="{9E9A53C2-4C15-4EDC-8B1B-A22EF6C991D0}" type="presParOf" srcId="{C36FBDBC-2FCD-4DC3-A37E-26D19409283D}" destId="{15A488C8-0D3F-481E-9762-E8A15D082A61}" srcOrd="2" destOrd="0" presId="urn:microsoft.com/office/officeart/2005/8/layout/vList2"/>
    <dgm:cxn modelId="{6AF11012-DA94-4831-AB68-69ED4CF67875}" type="presParOf" srcId="{C36FBDBC-2FCD-4DC3-A37E-26D19409283D}" destId="{90D33DFD-3F35-4657-9BCA-AC568BBC9F3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938C52-34AA-41BB-AEC4-5583B6E97016}"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C2325506-5348-4042-9C79-444C617198D9}">
      <dgm:prSet/>
      <dgm:spPr/>
      <dgm:t>
        <a:bodyPr/>
        <a:lstStyle/>
        <a:p>
          <a:r>
            <a:rPr lang="en-US" b="1" dirty="0"/>
            <a:t>Compliance Requirements</a:t>
          </a:r>
        </a:p>
      </dgm:t>
    </dgm:pt>
    <dgm:pt modelId="{02026487-0438-43E8-88A0-85C8D988995C}" type="parTrans" cxnId="{B43F2447-7D53-4785-A204-1F9A8AD26DFB}">
      <dgm:prSet/>
      <dgm:spPr/>
      <dgm:t>
        <a:bodyPr/>
        <a:lstStyle/>
        <a:p>
          <a:endParaRPr lang="en-US"/>
        </a:p>
      </dgm:t>
    </dgm:pt>
    <dgm:pt modelId="{4B7E4DB6-5187-43FC-A90C-B36294D7A3C7}" type="sibTrans" cxnId="{B43F2447-7D53-4785-A204-1F9A8AD26DFB}">
      <dgm:prSet/>
      <dgm:spPr/>
      <dgm:t>
        <a:bodyPr/>
        <a:lstStyle/>
        <a:p>
          <a:endParaRPr lang="en-US"/>
        </a:p>
      </dgm:t>
    </dgm:pt>
    <dgm:pt modelId="{D87F6913-EB51-4E14-AE08-F78AF6C5643E}">
      <dgm:prSet/>
      <dgm:spPr/>
      <dgm:t>
        <a:bodyPr/>
        <a:lstStyle/>
        <a:p>
          <a:r>
            <a:rPr lang="en-US"/>
            <a:t>Eligibility</a:t>
          </a:r>
        </a:p>
      </dgm:t>
    </dgm:pt>
    <dgm:pt modelId="{152CB472-6E36-42F7-A6E8-4C3E978BC524}" type="parTrans" cxnId="{FF5BC311-02F3-4244-B7AF-BFF2F2CFFF08}">
      <dgm:prSet/>
      <dgm:spPr/>
      <dgm:t>
        <a:bodyPr/>
        <a:lstStyle/>
        <a:p>
          <a:endParaRPr lang="en-US"/>
        </a:p>
      </dgm:t>
    </dgm:pt>
    <dgm:pt modelId="{77FBA844-B8EA-4BA1-98DE-8D552528D242}" type="sibTrans" cxnId="{FF5BC311-02F3-4244-B7AF-BFF2F2CFFF08}">
      <dgm:prSet/>
      <dgm:spPr/>
      <dgm:t>
        <a:bodyPr/>
        <a:lstStyle/>
        <a:p>
          <a:endParaRPr lang="en-US"/>
        </a:p>
      </dgm:t>
    </dgm:pt>
    <dgm:pt modelId="{6B6605B3-AC49-4A77-9CFF-4B8B7E58CD07}">
      <dgm:prSet/>
      <dgm:spPr/>
      <dgm:t>
        <a:bodyPr/>
        <a:lstStyle/>
        <a:p>
          <a:r>
            <a:rPr lang="en-US" dirty="0"/>
            <a:t>Allowable Costs/Cost Principles</a:t>
          </a:r>
        </a:p>
      </dgm:t>
    </dgm:pt>
    <dgm:pt modelId="{CC845594-FF2D-4BA0-B00C-6E80C639BC12}" type="parTrans" cxnId="{C8282E58-A7D8-4A16-98A1-8A45D35A4231}">
      <dgm:prSet/>
      <dgm:spPr/>
      <dgm:t>
        <a:bodyPr/>
        <a:lstStyle/>
        <a:p>
          <a:endParaRPr lang="en-US"/>
        </a:p>
      </dgm:t>
    </dgm:pt>
    <dgm:pt modelId="{D2F1F18D-7233-4595-92DD-012B6B0937F6}" type="sibTrans" cxnId="{C8282E58-A7D8-4A16-98A1-8A45D35A4231}">
      <dgm:prSet/>
      <dgm:spPr/>
      <dgm:t>
        <a:bodyPr/>
        <a:lstStyle/>
        <a:p>
          <a:endParaRPr lang="en-US"/>
        </a:p>
      </dgm:t>
    </dgm:pt>
    <dgm:pt modelId="{6C829CDF-CCCD-45BC-9539-7A2A5B55601C}">
      <dgm:prSet/>
      <dgm:spPr/>
      <dgm:t>
        <a:bodyPr/>
        <a:lstStyle/>
        <a:p>
          <a:r>
            <a:rPr lang="en-US" dirty="0"/>
            <a:t>Property Management </a:t>
          </a:r>
        </a:p>
      </dgm:t>
    </dgm:pt>
    <dgm:pt modelId="{E58F775D-BD26-4DFA-93E1-39D1604224B5}" type="parTrans" cxnId="{F75AFFBB-E724-41E5-99B3-E7FB9CB509F8}">
      <dgm:prSet/>
      <dgm:spPr/>
      <dgm:t>
        <a:bodyPr/>
        <a:lstStyle/>
        <a:p>
          <a:endParaRPr lang="en-US"/>
        </a:p>
      </dgm:t>
    </dgm:pt>
    <dgm:pt modelId="{DC703CA0-FC2D-4537-83D6-46DC6254C046}" type="sibTrans" cxnId="{F75AFFBB-E724-41E5-99B3-E7FB9CB509F8}">
      <dgm:prSet/>
      <dgm:spPr/>
      <dgm:t>
        <a:bodyPr/>
        <a:lstStyle/>
        <a:p>
          <a:endParaRPr lang="en-US"/>
        </a:p>
      </dgm:t>
    </dgm:pt>
    <dgm:pt modelId="{3A8A15B6-5816-47B2-868A-B4253CBF64A6}">
      <dgm:prSet/>
      <dgm:spPr/>
      <dgm:t>
        <a:bodyPr/>
        <a:lstStyle/>
        <a:p>
          <a:r>
            <a:rPr lang="en-US" dirty="0"/>
            <a:t>Procurement/Suspension/Debarment </a:t>
          </a:r>
        </a:p>
      </dgm:t>
    </dgm:pt>
    <dgm:pt modelId="{848B735F-DFB4-4CF8-A729-111A1DE71903}" type="parTrans" cxnId="{93FA8E89-A1C8-483F-9F0A-518A33EACC92}">
      <dgm:prSet/>
      <dgm:spPr/>
      <dgm:t>
        <a:bodyPr/>
        <a:lstStyle/>
        <a:p>
          <a:endParaRPr lang="en-US"/>
        </a:p>
      </dgm:t>
    </dgm:pt>
    <dgm:pt modelId="{4521D2CC-4A6E-4644-8050-D68FDC1D29FC}" type="sibTrans" cxnId="{93FA8E89-A1C8-483F-9F0A-518A33EACC92}">
      <dgm:prSet/>
      <dgm:spPr/>
      <dgm:t>
        <a:bodyPr/>
        <a:lstStyle/>
        <a:p>
          <a:endParaRPr lang="en-US"/>
        </a:p>
      </dgm:t>
    </dgm:pt>
    <dgm:pt modelId="{BCDC346A-AF9B-4E84-9A62-12874ADE833B}">
      <dgm:prSet/>
      <dgm:spPr/>
      <dgm:t>
        <a:bodyPr/>
        <a:lstStyle/>
        <a:p>
          <a:r>
            <a:rPr lang="en-US"/>
            <a:t>Program Income </a:t>
          </a:r>
        </a:p>
      </dgm:t>
    </dgm:pt>
    <dgm:pt modelId="{24848463-A509-43E5-8D68-8443762004EC}" type="parTrans" cxnId="{4C9393E4-99C9-405C-8B9A-A5C12CF55EE2}">
      <dgm:prSet/>
      <dgm:spPr/>
      <dgm:t>
        <a:bodyPr/>
        <a:lstStyle/>
        <a:p>
          <a:endParaRPr lang="en-US"/>
        </a:p>
      </dgm:t>
    </dgm:pt>
    <dgm:pt modelId="{6B7989DF-93EB-46EA-9BEC-CD1F9CF05409}" type="sibTrans" cxnId="{4C9393E4-99C9-405C-8B9A-A5C12CF55EE2}">
      <dgm:prSet/>
      <dgm:spPr/>
      <dgm:t>
        <a:bodyPr/>
        <a:lstStyle/>
        <a:p>
          <a:endParaRPr lang="en-US"/>
        </a:p>
      </dgm:t>
    </dgm:pt>
    <dgm:pt modelId="{F10356E3-DC17-45AB-BD59-5D9DD05BC696}">
      <dgm:prSet/>
      <dgm:spPr/>
      <dgm:t>
        <a:bodyPr/>
        <a:lstStyle/>
        <a:p>
          <a:r>
            <a:rPr lang="en-US" dirty="0"/>
            <a:t>Subrecipient Monitoring</a:t>
          </a:r>
        </a:p>
      </dgm:t>
    </dgm:pt>
    <dgm:pt modelId="{615EA720-51D2-4505-8EC5-568BDA050D71}" type="parTrans" cxnId="{4DA177A5-2488-4D3D-AB2E-29EB052AC95E}">
      <dgm:prSet/>
      <dgm:spPr/>
      <dgm:t>
        <a:bodyPr/>
        <a:lstStyle/>
        <a:p>
          <a:endParaRPr lang="en-US"/>
        </a:p>
      </dgm:t>
    </dgm:pt>
    <dgm:pt modelId="{D3C11569-5923-45A1-89F0-D757C6DB4381}" type="sibTrans" cxnId="{4DA177A5-2488-4D3D-AB2E-29EB052AC95E}">
      <dgm:prSet/>
      <dgm:spPr/>
      <dgm:t>
        <a:bodyPr/>
        <a:lstStyle/>
        <a:p>
          <a:endParaRPr lang="en-US"/>
        </a:p>
      </dgm:t>
    </dgm:pt>
    <dgm:pt modelId="{7FB3913C-E02A-47E2-8F4B-A3FE7FAC27AF}">
      <dgm:prSet/>
      <dgm:spPr/>
      <dgm:t>
        <a:bodyPr/>
        <a:lstStyle/>
        <a:p>
          <a:r>
            <a:rPr lang="en-US" dirty="0"/>
            <a:t>Period of Performance</a:t>
          </a:r>
        </a:p>
      </dgm:t>
    </dgm:pt>
    <dgm:pt modelId="{F4A58281-ABFE-4EBF-8AB5-7F2D3EE87C7F}" type="parTrans" cxnId="{65B6864D-2B0F-4A21-86FE-34EC36058053}">
      <dgm:prSet/>
      <dgm:spPr/>
    </dgm:pt>
    <dgm:pt modelId="{6AFD1ED9-5C79-486C-94FB-1E859F847D2D}" type="sibTrans" cxnId="{65B6864D-2B0F-4A21-86FE-34EC36058053}">
      <dgm:prSet/>
      <dgm:spPr/>
    </dgm:pt>
    <dgm:pt modelId="{C6E6795F-E197-4593-BA7E-ED8449666EE9}">
      <dgm:prSet/>
      <dgm:spPr/>
      <dgm:t>
        <a:bodyPr/>
        <a:lstStyle/>
        <a:p>
          <a:r>
            <a:rPr lang="en-US" dirty="0"/>
            <a:t>Reporting </a:t>
          </a:r>
        </a:p>
      </dgm:t>
    </dgm:pt>
    <dgm:pt modelId="{0BB5BFC7-9237-4F32-A48E-81369718DDF8}" type="parTrans" cxnId="{CF7B1918-8297-41B4-A1B9-B1AADC33F93A}">
      <dgm:prSet/>
      <dgm:spPr/>
    </dgm:pt>
    <dgm:pt modelId="{92A2F72B-2C89-4B2A-ADEB-F98A4B9EFD54}" type="sibTrans" cxnId="{CF7B1918-8297-41B4-A1B9-B1AADC33F93A}">
      <dgm:prSet/>
      <dgm:spPr/>
    </dgm:pt>
    <dgm:pt modelId="{6A2B3701-FC4D-44AC-B3AF-DE7F640126AB}" type="pres">
      <dgm:prSet presAssocID="{A4938C52-34AA-41BB-AEC4-5583B6E97016}" presName="Name0" presStyleCnt="0">
        <dgm:presLayoutVars>
          <dgm:dir/>
          <dgm:animLvl val="lvl"/>
          <dgm:resizeHandles val="exact"/>
        </dgm:presLayoutVars>
      </dgm:prSet>
      <dgm:spPr/>
    </dgm:pt>
    <dgm:pt modelId="{63EC42C2-10FA-4136-AAE8-640278CC3BE4}" type="pres">
      <dgm:prSet presAssocID="{C2325506-5348-4042-9C79-444C617198D9}" presName="composite" presStyleCnt="0"/>
      <dgm:spPr/>
    </dgm:pt>
    <dgm:pt modelId="{742C0941-7EAE-4254-86E6-7383F2EF8F8D}" type="pres">
      <dgm:prSet presAssocID="{C2325506-5348-4042-9C79-444C617198D9}" presName="parTx" presStyleLbl="alignNode1" presStyleIdx="0" presStyleCnt="1">
        <dgm:presLayoutVars>
          <dgm:chMax val="0"/>
          <dgm:chPref val="0"/>
          <dgm:bulletEnabled val="1"/>
        </dgm:presLayoutVars>
      </dgm:prSet>
      <dgm:spPr/>
    </dgm:pt>
    <dgm:pt modelId="{DBFE2779-881E-4F39-B4F2-BC45844FDA25}" type="pres">
      <dgm:prSet presAssocID="{C2325506-5348-4042-9C79-444C617198D9}" presName="desTx" presStyleLbl="alignAccFollowNode1" presStyleIdx="0" presStyleCnt="1">
        <dgm:presLayoutVars>
          <dgm:bulletEnabled val="1"/>
        </dgm:presLayoutVars>
      </dgm:prSet>
      <dgm:spPr/>
    </dgm:pt>
  </dgm:ptLst>
  <dgm:cxnLst>
    <dgm:cxn modelId="{BA23AA0C-059C-4E4B-8F4B-44AB8DF1B409}" type="presOf" srcId="{BCDC346A-AF9B-4E84-9A62-12874ADE833B}" destId="{DBFE2779-881E-4F39-B4F2-BC45844FDA25}" srcOrd="0" destOrd="6" presId="urn:microsoft.com/office/officeart/2005/8/layout/hList1"/>
    <dgm:cxn modelId="{FF5BC311-02F3-4244-B7AF-BFF2F2CFFF08}" srcId="{C2325506-5348-4042-9C79-444C617198D9}" destId="{D87F6913-EB51-4E14-AE08-F78AF6C5643E}" srcOrd="0" destOrd="0" parTransId="{152CB472-6E36-42F7-A6E8-4C3E978BC524}" sibTransId="{77FBA844-B8EA-4BA1-98DE-8D552528D242}"/>
    <dgm:cxn modelId="{CF7B1918-8297-41B4-A1B9-B1AADC33F93A}" srcId="{C2325506-5348-4042-9C79-444C617198D9}" destId="{C6E6795F-E197-4593-BA7E-ED8449666EE9}" srcOrd="3" destOrd="0" parTransId="{0BB5BFC7-9237-4F32-A48E-81369718DDF8}" sibTransId="{92A2F72B-2C89-4B2A-ADEB-F98A4B9EFD54}"/>
    <dgm:cxn modelId="{A33F731F-751C-4841-AA47-6C5E24B229C7}" type="presOf" srcId="{A4938C52-34AA-41BB-AEC4-5583B6E97016}" destId="{6A2B3701-FC4D-44AC-B3AF-DE7F640126AB}" srcOrd="0" destOrd="0" presId="urn:microsoft.com/office/officeart/2005/8/layout/hList1"/>
    <dgm:cxn modelId="{4747282A-3BA8-492D-961C-8525CBF41582}" type="presOf" srcId="{7FB3913C-E02A-47E2-8F4B-A3FE7FAC27AF}" destId="{DBFE2779-881E-4F39-B4F2-BC45844FDA25}" srcOrd="0" destOrd="2" presId="urn:microsoft.com/office/officeart/2005/8/layout/hList1"/>
    <dgm:cxn modelId="{152CE12C-CA24-48BE-8091-375568409719}" type="presOf" srcId="{F10356E3-DC17-45AB-BD59-5D9DD05BC696}" destId="{DBFE2779-881E-4F39-B4F2-BC45844FDA25}" srcOrd="0" destOrd="7" presId="urn:microsoft.com/office/officeart/2005/8/layout/hList1"/>
    <dgm:cxn modelId="{B43F2447-7D53-4785-A204-1F9A8AD26DFB}" srcId="{A4938C52-34AA-41BB-AEC4-5583B6E97016}" destId="{C2325506-5348-4042-9C79-444C617198D9}" srcOrd="0" destOrd="0" parTransId="{02026487-0438-43E8-88A0-85C8D988995C}" sibTransId="{4B7E4DB6-5187-43FC-A90C-B36294D7A3C7}"/>
    <dgm:cxn modelId="{65B6864D-2B0F-4A21-86FE-34EC36058053}" srcId="{C2325506-5348-4042-9C79-444C617198D9}" destId="{7FB3913C-E02A-47E2-8F4B-A3FE7FAC27AF}" srcOrd="2" destOrd="0" parTransId="{F4A58281-ABFE-4EBF-8AB5-7F2D3EE87C7F}" sibTransId="{6AFD1ED9-5C79-486C-94FB-1E859F847D2D}"/>
    <dgm:cxn modelId="{E288F452-B2B4-4FA2-A018-F20368FE7104}" type="presOf" srcId="{6B6605B3-AC49-4A77-9CFF-4B8B7E58CD07}" destId="{DBFE2779-881E-4F39-B4F2-BC45844FDA25}" srcOrd="0" destOrd="1" presId="urn:microsoft.com/office/officeart/2005/8/layout/hList1"/>
    <dgm:cxn modelId="{C8282E58-A7D8-4A16-98A1-8A45D35A4231}" srcId="{C2325506-5348-4042-9C79-444C617198D9}" destId="{6B6605B3-AC49-4A77-9CFF-4B8B7E58CD07}" srcOrd="1" destOrd="0" parTransId="{CC845594-FF2D-4BA0-B00C-6E80C639BC12}" sibTransId="{D2F1F18D-7233-4595-92DD-012B6B0937F6}"/>
    <dgm:cxn modelId="{0606705D-44F8-4DDB-AA2C-D892BED17170}" type="presOf" srcId="{C6E6795F-E197-4593-BA7E-ED8449666EE9}" destId="{DBFE2779-881E-4F39-B4F2-BC45844FDA25}" srcOrd="0" destOrd="3" presId="urn:microsoft.com/office/officeart/2005/8/layout/hList1"/>
    <dgm:cxn modelId="{DD19BA6D-FB29-4FBF-965E-60000B1363FD}" type="presOf" srcId="{C2325506-5348-4042-9C79-444C617198D9}" destId="{742C0941-7EAE-4254-86E6-7383F2EF8F8D}" srcOrd="0" destOrd="0" presId="urn:microsoft.com/office/officeart/2005/8/layout/hList1"/>
    <dgm:cxn modelId="{93FA8E89-A1C8-483F-9F0A-518A33EACC92}" srcId="{C2325506-5348-4042-9C79-444C617198D9}" destId="{3A8A15B6-5816-47B2-868A-B4253CBF64A6}" srcOrd="5" destOrd="0" parTransId="{848B735F-DFB4-4CF8-A729-111A1DE71903}" sibTransId="{4521D2CC-4A6E-4644-8050-D68FDC1D29FC}"/>
    <dgm:cxn modelId="{1EA72696-0389-4DAE-A982-B4D23480C847}" type="presOf" srcId="{3A8A15B6-5816-47B2-868A-B4253CBF64A6}" destId="{DBFE2779-881E-4F39-B4F2-BC45844FDA25}" srcOrd="0" destOrd="5" presId="urn:microsoft.com/office/officeart/2005/8/layout/hList1"/>
    <dgm:cxn modelId="{AB81A1A1-EE92-4648-AF56-E8CF84170232}" type="presOf" srcId="{D87F6913-EB51-4E14-AE08-F78AF6C5643E}" destId="{DBFE2779-881E-4F39-B4F2-BC45844FDA25}" srcOrd="0" destOrd="0" presId="urn:microsoft.com/office/officeart/2005/8/layout/hList1"/>
    <dgm:cxn modelId="{4DA177A5-2488-4D3D-AB2E-29EB052AC95E}" srcId="{C2325506-5348-4042-9C79-444C617198D9}" destId="{F10356E3-DC17-45AB-BD59-5D9DD05BC696}" srcOrd="7" destOrd="0" parTransId="{615EA720-51D2-4505-8EC5-568BDA050D71}" sibTransId="{D3C11569-5923-45A1-89F0-D757C6DB4381}"/>
    <dgm:cxn modelId="{A524D4B7-F6A3-40D1-9061-14E1E6C107A0}" type="presOf" srcId="{6C829CDF-CCCD-45BC-9539-7A2A5B55601C}" destId="{DBFE2779-881E-4F39-B4F2-BC45844FDA25}" srcOrd="0" destOrd="4" presId="urn:microsoft.com/office/officeart/2005/8/layout/hList1"/>
    <dgm:cxn modelId="{F75AFFBB-E724-41E5-99B3-E7FB9CB509F8}" srcId="{C2325506-5348-4042-9C79-444C617198D9}" destId="{6C829CDF-CCCD-45BC-9539-7A2A5B55601C}" srcOrd="4" destOrd="0" parTransId="{E58F775D-BD26-4DFA-93E1-39D1604224B5}" sibTransId="{DC703CA0-FC2D-4537-83D6-46DC6254C046}"/>
    <dgm:cxn modelId="{4C9393E4-99C9-405C-8B9A-A5C12CF55EE2}" srcId="{C2325506-5348-4042-9C79-444C617198D9}" destId="{BCDC346A-AF9B-4E84-9A62-12874ADE833B}" srcOrd="6" destOrd="0" parTransId="{24848463-A509-43E5-8D68-8443762004EC}" sibTransId="{6B7989DF-93EB-46EA-9BEC-CD1F9CF05409}"/>
    <dgm:cxn modelId="{45F41FAD-1DBB-48AA-BE02-8FE43D2B3A30}" type="presParOf" srcId="{6A2B3701-FC4D-44AC-B3AF-DE7F640126AB}" destId="{63EC42C2-10FA-4136-AAE8-640278CC3BE4}" srcOrd="0" destOrd="0" presId="urn:microsoft.com/office/officeart/2005/8/layout/hList1"/>
    <dgm:cxn modelId="{2D9A1632-3EFA-44BF-A858-C3629BC51E94}" type="presParOf" srcId="{63EC42C2-10FA-4136-AAE8-640278CC3BE4}" destId="{742C0941-7EAE-4254-86E6-7383F2EF8F8D}" srcOrd="0" destOrd="0" presId="urn:microsoft.com/office/officeart/2005/8/layout/hList1"/>
    <dgm:cxn modelId="{EF417D6B-6930-4FA9-BDFC-59BF8D6805DA}" type="presParOf" srcId="{63EC42C2-10FA-4136-AAE8-640278CC3BE4}" destId="{DBFE2779-881E-4F39-B4F2-BC45844FDA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475991-F433-4256-99F2-477646A01E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735D27FA-E0E9-4D5F-9940-EAF102E2C628}">
      <dgm:prSet phldrT="[Text]"/>
      <dgm:spPr>
        <a:solidFill>
          <a:schemeClr val="accent6">
            <a:lumMod val="60000"/>
            <a:lumOff val="40000"/>
          </a:schemeClr>
        </a:solidFill>
      </dgm:spPr>
      <dgm:t>
        <a:bodyPr/>
        <a:lstStyle/>
        <a:p>
          <a:r>
            <a:rPr lang="en-US" dirty="0"/>
            <a:t>Internal Control System</a:t>
          </a:r>
        </a:p>
      </dgm:t>
    </dgm:pt>
    <dgm:pt modelId="{BC3682F2-E040-41BD-97F8-27A20ADDCC64}" type="parTrans" cxnId="{E76921A5-7618-4BD0-B228-B2AB56E8B77C}">
      <dgm:prSet/>
      <dgm:spPr/>
      <dgm:t>
        <a:bodyPr/>
        <a:lstStyle/>
        <a:p>
          <a:endParaRPr lang="en-US"/>
        </a:p>
      </dgm:t>
    </dgm:pt>
    <dgm:pt modelId="{21404B84-0ABB-43ED-BAD7-A45E2A6B765E}" type="sibTrans" cxnId="{E76921A5-7618-4BD0-B228-B2AB56E8B77C}">
      <dgm:prSet/>
      <dgm:spPr/>
      <dgm:t>
        <a:bodyPr/>
        <a:lstStyle/>
        <a:p>
          <a:endParaRPr lang="en-US"/>
        </a:p>
      </dgm:t>
    </dgm:pt>
    <dgm:pt modelId="{14182E55-0020-44F0-89B1-89CB9CE295EE}">
      <dgm:prSet phldrT="[Text]" custT="1"/>
      <dgm:spPr>
        <a:solidFill>
          <a:schemeClr val="accent6"/>
        </a:solidFill>
      </dgm:spPr>
      <dgm:t>
        <a:bodyPr/>
        <a:lstStyle/>
        <a:p>
          <a:r>
            <a:rPr lang="en-US" sz="1200" dirty="0"/>
            <a:t>Control Environment</a:t>
          </a:r>
        </a:p>
      </dgm:t>
    </dgm:pt>
    <dgm:pt modelId="{7121B1E6-9928-42FE-A2BC-2DC573E5AB80}" type="parTrans" cxnId="{69CAAB62-4E2B-42F2-A2E2-6B3E8BA61FB8}">
      <dgm:prSet/>
      <dgm:spPr/>
      <dgm:t>
        <a:bodyPr/>
        <a:lstStyle/>
        <a:p>
          <a:endParaRPr lang="en-US"/>
        </a:p>
      </dgm:t>
    </dgm:pt>
    <dgm:pt modelId="{60B54C21-5609-43A5-AEF7-79F408DD0542}" type="sibTrans" cxnId="{69CAAB62-4E2B-42F2-A2E2-6B3E8BA61FB8}">
      <dgm:prSet/>
      <dgm:spPr>
        <a:solidFill>
          <a:schemeClr val="accent6">
            <a:lumMod val="60000"/>
            <a:lumOff val="40000"/>
          </a:schemeClr>
        </a:solidFill>
      </dgm:spPr>
      <dgm:t>
        <a:bodyPr/>
        <a:lstStyle/>
        <a:p>
          <a:endParaRPr lang="en-US"/>
        </a:p>
      </dgm:t>
    </dgm:pt>
    <dgm:pt modelId="{B21B4485-FCB1-43B5-A91E-C759888ABE6D}">
      <dgm:prSet phldrT="[Text]" custT="1"/>
      <dgm:spPr>
        <a:solidFill>
          <a:schemeClr val="accent6"/>
        </a:solidFill>
      </dgm:spPr>
      <dgm:t>
        <a:bodyPr/>
        <a:lstStyle/>
        <a:p>
          <a:r>
            <a:rPr lang="en-US" sz="1200" dirty="0"/>
            <a:t>Risk Assessment</a:t>
          </a:r>
        </a:p>
      </dgm:t>
    </dgm:pt>
    <dgm:pt modelId="{1C2E042C-5542-46A4-8455-3CC1072606B2}" type="parTrans" cxnId="{687504D1-336D-41E7-A449-3C46C11DB3F6}">
      <dgm:prSet/>
      <dgm:spPr/>
      <dgm:t>
        <a:bodyPr/>
        <a:lstStyle/>
        <a:p>
          <a:endParaRPr lang="en-US"/>
        </a:p>
      </dgm:t>
    </dgm:pt>
    <dgm:pt modelId="{F5441D50-16F4-4EA9-83B4-E6266C6427F9}" type="sibTrans" cxnId="{687504D1-336D-41E7-A449-3C46C11DB3F6}">
      <dgm:prSet/>
      <dgm:spPr>
        <a:solidFill>
          <a:schemeClr val="accent6">
            <a:lumMod val="60000"/>
            <a:lumOff val="40000"/>
          </a:schemeClr>
        </a:solidFill>
      </dgm:spPr>
      <dgm:t>
        <a:bodyPr/>
        <a:lstStyle/>
        <a:p>
          <a:endParaRPr lang="en-US"/>
        </a:p>
      </dgm:t>
    </dgm:pt>
    <dgm:pt modelId="{67816E5D-ACA8-4F96-8075-6985C3502847}">
      <dgm:prSet phldrT="[Text]" custT="1"/>
      <dgm:spPr>
        <a:solidFill>
          <a:schemeClr val="accent6"/>
        </a:solidFill>
      </dgm:spPr>
      <dgm:t>
        <a:bodyPr/>
        <a:lstStyle/>
        <a:p>
          <a:r>
            <a:rPr lang="en-US" sz="1200" dirty="0"/>
            <a:t>Control</a:t>
          </a:r>
          <a:r>
            <a:rPr lang="en-US" sz="1000" dirty="0"/>
            <a:t> Activities</a:t>
          </a:r>
        </a:p>
      </dgm:t>
    </dgm:pt>
    <dgm:pt modelId="{DF2EC833-FDBC-44D9-8102-F0889AB43ED5}" type="parTrans" cxnId="{1E7C6238-248B-4FC9-91C4-31F5E3F9AC12}">
      <dgm:prSet/>
      <dgm:spPr/>
      <dgm:t>
        <a:bodyPr/>
        <a:lstStyle/>
        <a:p>
          <a:endParaRPr lang="en-US"/>
        </a:p>
      </dgm:t>
    </dgm:pt>
    <dgm:pt modelId="{377AFA69-2455-4BB1-BE55-8DB0863F1485}" type="sibTrans" cxnId="{1E7C6238-248B-4FC9-91C4-31F5E3F9AC12}">
      <dgm:prSet/>
      <dgm:spPr>
        <a:solidFill>
          <a:schemeClr val="accent6">
            <a:lumMod val="60000"/>
            <a:lumOff val="40000"/>
          </a:schemeClr>
        </a:solidFill>
      </dgm:spPr>
      <dgm:t>
        <a:bodyPr/>
        <a:lstStyle/>
        <a:p>
          <a:endParaRPr lang="en-US"/>
        </a:p>
      </dgm:t>
    </dgm:pt>
    <dgm:pt modelId="{F20AA356-8681-494B-B07F-9F9011A5070E}">
      <dgm:prSet phldrT="[Text]" custT="1"/>
      <dgm:spPr>
        <a:solidFill>
          <a:schemeClr val="accent6"/>
        </a:solidFill>
      </dgm:spPr>
      <dgm:t>
        <a:bodyPr/>
        <a:lstStyle/>
        <a:p>
          <a:r>
            <a:rPr lang="en-US" sz="1200" dirty="0"/>
            <a:t>Information + </a:t>
          </a:r>
          <a:r>
            <a:rPr lang="en-US" sz="1200" dirty="0" err="1"/>
            <a:t>Communica-tion</a:t>
          </a:r>
          <a:endParaRPr lang="en-US" sz="1200" dirty="0"/>
        </a:p>
      </dgm:t>
    </dgm:pt>
    <dgm:pt modelId="{986CD879-089E-4666-96D1-BE60D0589DD3}" type="parTrans" cxnId="{5CF836A6-F49A-4FDA-973E-EAD6EC1A3F18}">
      <dgm:prSet/>
      <dgm:spPr/>
      <dgm:t>
        <a:bodyPr/>
        <a:lstStyle/>
        <a:p>
          <a:endParaRPr lang="en-US"/>
        </a:p>
      </dgm:t>
    </dgm:pt>
    <dgm:pt modelId="{47A19892-0858-4987-A7F6-A427E73666BA}" type="sibTrans" cxnId="{5CF836A6-F49A-4FDA-973E-EAD6EC1A3F18}">
      <dgm:prSet/>
      <dgm:spPr>
        <a:solidFill>
          <a:schemeClr val="accent6">
            <a:lumMod val="60000"/>
            <a:lumOff val="40000"/>
          </a:schemeClr>
        </a:solidFill>
      </dgm:spPr>
      <dgm:t>
        <a:bodyPr/>
        <a:lstStyle/>
        <a:p>
          <a:endParaRPr lang="en-US"/>
        </a:p>
      </dgm:t>
    </dgm:pt>
    <dgm:pt modelId="{E282B04B-0B5C-4314-8FB7-58F4D3DD492A}">
      <dgm:prSet phldrT="[Text]" custT="1"/>
      <dgm:spPr/>
      <dgm:t>
        <a:bodyPr/>
        <a:lstStyle/>
        <a:p>
          <a:r>
            <a:rPr lang="en-US" sz="1200" dirty="0"/>
            <a:t>Monitoring </a:t>
          </a:r>
        </a:p>
      </dgm:t>
    </dgm:pt>
    <dgm:pt modelId="{63C2C1F6-BF63-405B-9ED1-F07A5B900B9F}" type="parTrans" cxnId="{8279C830-B9BA-4B27-B2C3-6A83AF8192BE}">
      <dgm:prSet/>
      <dgm:spPr/>
      <dgm:t>
        <a:bodyPr/>
        <a:lstStyle/>
        <a:p>
          <a:endParaRPr lang="en-US"/>
        </a:p>
      </dgm:t>
    </dgm:pt>
    <dgm:pt modelId="{6981B98E-5F08-4336-9896-0AFB882AA01B}" type="sibTrans" cxnId="{8279C830-B9BA-4B27-B2C3-6A83AF8192BE}">
      <dgm:prSet/>
      <dgm:spPr>
        <a:solidFill>
          <a:schemeClr val="accent6">
            <a:lumMod val="60000"/>
            <a:lumOff val="40000"/>
          </a:schemeClr>
        </a:solidFill>
      </dgm:spPr>
      <dgm:t>
        <a:bodyPr/>
        <a:lstStyle/>
        <a:p>
          <a:endParaRPr lang="en-US"/>
        </a:p>
      </dgm:t>
    </dgm:pt>
    <dgm:pt modelId="{19060317-EECB-49D6-BE93-5E2668EB883C}" type="pres">
      <dgm:prSet presAssocID="{EE475991-F433-4256-99F2-477646A01E3C}" presName="Name0" presStyleCnt="0">
        <dgm:presLayoutVars>
          <dgm:chMax val="1"/>
          <dgm:dir/>
          <dgm:animLvl val="ctr"/>
          <dgm:resizeHandles val="exact"/>
        </dgm:presLayoutVars>
      </dgm:prSet>
      <dgm:spPr/>
    </dgm:pt>
    <dgm:pt modelId="{4B32C4C6-DC57-475D-A21D-F4810220EC62}" type="pres">
      <dgm:prSet presAssocID="{735D27FA-E0E9-4D5F-9940-EAF102E2C628}" presName="centerShape" presStyleLbl="node0" presStyleIdx="0" presStyleCnt="1"/>
      <dgm:spPr/>
    </dgm:pt>
    <dgm:pt modelId="{3F0DAE11-A3BB-4F27-B875-7CAC87F023B7}" type="pres">
      <dgm:prSet presAssocID="{14182E55-0020-44F0-89B1-89CB9CE295EE}" presName="node" presStyleLbl="node1" presStyleIdx="0" presStyleCnt="5">
        <dgm:presLayoutVars>
          <dgm:bulletEnabled val="1"/>
        </dgm:presLayoutVars>
      </dgm:prSet>
      <dgm:spPr/>
    </dgm:pt>
    <dgm:pt modelId="{74D8B0AE-0106-47B1-AD4E-371CE58B6A1B}" type="pres">
      <dgm:prSet presAssocID="{14182E55-0020-44F0-89B1-89CB9CE295EE}" presName="dummy" presStyleCnt="0"/>
      <dgm:spPr/>
    </dgm:pt>
    <dgm:pt modelId="{F311AC0E-4F35-41EC-8AD9-1E2910B48141}" type="pres">
      <dgm:prSet presAssocID="{60B54C21-5609-43A5-AEF7-79F408DD0542}" presName="sibTrans" presStyleLbl="sibTrans2D1" presStyleIdx="0" presStyleCnt="5"/>
      <dgm:spPr/>
    </dgm:pt>
    <dgm:pt modelId="{D2883876-68C5-4B1B-AEBB-7C65CBFDC5DE}" type="pres">
      <dgm:prSet presAssocID="{B21B4485-FCB1-43B5-A91E-C759888ABE6D}" presName="node" presStyleLbl="node1" presStyleIdx="1" presStyleCnt="5">
        <dgm:presLayoutVars>
          <dgm:bulletEnabled val="1"/>
        </dgm:presLayoutVars>
      </dgm:prSet>
      <dgm:spPr/>
    </dgm:pt>
    <dgm:pt modelId="{B3381C6A-C3AE-486F-BE5F-CC072C049302}" type="pres">
      <dgm:prSet presAssocID="{B21B4485-FCB1-43B5-A91E-C759888ABE6D}" presName="dummy" presStyleCnt="0"/>
      <dgm:spPr/>
    </dgm:pt>
    <dgm:pt modelId="{7C7A0C11-C90D-4FAE-88C8-816FBEB91350}" type="pres">
      <dgm:prSet presAssocID="{F5441D50-16F4-4EA9-83B4-E6266C6427F9}" presName="sibTrans" presStyleLbl="sibTrans2D1" presStyleIdx="1" presStyleCnt="5"/>
      <dgm:spPr/>
    </dgm:pt>
    <dgm:pt modelId="{AD8D8242-B302-4E90-B07C-D5671B02676C}" type="pres">
      <dgm:prSet presAssocID="{67816E5D-ACA8-4F96-8075-6985C3502847}" presName="node" presStyleLbl="node1" presStyleIdx="2" presStyleCnt="5">
        <dgm:presLayoutVars>
          <dgm:bulletEnabled val="1"/>
        </dgm:presLayoutVars>
      </dgm:prSet>
      <dgm:spPr/>
    </dgm:pt>
    <dgm:pt modelId="{3F6FEF7D-79E2-421D-BEEF-16D9FFA51B6C}" type="pres">
      <dgm:prSet presAssocID="{67816E5D-ACA8-4F96-8075-6985C3502847}" presName="dummy" presStyleCnt="0"/>
      <dgm:spPr/>
    </dgm:pt>
    <dgm:pt modelId="{7D7B1C1B-1E06-4204-A97E-83502A4BEA56}" type="pres">
      <dgm:prSet presAssocID="{377AFA69-2455-4BB1-BE55-8DB0863F1485}" presName="sibTrans" presStyleLbl="sibTrans2D1" presStyleIdx="2" presStyleCnt="5"/>
      <dgm:spPr/>
    </dgm:pt>
    <dgm:pt modelId="{A6384889-A036-4753-9E01-838F3621CED0}" type="pres">
      <dgm:prSet presAssocID="{F20AA356-8681-494B-B07F-9F9011A5070E}" presName="node" presStyleLbl="node1" presStyleIdx="3" presStyleCnt="5">
        <dgm:presLayoutVars>
          <dgm:bulletEnabled val="1"/>
        </dgm:presLayoutVars>
      </dgm:prSet>
      <dgm:spPr/>
    </dgm:pt>
    <dgm:pt modelId="{552F977B-933D-4A37-B035-6D3D0FAC6C01}" type="pres">
      <dgm:prSet presAssocID="{F20AA356-8681-494B-B07F-9F9011A5070E}" presName="dummy" presStyleCnt="0"/>
      <dgm:spPr/>
    </dgm:pt>
    <dgm:pt modelId="{9BC671F7-26C6-46D6-A00A-33383412AFFE}" type="pres">
      <dgm:prSet presAssocID="{47A19892-0858-4987-A7F6-A427E73666BA}" presName="sibTrans" presStyleLbl="sibTrans2D1" presStyleIdx="3" presStyleCnt="5"/>
      <dgm:spPr/>
    </dgm:pt>
    <dgm:pt modelId="{48EDACAE-87B0-4E7A-B823-2C0AFC9BCAB9}" type="pres">
      <dgm:prSet presAssocID="{E282B04B-0B5C-4314-8FB7-58F4D3DD492A}" presName="node" presStyleLbl="node1" presStyleIdx="4" presStyleCnt="5">
        <dgm:presLayoutVars>
          <dgm:bulletEnabled val="1"/>
        </dgm:presLayoutVars>
      </dgm:prSet>
      <dgm:spPr/>
    </dgm:pt>
    <dgm:pt modelId="{A39503F3-6D8E-4C99-95D5-2883710183FC}" type="pres">
      <dgm:prSet presAssocID="{E282B04B-0B5C-4314-8FB7-58F4D3DD492A}" presName="dummy" presStyleCnt="0"/>
      <dgm:spPr/>
    </dgm:pt>
    <dgm:pt modelId="{7BA1276A-9F82-4D78-9F6E-6373DB843380}" type="pres">
      <dgm:prSet presAssocID="{6981B98E-5F08-4336-9896-0AFB882AA01B}" presName="sibTrans" presStyleLbl="sibTrans2D1" presStyleIdx="4" presStyleCnt="5"/>
      <dgm:spPr/>
    </dgm:pt>
  </dgm:ptLst>
  <dgm:cxnLst>
    <dgm:cxn modelId="{C7315A03-329F-46EF-94E9-D235F304F5A3}" type="presOf" srcId="{67816E5D-ACA8-4F96-8075-6985C3502847}" destId="{AD8D8242-B302-4E90-B07C-D5671B02676C}" srcOrd="0" destOrd="0" presId="urn:microsoft.com/office/officeart/2005/8/layout/radial6"/>
    <dgm:cxn modelId="{5AA9AB10-269D-4E47-BABD-E4E7FF11E677}" type="presOf" srcId="{377AFA69-2455-4BB1-BE55-8DB0863F1485}" destId="{7D7B1C1B-1E06-4204-A97E-83502A4BEA56}" srcOrd="0" destOrd="0" presId="urn:microsoft.com/office/officeart/2005/8/layout/radial6"/>
    <dgm:cxn modelId="{8279C830-B9BA-4B27-B2C3-6A83AF8192BE}" srcId="{735D27FA-E0E9-4D5F-9940-EAF102E2C628}" destId="{E282B04B-0B5C-4314-8FB7-58F4D3DD492A}" srcOrd="4" destOrd="0" parTransId="{63C2C1F6-BF63-405B-9ED1-F07A5B900B9F}" sibTransId="{6981B98E-5F08-4336-9896-0AFB882AA01B}"/>
    <dgm:cxn modelId="{1E7C6238-248B-4FC9-91C4-31F5E3F9AC12}" srcId="{735D27FA-E0E9-4D5F-9940-EAF102E2C628}" destId="{67816E5D-ACA8-4F96-8075-6985C3502847}" srcOrd="2" destOrd="0" parTransId="{DF2EC833-FDBC-44D9-8102-F0889AB43ED5}" sibTransId="{377AFA69-2455-4BB1-BE55-8DB0863F1485}"/>
    <dgm:cxn modelId="{2569E35B-36A9-46C1-9B2E-42395BA5E149}" type="presOf" srcId="{47A19892-0858-4987-A7F6-A427E73666BA}" destId="{9BC671F7-26C6-46D6-A00A-33383412AFFE}" srcOrd="0" destOrd="0" presId="urn:microsoft.com/office/officeart/2005/8/layout/radial6"/>
    <dgm:cxn modelId="{69CAAB62-4E2B-42F2-A2E2-6B3E8BA61FB8}" srcId="{735D27FA-E0E9-4D5F-9940-EAF102E2C628}" destId="{14182E55-0020-44F0-89B1-89CB9CE295EE}" srcOrd="0" destOrd="0" parTransId="{7121B1E6-9928-42FE-A2BC-2DC573E5AB80}" sibTransId="{60B54C21-5609-43A5-AEF7-79F408DD0542}"/>
    <dgm:cxn modelId="{24FD6776-BE09-446B-9428-980D2F8FC5A0}" type="presOf" srcId="{F20AA356-8681-494B-B07F-9F9011A5070E}" destId="{A6384889-A036-4753-9E01-838F3621CED0}" srcOrd="0" destOrd="0" presId="urn:microsoft.com/office/officeart/2005/8/layout/radial6"/>
    <dgm:cxn modelId="{26BEBD8A-9481-4EDF-BB3F-0506CC1FA8CA}" type="presOf" srcId="{735D27FA-E0E9-4D5F-9940-EAF102E2C628}" destId="{4B32C4C6-DC57-475D-A21D-F4810220EC62}" srcOrd="0" destOrd="0" presId="urn:microsoft.com/office/officeart/2005/8/layout/radial6"/>
    <dgm:cxn modelId="{8A8F6D91-FB44-42A7-9126-4D0152DFFFC8}" type="presOf" srcId="{B21B4485-FCB1-43B5-A91E-C759888ABE6D}" destId="{D2883876-68C5-4B1B-AEBB-7C65CBFDC5DE}" srcOrd="0" destOrd="0" presId="urn:microsoft.com/office/officeart/2005/8/layout/radial6"/>
    <dgm:cxn modelId="{E76921A5-7618-4BD0-B228-B2AB56E8B77C}" srcId="{EE475991-F433-4256-99F2-477646A01E3C}" destId="{735D27FA-E0E9-4D5F-9940-EAF102E2C628}" srcOrd="0" destOrd="0" parTransId="{BC3682F2-E040-41BD-97F8-27A20ADDCC64}" sibTransId="{21404B84-0ABB-43ED-BAD7-A45E2A6B765E}"/>
    <dgm:cxn modelId="{9A6E1FA6-9209-4A00-A235-BBB0ED26D26F}" type="presOf" srcId="{EE475991-F433-4256-99F2-477646A01E3C}" destId="{19060317-EECB-49D6-BE93-5E2668EB883C}" srcOrd="0" destOrd="0" presId="urn:microsoft.com/office/officeart/2005/8/layout/radial6"/>
    <dgm:cxn modelId="{5CF836A6-F49A-4FDA-973E-EAD6EC1A3F18}" srcId="{735D27FA-E0E9-4D5F-9940-EAF102E2C628}" destId="{F20AA356-8681-494B-B07F-9F9011A5070E}" srcOrd="3" destOrd="0" parTransId="{986CD879-089E-4666-96D1-BE60D0589DD3}" sibTransId="{47A19892-0858-4987-A7F6-A427E73666BA}"/>
    <dgm:cxn modelId="{8F1A48AC-518A-47EB-AE4F-E8FFE0CC804E}" type="presOf" srcId="{14182E55-0020-44F0-89B1-89CB9CE295EE}" destId="{3F0DAE11-A3BB-4F27-B875-7CAC87F023B7}" srcOrd="0" destOrd="0" presId="urn:microsoft.com/office/officeart/2005/8/layout/radial6"/>
    <dgm:cxn modelId="{C97172B8-6528-4B71-8102-BBAB3B328267}" type="presOf" srcId="{F5441D50-16F4-4EA9-83B4-E6266C6427F9}" destId="{7C7A0C11-C90D-4FAE-88C8-816FBEB91350}" srcOrd="0" destOrd="0" presId="urn:microsoft.com/office/officeart/2005/8/layout/radial6"/>
    <dgm:cxn modelId="{521072C9-0B85-409D-AEE2-173A54E937AB}" type="presOf" srcId="{60B54C21-5609-43A5-AEF7-79F408DD0542}" destId="{F311AC0E-4F35-41EC-8AD9-1E2910B48141}" srcOrd="0" destOrd="0" presId="urn:microsoft.com/office/officeart/2005/8/layout/radial6"/>
    <dgm:cxn modelId="{687504D1-336D-41E7-A449-3C46C11DB3F6}" srcId="{735D27FA-E0E9-4D5F-9940-EAF102E2C628}" destId="{B21B4485-FCB1-43B5-A91E-C759888ABE6D}" srcOrd="1" destOrd="0" parTransId="{1C2E042C-5542-46A4-8455-3CC1072606B2}" sibTransId="{F5441D50-16F4-4EA9-83B4-E6266C6427F9}"/>
    <dgm:cxn modelId="{E7BB88DB-49D6-4E42-97EC-638598FC77B8}" type="presOf" srcId="{6981B98E-5F08-4336-9896-0AFB882AA01B}" destId="{7BA1276A-9F82-4D78-9F6E-6373DB843380}" srcOrd="0" destOrd="0" presId="urn:microsoft.com/office/officeart/2005/8/layout/radial6"/>
    <dgm:cxn modelId="{7DABFBFE-8B5C-4354-B5F9-3F17D08EAEE7}" type="presOf" srcId="{E282B04B-0B5C-4314-8FB7-58F4D3DD492A}" destId="{48EDACAE-87B0-4E7A-B823-2C0AFC9BCAB9}" srcOrd="0" destOrd="0" presId="urn:microsoft.com/office/officeart/2005/8/layout/radial6"/>
    <dgm:cxn modelId="{BBBC2241-B6DA-4C34-9D53-9C846DDE169E}" type="presParOf" srcId="{19060317-EECB-49D6-BE93-5E2668EB883C}" destId="{4B32C4C6-DC57-475D-A21D-F4810220EC62}" srcOrd="0" destOrd="0" presId="urn:microsoft.com/office/officeart/2005/8/layout/radial6"/>
    <dgm:cxn modelId="{77608A5E-A4A2-49AD-9D35-901C0607091C}" type="presParOf" srcId="{19060317-EECB-49D6-BE93-5E2668EB883C}" destId="{3F0DAE11-A3BB-4F27-B875-7CAC87F023B7}" srcOrd="1" destOrd="0" presId="urn:microsoft.com/office/officeart/2005/8/layout/radial6"/>
    <dgm:cxn modelId="{451A36A1-7531-4BF0-BA62-E0A064A56C1D}" type="presParOf" srcId="{19060317-EECB-49D6-BE93-5E2668EB883C}" destId="{74D8B0AE-0106-47B1-AD4E-371CE58B6A1B}" srcOrd="2" destOrd="0" presId="urn:microsoft.com/office/officeart/2005/8/layout/radial6"/>
    <dgm:cxn modelId="{66171211-7BD7-4A17-AA50-C78CFC7B44D7}" type="presParOf" srcId="{19060317-EECB-49D6-BE93-5E2668EB883C}" destId="{F311AC0E-4F35-41EC-8AD9-1E2910B48141}" srcOrd="3" destOrd="0" presId="urn:microsoft.com/office/officeart/2005/8/layout/radial6"/>
    <dgm:cxn modelId="{A2D0BEE3-69A4-459C-AB09-FD662A0D1236}" type="presParOf" srcId="{19060317-EECB-49D6-BE93-5E2668EB883C}" destId="{D2883876-68C5-4B1B-AEBB-7C65CBFDC5DE}" srcOrd="4" destOrd="0" presId="urn:microsoft.com/office/officeart/2005/8/layout/radial6"/>
    <dgm:cxn modelId="{160B2A92-4A63-43B4-906B-D5D35D17E14C}" type="presParOf" srcId="{19060317-EECB-49D6-BE93-5E2668EB883C}" destId="{B3381C6A-C3AE-486F-BE5F-CC072C049302}" srcOrd="5" destOrd="0" presId="urn:microsoft.com/office/officeart/2005/8/layout/radial6"/>
    <dgm:cxn modelId="{4DBFEAB2-9362-423F-91B4-272F85692C67}" type="presParOf" srcId="{19060317-EECB-49D6-BE93-5E2668EB883C}" destId="{7C7A0C11-C90D-4FAE-88C8-816FBEB91350}" srcOrd="6" destOrd="0" presId="urn:microsoft.com/office/officeart/2005/8/layout/radial6"/>
    <dgm:cxn modelId="{DC1C0EA4-E43D-41FF-A0E2-593362BCE768}" type="presParOf" srcId="{19060317-EECB-49D6-BE93-5E2668EB883C}" destId="{AD8D8242-B302-4E90-B07C-D5671B02676C}" srcOrd="7" destOrd="0" presId="urn:microsoft.com/office/officeart/2005/8/layout/radial6"/>
    <dgm:cxn modelId="{5A765FB0-9384-4B4F-8A0D-E3C1505AC1C6}" type="presParOf" srcId="{19060317-EECB-49D6-BE93-5E2668EB883C}" destId="{3F6FEF7D-79E2-421D-BEEF-16D9FFA51B6C}" srcOrd="8" destOrd="0" presId="urn:microsoft.com/office/officeart/2005/8/layout/radial6"/>
    <dgm:cxn modelId="{B66DFB69-4108-499F-B25B-8261FA2FF867}" type="presParOf" srcId="{19060317-EECB-49D6-BE93-5E2668EB883C}" destId="{7D7B1C1B-1E06-4204-A97E-83502A4BEA56}" srcOrd="9" destOrd="0" presId="urn:microsoft.com/office/officeart/2005/8/layout/radial6"/>
    <dgm:cxn modelId="{4826DCBF-1393-4271-8B04-3158DB56B2F0}" type="presParOf" srcId="{19060317-EECB-49D6-BE93-5E2668EB883C}" destId="{A6384889-A036-4753-9E01-838F3621CED0}" srcOrd="10" destOrd="0" presId="urn:microsoft.com/office/officeart/2005/8/layout/radial6"/>
    <dgm:cxn modelId="{BACB7AA6-F727-4E7C-A1D1-091C5B085993}" type="presParOf" srcId="{19060317-EECB-49D6-BE93-5E2668EB883C}" destId="{552F977B-933D-4A37-B035-6D3D0FAC6C01}" srcOrd="11" destOrd="0" presId="urn:microsoft.com/office/officeart/2005/8/layout/radial6"/>
    <dgm:cxn modelId="{A77565B7-C8D7-4144-9148-E73AA77FD1E8}" type="presParOf" srcId="{19060317-EECB-49D6-BE93-5E2668EB883C}" destId="{9BC671F7-26C6-46D6-A00A-33383412AFFE}" srcOrd="12" destOrd="0" presId="urn:microsoft.com/office/officeart/2005/8/layout/radial6"/>
    <dgm:cxn modelId="{553A8CD8-507C-4363-84F6-496A73A2B4EA}" type="presParOf" srcId="{19060317-EECB-49D6-BE93-5E2668EB883C}" destId="{48EDACAE-87B0-4E7A-B823-2C0AFC9BCAB9}" srcOrd="13" destOrd="0" presId="urn:microsoft.com/office/officeart/2005/8/layout/radial6"/>
    <dgm:cxn modelId="{243C950F-0370-48AD-A92A-595EB989E66C}" type="presParOf" srcId="{19060317-EECB-49D6-BE93-5E2668EB883C}" destId="{A39503F3-6D8E-4C99-95D5-2883710183FC}" srcOrd="14" destOrd="0" presId="urn:microsoft.com/office/officeart/2005/8/layout/radial6"/>
    <dgm:cxn modelId="{8B8EBF02-3E45-474E-BDEE-CDB0685C7D74}" type="presParOf" srcId="{19060317-EECB-49D6-BE93-5E2668EB883C}" destId="{7BA1276A-9F82-4D78-9F6E-6373DB843380}" srcOrd="15" destOrd="0" presId="urn:microsoft.com/office/officeart/2005/8/layout/radial6"/>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D523B9-C21D-4596-9EF2-06F0AE8BF522}"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13594A5F-EBD2-4765-84AD-E7D12DC3923E}">
      <dgm:prSet phldrT="[Text]" custT="1"/>
      <dgm:spPr>
        <a:solidFill>
          <a:schemeClr val="tx2">
            <a:lumMod val="40000"/>
            <a:lumOff val="60000"/>
            <a:alpha val="50000"/>
          </a:schemeClr>
        </a:solidFill>
      </dgm:spPr>
      <dgm:t>
        <a:bodyPr/>
        <a:lstStyle/>
        <a:p>
          <a:pPr algn="ctr"/>
          <a:r>
            <a:rPr lang="en-US" sz="2400" b="1" dirty="0">
              <a:solidFill>
                <a:schemeClr val="bg1"/>
              </a:solidFill>
              <a:latin typeface="Calibri" panose="020F0502020204030204" pitchFamily="34" charset="0"/>
              <a:cs typeface="Calibri" panose="020F0502020204030204" pitchFamily="34" charset="0"/>
            </a:rPr>
            <a:t>Local Rules</a:t>
          </a:r>
        </a:p>
      </dgm:t>
    </dgm:pt>
    <dgm:pt modelId="{87CF41ED-68E7-45A1-AF8A-F76DD38F73C5}" type="parTrans" cxnId="{E5CE7C50-544D-4C1E-8C9B-8097741D848E}">
      <dgm:prSet/>
      <dgm:spPr/>
      <dgm:t>
        <a:bodyPr/>
        <a:lstStyle/>
        <a:p>
          <a:endParaRPr lang="en-US"/>
        </a:p>
      </dgm:t>
    </dgm:pt>
    <dgm:pt modelId="{0B05BA24-812E-4942-A803-88FC7B09A349}" type="sibTrans" cxnId="{E5CE7C50-544D-4C1E-8C9B-8097741D848E}">
      <dgm:prSet/>
      <dgm:spPr/>
      <dgm:t>
        <a:bodyPr/>
        <a:lstStyle/>
        <a:p>
          <a:endParaRPr lang="en-US"/>
        </a:p>
      </dgm:t>
    </dgm:pt>
    <dgm:pt modelId="{196E2418-E24A-40D9-A5F5-9BBE0276186E}">
      <dgm:prSet phldrT="[Text]" custT="1"/>
      <dgm:spPr>
        <a:solidFill>
          <a:srgbClr val="92D050">
            <a:alpha val="50000"/>
          </a:srgbClr>
        </a:solidFill>
      </dgm:spPr>
      <dgm:t>
        <a:bodyPr/>
        <a:lstStyle/>
        <a:p>
          <a:pPr algn="ctr">
            <a:lnSpc>
              <a:spcPct val="100000"/>
            </a:lnSpc>
            <a:spcAft>
              <a:spcPts val="0"/>
            </a:spcAft>
          </a:pPr>
          <a:r>
            <a:rPr lang="en-US" sz="2800" b="1" dirty="0">
              <a:solidFill>
                <a:schemeClr val="bg1"/>
              </a:solidFill>
              <a:latin typeface="Calibri" panose="020F0502020204030204" pitchFamily="34" charset="0"/>
              <a:cs typeface="Calibri" panose="020F0502020204030204" pitchFamily="34" charset="0"/>
            </a:rPr>
            <a:t>State </a:t>
          </a:r>
        </a:p>
        <a:p>
          <a:pPr algn="ctr">
            <a:lnSpc>
              <a:spcPct val="90000"/>
            </a:lnSpc>
            <a:spcAft>
              <a:spcPct val="35000"/>
            </a:spcAft>
          </a:pPr>
          <a:r>
            <a:rPr lang="en-US" sz="2800" b="1" dirty="0">
              <a:solidFill>
                <a:schemeClr val="bg1"/>
              </a:solidFill>
              <a:latin typeface="Calibri" panose="020F0502020204030204" pitchFamily="34" charset="0"/>
              <a:cs typeface="Calibri" panose="020F0502020204030204" pitchFamily="34" charset="0"/>
            </a:rPr>
            <a:t>Law</a:t>
          </a:r>
        </a:p>
      </dgm:t>
    </dgm:pt>
    <dgm:pt modelId="{070DFE3E-1E35-4EA6-AD91-23DC265C36E8}" type="parTrans" cxnId="{9EF57F4A-BCD1-4CC5-B79A-CC4C01E4C522}">
      <dgm:prSet/>
      <dgm:spPr/>
      <dgm:t>
        <a:bodyPr/>
        <a:lstStyle/>
        <a:p>
          <a:endParaRPr lang="en-US"/>
        </a:p>
      </dgm:t>
    </dgm:pt>
    <dgm:pt modelId="{4CAD0899-CEF5-4FBA-9392-A8A17076B265}" type="sibTrans" cxnId="{9EF57F4A-BCD1-4CC5-B79A-CC4C01E4C522}">
      <dgm:prSet/>
      <dgm:spPr/>
      <dgm:t>
        <a:bodyPr/>
        <a:lstStyle/>
        <a:p>
          <a:endParaRPr lang="en-US"/>
        </a:p>
      </dgm:t>
    </dgm:pt>
    <dgm:pt modelId="{3817035F-1B78-4F0D-A17E-18755162F8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dirty="0">
              <a:solidFill>
                <a:schemeClr val="bg1"/>
              </a:solidFill>
              <a:latin typeface="Calibri" panose="020F0502020204030204" pitchFamily="34" charset="0"/>
              <a:cs typeface="Calibri" panose="020F0502020204030204" pitchFamily="34" charset="0"/>
            </a:rPr>
            <a:t>Uniform Guidance and  Agency Specific Rules</a:t>
          </a:r>
        </a:p>
      </dgm:t>
    </dgm:pt>
    <dgm:pt modelId="{F3911FAB-4F95-476B-A594-1C1E122BD9D2}" type="parTrans" cxnId="{77C5B7A4-45B0-401A-9B0E-9B504ABB300F}">
      <dgm:prSet/>
      <dgm:spPr/>
      <dgm:t>
        <a:bodyPr/>
        <a:lstStyle/>
        <a:p>
          <a:endParaRPr lang="en-US"/>
        </a:p>
      </dgm:t>
    </dgm:pt>
    <dgm:pt modelId="{C48C3008-33D5-4823-B3C9-83E81027E613}" type="sibTrans" cxnId="{77C5B7A4-45B0-401A-9B0E-9B504ABB300F}">
      <dgm:prSet/>
      <dgm:spPr/>
      <dgm:t>
        <a:bodyPr/>
        <a:lstStyle/>
        <a:p>
          <a:endParaRPr lang="en-US"/>
        </a:p>
      </dgm:t>
    </dgm:pt>
    <dgm:pt modelId="{786B5133-BB69-41DA-988D-5206EA4CA7FD}" type="pres">
      <dgm:prSet presAssocID="{B7D523B9-C21D-4596-9EF2-06F0AE8BF522}" presName="compositeShape" presStyleCnt="0">
        <dgm:presLayoutVars>
          <dgm:chMax val="7"/>
          <dgm:dir/>
          <dgm:resizeHandles val="exact"/>
        </dgm:presLayoutVars>
      </dgm:prSet>
      <dgm:spPr/>
    </dgm:pt>
    <dgm:pt modelId="{0E67015A-98B8-4438-A560-3CCCDEDC30B6}" type="pres">
      <dgm:prSet presAssocID="{3817035F-1B78-4F0D-A17E-18755162F825}" presName="circ1" presStyleLbl="vennNode1" presStyleIdx="0" presStyleCnt="3" custScaleX="115503" custScaleY="117344"/>
      <dgm:spPr/>
    </dgm:pt>
    <dgm:pt modelId="{4000BEA1-B95C-40B9-AA80-B2AF80BFFAB1}" type="pres">
      <dgm:prSet presAssocID="{3817035F-1B78-4F0D-A17E-18755162F825}" presName="circ1Tx" presStyleLbl="revTx" presStyleIdx="0" presStyleCnt="0">
        <dgm:presLayoutVars>
          <dgm:chMax val="0"/>
          <dgm:chPref val="0"/>
          <dgm:bulletEnabled val="1"/>
        </dgm:presLayoutVars>
      </dgm:prSet>
      <dgm:spPr/>
    </dgm:pt>
    <dgm:pt modelId="{4A9F960A-F7A6-4D14-9567-FBE81C6A40FD}" type="pres">
      <dgm:prSet presAssocID="{196E2418-E24A-40D9-A5F5-9BBE0276186E}" presName="circ2" presStyleLbl="vennNode1" presStyleIdx="1" presStyleCnt="3" custLinFactNeighborX="4584" custLinFactNeighborY="982"/>
      <dgm:spPr/>
    </dgm:pt>
    <dgm:pt modelId="{6D0DFACB-B839-4C50-AE96-78FCFA0AA057}" type="pres">
      <dgm:prSet presAssocID="{196E2418-E24A-40D9-A5F5-9BBE0276186E}" presName="circ2Tx" presStyleLbl="revTx" presStyleIdx="0" presStyleCnt="0">
        <dgm:presLayoutVars>
          <dgm:chMax val="0"/>
          <dgm:chPref val="0"/>
          <dgm:bulletEnabled val="1"/>
        </dgm:presLayoutVars>
      </dgm:prSet>
      <dgm:spPr/>
    </dgm:pt>
    <dgm:pt modelId="{BBA922A1-FF0D-4832-9EE3-CC77D668543F}" type="pres">
      <dgm:prSet presAssocID="{13594A5F-EBD2-4765-84AD-E7D12DC3923E}" presName="circ3" presStyleLbl="vennNode1" presStyleIdx="2" presStyleCnt="3" custScaleX="106668" custLinFactNeighborX="-1722" custLinFactNeighborY="9845"/>
      <dgm:spPr/>
    </dgm:pt>
    <dgm:pt modelId="{1D1E82AF-CD10-46D8-8039-EF21B9495568}" type="pres">
      <dgm:prSet presAssocID="{13594A5F-EBD2-4765-84AD-E7D12DC3923E}" presName="circ3Tx" presStyleLbl="revTx" presStyleIdx="0" presStyleCnt="0">
        <dgm:presLayoutVars>
          <dgm:chMax val="0"/>
          <dgm:chPref val="0"/>
          <dgm:bulletEnabled val="1"/>
        </dgm:presLayoutVars>
      </dgm:prSet>
      <dgm:spPr/>
    </dgm:pt>
  </dgm:ptLst>
  <dgm:cxnLst>
    <dgm:cxn modelId="{6AAC0D2D-D8CC-40DD-A567-99056AF309C7}" type="presOf" srcId="{B7D523B9-C21D-4596-9EF2-06F0AE8BF522}" destId="{786B5133-BB69-41DA-988D-5206EA4CA7FD}" srcOrd="0" destOrd="0" presId="urn:microsoft.com/office/officeart/2005/8/layout/venn1"/>
    <dgm:cxn modelId="{D0B6A02F-2F3C-485F-857B-FA1407BE755E}" type="presOf" srcId="{3817035F-1B78-4F0D-A17E-18755162F825}" destId="{0E67015A-98B8-4438-A560-3CCCDEDC30B6}" srcOrd="0" destOrd="0" presId="urn:microsoft.com/office/officeart/2005/8/layout/venn1"/>
    <dgm:cxn modelId="{F33E0B3C-5DF8-4963-8C6A-15C9BBD2229D}" type="presOf" srcId="{196E2418-E24A-40D9-A5F5-9BBE0276186E}" destId="{6D0DFACB-B839-4C50-AE96-78FCFA0AA057}" srcOrd="1" destOrd="0" presId="urn:microsoft.com/office/officeart/2005/8/layout/venn1"/>
    <dgm:cxn modelId="{9EF57F4A-BCD1-4CC5-B79A-CC4C01E4C522}" srcId="{B7D523B9-C21D-4596-9EF2-06F0AE8BF522}" destId="{196E2418-E24A-40D9-A5F5-9BBE0276186E}" srcOrd="1" destOrd="0" parTransId="{070DFE3E-1E35-4EA6-AD91-23DC265C36E8}" sibTransId="{4CAD0899-CEF5-4FBA-9392-A8A17076B265}"/>
    <dgm:cxn modelId="{388DEC4D-8822-46D1-975C-39890400A9B2}" type="presOf" srcId="{3817035F-1B78-4F0D-A17E-18755162F825}" destId="{4000BEA1-B95C-40B9-AA80-B2AF80BFFAB1}" srcOrd="1" destOrd="0" presId="urn:microsoft.com/office/officeart/2005/8/layout/venn1"/>
    <dgm:cxn modelId="{E5CE7C50-544D-4C1E-8C9B-8097741D848E}" srcId="{B7D523B9-C21D-4596-9EF2-06F0AE8BF522}" destId="{13594A5F-EBD2-4765-84AD-E7D12DC3923E}" srcOrd="2" destOrd="0" parTransId="{87CF41ED-68E7-45A1-AF8A-F76DD38F73C5}" sibTransId="{0B05BA24-812E-4942-A803-88FC7B09A349}"/>
    <dgm:cxn modelId="{ECD47B6E-34F3-42A1-AA98-1F8E24D32674}" type="presOf" srcId="{196E2418-E24A-40D9-A5F5-9BBE0276186E}" destId="{4A9F960A-F7A6-4D14-9567-FBE81C6A40FD}" srcOrd="0" destOrd="0" presId="urn:microsoft.com/office/officeart/2005/8/layout/venn1"/>
    <dgm:cxn modelId="{1A3AD16E-0C7D-413B-B280-6E7F0122F6E0}" type="presOf" srcId="{13594A5F-EBD2-4765-84AD-E7D12DC3923E}" destId="{1D1E82AF-CD10-46D8-8039-EF21B9495568}" srcOrd="1" destOrd="0" presId="urn:microsoft.com/office/officeart/2005/8/layout/venn1"/>
    <dgm:cxn modelId="{77C5B7A4-45B0-401A-9B0E-9B504ABB300F}" srcId="{B7D523B9-C21D-4596-9EF2-06F0AE8BF522}" destId="{3817035F-1B78-4F0D-A17E-18755162F825}" srcOrd="0" destOrd="0" parTransId="{F3911FAB-4F95-476B-A594-1C1E122BD9D2}" sibTransId="{C48C3008-33D5-4823-B3C9-83E81027E613}"/>
    <dgm:cxn modelId="{FBEC3EDB-A25F-459E-9EF0-E5048282D415}" type="presOf" srcId="{13594A5F-EBD2-4765-84AD-E7D12DC3923E}" destId="{BBA922A1-FF0D-4832-9EE3-CC77D668543F}" srcOrd="0" destOrd="0" presId="urn:microsoft.com/office/officeart/2005/8/layout/venn1"/>
    <dgm:cxn modelId="{5CF28941-9868-4E97-ADB2-2A6E9781D845}" type="presParOf" srcId="{786B5133-BB69-41DA-988D-5206EA4CA7FD}" destId="{0E67015A-98B8-4438-A560-3CCCDEDC30B6}" srcOrd="0" destOrd="0" presId="urn:microsoft.com/office/officeart/2005/8/layout/venn1"/>
    <dgm:cxn modelId="{2D8E6931-4A09-4BEE-B7A4-FD987F1B7514}" type="presParOf" srcId="{786B5133-BB69-41DA-988D-5206EA4CA7FD}" destId="{4000BEA1-B95C-40B9-AA80-B2AF80BFFAB1}" srcOrd="1" destOrd="0" presId="urn:microsoft.com/office/officeart/2005/8/layout/venn1"/>
    <dgm:cxn modelId="{9F4B5A66-37E5-402D-9D36-8B8A18526EB7}" type="presParOf" srcId="{786B5133-BB69-41DA-988D-5206EA4CA7FD}" destId="{4A9F960A-F7A6-4D14-9567-FBE81C6A40FD}" srcOrd="2" destOrd="0" presId="urn:microsoft.com/office/officeart/2005/8/layout/venn1"/>
    <dgm:cxn modelId="{B41DF088-B56E-4E0A-88CA-2177B67C841E}" type="presParOf" srcId="{786B5133-BB69-41DA-988D-5206EA4CA7FD}" destId="{6D0DFACB-B839-4C50-AE96-78FCFA0AA057}" srcOrd="3" destOrd="0" presId="urn:microsoft.com/office/officeart/2005/8/layout/venn1"/>
    <dgm:cxn modelId="{8D76EBDC-F3B3-49D5-B27E-08409FBC155D}" type="presParOf" srcId="{786B5133-BB69-41DA-988D-5206EA4CA7FD}" destId="{BBA922A1-FF0D-4832-9EE3-CC77D668543F}" srcOrd="4" destOrd="0" presId="urn:microsoft.com/office/officeart/2005/8/layout/venn1"/>
    <dgm:cxn modelId="{5832B974-63CD-44C7-A196-10925102F4ED}" type="presParOf" srcId="{786B5133-BB69-41DA-988D-5206EA4CA7FD}" destId="{1D1E82AF-CD10-46D8-8039-EF21B949556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2A187F-7FBC-5347-B510-91E4B90F65D5}"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6E127505-56A5-484F-8F5C-C44D135FE91D}">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Did we fund at least part of water / wastewater project with necessary infrastructure category ARP/CSLFRF? </a:t>
          </a:r>
        </a:p>
      </dgm:t>
    </dgm:pt>
    <dgm:pt modelId="{671FA81B-1AF7-E547-AF9D-6C6058E289B3}" type="parTrans" cxnId="{CB051EEB-166C-504F-965D-D3B4E0AE2EAE}">
      <dgm:prSet/>
      <dgm:spPr/>
      <dgm:t>
        <a:bodyPr/>
        <a:lstStyle/>
        <a:p>
          <a:endParaRPr lang="en-US"/>
        </a:p>
      </dgm:t>
    </dgm:pt>
    <dgm:pt modelId="{3F66FAC6-ECC0-3B40-864E-E394D1256149}" type="sibTrans" cxnId="{CB051EEB-166C-504F-965D-D3B4E0AE2EAE}">
      <dgm:prSet/>
      <dgm:spPr/>
      <dgm:t>
        <a:bodyPr/>
        <a:lstStyle/>
        <a:p>
          <a:endParaRPr lang="en-US"/>
        </a:p>
      </dgm:t>
    </dgm:pt>
    <dgm:pt modelId="{CDCA6B03-F113-4841-AFD3-1CEFA397A0B1}">
      <dgm:prSet phldrT="[Text]"/>
      <dgm:spPr>
        <a:solidFill>
          <a:schemeClr val="accent1"/>
        </a:solidFill>
        <a:effectLst>
          <a:outerShdw blurRad="50800" dist="38100" dir="8100000" algn="tr" rotWithShape="0">
            <a:prstClr val="black">
              <a:alpha val="40000"/>
            </a:prstClr>
          </a:outerShdw>
        </a:effectLst>
      </dgm:spPr>
      <dgm:t>
        <a:bodyPr/>
        <a:lstStyle/>
        <a:p>
          <a:r>
            <a:rPr lang="en-US" dirty="0"/>
            <a:t>Did the ARP/CSLFRF-funded water / wastewater project cause the LG to generate NEW revenues? </a:t>
          </a:r>
        </a:p>
      </dgm:t>
    </dgm:pt>
    <dgm:pt modelId="{79F3CF5C-5665-6D44-9011-E0B3EC149226}" type="parTrans" cxnId="{C2D656EC-F43C-0343-8664-D3B0040F1CC0}">
      <dgm:prSet/>
      <dgm:spPr/>
      <dgm:t>
        <a:bodyPr/>
        <a:lstStyle/>
        <a:p>
          <a:endParaRPr lang="en-US"/>
        </a:p>
      </dgm:t>
    </dgm:pt>
    <dgm:pt modelId="{848A071D-1459-A84A-9570-5F4A4EDFE10E}" type="sibTrans" cxnId="{C2D656EC-F43C-0343-8664-D3B0040F1CC0}">
      <dgm:prSet/>
      <dgm:spPr/>
      <dgm:t>
        <a:bodyPr/>
        <a:lstStyle/>
        <a:p>
          <a:endParaRPr lang="en-US"/>
        </a:p>
      </dgm:t>
    </dgm:pt>
    <dgm:pt modelId="{1D025BA4-5124-F34B-8189-5EC034C1FFD7}">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Are the new revenues from “fees for services” or “rental fees”?</a:t>
          </a:r>
        </a:p>
      </dgm:t>
    </dgm:pt>
    <dgm:pt modelId="{ECFDCB51-17BD-AF4B-A85E-B23C58CB95AA}" type="parTrans" cxnId="{CDE8DA80-1586-E446-90F4-EB2C3C6208D7}">
      <dgm:prSet/>
      <dgm:spPr/>
      <dgm:t>
        <a:bodyPr/>
        <a:lstStyle/>
        <a:p>
          <a:endParaRPr lang="en-US"/>
        </a:p>
      </dgm:t>
    </dgm:pt>
    <dgm:pt modelId="{8517FDE6-53DD-2F4E-A475-22D6860B92DF}" type="sibTrans" cxnId="{CDE8DA80-1586-E446-90F4-EB2C3C6208D7}">
      <dgm:prSet/>
      <dgm:spPr/>
      <dgm:t>
        <a:bodyPr/>
        <a:lstStyle/>
        <a:p>
          <a:endParaRPr lang="en-US"/>
        </a:p>
      </dgm:t>
    </dgm:pt>
    <dgm:pt modelId="{3A5D0D67-3F3C-5B45-94F3-C208322F70F0}">
      <dgm:prSet phldrT="[Text]"/>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US" dirty="0"/>
            <a:t>Is there an exemption that applies (taxes, special assessments, system development fees, and similar charges)?</a:t>
          </a:r>
        </a:p>
      </dgm:t>
    </dgm:pt>
    <dgm:pt modelId="{255042CE-FD3F-E54B-884B-D01D0B550EBB}" type="parTrans" cxnId="{748898A7-EE81-854A-BD05-0408C1D6C655}">
      <dgm:prSet/>
      <dgm:spPr/>
      <dgm:t>
        <a:bodyPr/>
        <a:lstStyle/>
        <a:p>
          <a:endParaRPr lang="en-US"/>
        </a:p>
      </dgm:t>
    </dgm:pt>
    <dgm:pt modelId="{67F57575-2616-1E48-ABB9-90583995AF60}" type="sibTrans" cxnId="{748898A7-EE81-854A-BD05-0408C1D6C655}">
      <dgm:prSet/>
      <dgm:spPr/>
      <dgm:t>
        <a:bodyPr/>
        <a:lstStyle/>
        <a:p>
          <a:endParaRPr lang="en-US"/>
        </a:p>
      </dgm:t>
    </dgm:pt>
    <dgm:pt modelId="{0BF24B87-D6CB-E34E-B5C7-38E52B58A4FC}" type="pres">
      <dgm:prSet presAssocID="{DC2A187F-7FBC-5347-B510-91E4B90F65D5}" presName="outerComposite" presStyleCnt="0">
        <dgm:presLayoutVars>
          <dgm:chMax val="5"/>
          <dgm:dir/>
          <dgm:resizeHandles val="exact"/>
        </dgm:presLayoutVars>
      </dgm:prSet>
      <dgm:spPr/>
    </dgm:pt>
    <dgm:pt modelId="{E10DBE5B-4E3D-EE44-B735-2F1D79080600}" type="pres">
      <dgm:prSet presAssocID="{DC2A187F-7FBC-5347-B510-91E4B90F65D5}" presName="dummyMaxCanvas" presStyleCnt="0">
        <dgm:presLayoutVars/>
      </dgm:prSet>
      <dgm:spPr/>
    </dgm:pt>
    <dgm:pt modelId="{49F4F1DC-2DEF-9248-8D47-FF757F8BA725}" type="pres">
      <dgm:prSet presAssocID="{DC2A187F-7FBC-5347-B510-91E4B90F65D5}" presName="FourNodes_1" presStyleLbl="node1" presStyleIdx="0" presStyleCnt="4">
        <dgm:presLayoutVars>
          <dgm:bulletEnabled val="1"/>
        </dgm:presLayoutVars>
      </dgm:prSet>
      <dgm:spPr/>
    </dgm:pt>
    <dgm:pt modelId="{FC724525-973F-B445-8249-C6B2A561525E}" type="pres">
      <dgm:prSet presAssocID="{DC2A187F-7FBC-5347-B510-91E4B90F65D5}" presName="FourNodes_2" presStyleLbl="node1" presStyleIdx="1" presStyleCnt="4">
        <dgm:presLayoutVars>
          <dgm:bulletEnabled val="1"/>
        </dgm:presLayoutVars>
      </dgm:prSet>
      <dgm:spPr/>
    </dgm:pt>
    <dgm:pt modelId="{4259289F-4755-384D-91CE-641990679F16}" type="pres">
      <dgm:prSet presAssocID="{DC2A187F-7FBC-5347-B510-91E4B90F65D5}" presName="FourNodes_3" presStyleLbl="node1" presStyleIdx="2" presStyleCnt="4">
        <dgm:presLayoutVars>
          <dgm:bulletEnabled val="1"/>
        </dgm:presLayoutVars>
      </dgm:prSet>
      <dgm:spPr/>
    </dgm:pt>
    <dgm:pt modelId="{7CD79120-8A77-4B46-9C21-C825C659689F}" type="pres">
      <dgm:prSet presAssocID="{DC2A187F-7FBC-5347-B510-91E4B90F65D5}" presName="FourNodes_4" presStyleLbl="node1" presStyleIdx="3" presStyleCnt="4">
        <dgm:presLayoutVars>
          <dgm:bulletEnabled val="1"/>
        </dgm:presLayoutVars>
      </dgm:prSet>
      <dgm:spPr/>
    </dgm:pt>
    <dgm:pt modelId="{C626EA0F-DD89-0D41-AD1A-077449C4EBDE}" type="pres">
      <dgm:prSet presAssocID="{DC2A187F-7FBC-5347-B510-91E4B90F65D5}" presName="FourConn_1-2" presStyleLbl="fgAccFollowNode1" presStyleIdx="0" presStyleCnt="3">
        <dgm:presLayoutVars>
          <dgm:bulletEnabled val="1"/>
        </dgm:presLayoutVars>
      </dgm:prSet>
      <dgm:spPr/>
    </dgm:pt>
    <dgm:pt modelId="{6BC2680D-038B-5043-84F7-437DC038F26F}" type="pres">
      <dgm:prSet presAssocID="{DC2A187F-7FBC-5347-B510-91E4B90F65D5}" presName="FourConn_2-3" presStyleLbl="fgAccFollowNode1" presStyleIdx="1" presStyleCnt="3">
        <dgm:presLayoutVars>
          <dgm:bulletEnabled val="1"/>
        </dgm:presLayoutVars>
      </dgm:prSet>
      <dgm:spPr/>
    </dgm:pt>
    <dgm:pt modelId="{B6DD0ACE-56D0-EF4F-ABA7-1B0633656108}" type="pres">
      <dgm:prSet presAssocID="{DC2A187F-7FBC-5347-B510-91E4B90F65D5}" presName="FourConn_3-4" presStyleLbl="fgAccFollowNode1" presStyleIdx="2" presStyleCnt="3">
        <dgm:presLayoutVars>
          <dgm:bulletEnabled val="1"/>
        </dgm:presLayoutVars>
      </dgm:prSet>
      <dgm:spPr/>
    </dgm:pt>
    <dgm:pt modelId="{CD469F70-D1B6-8B49-860B-2D23BF1EDE18}" type="pres">
      <dgm:prSet presAssocID="{DC2A187F-7FBC-5347-B510-91E4B90F65D5}" presName="FourNodes_1_text" presStyleLbl="node1" presStyleIdx="3" presStyleCnt="4">
        <dgm:presLayoutVars>
          <dgm:bulletEnabled val="1"/>
        </dgm:presLayoutVars>
      </dgm:prSet>
      <dgm:spPr/>
    </dgm:pt>
    <dgm:pt modelId="{B5133CE5-247D-4C4E-ABA7-9E7DE36BD3C8}" type="pres">
      <dgm:prSet presAssocID="{DC2A187F-7FBC-5347-B510-91E4B90F65D5}" presName="FourNodes_2_text" presStyleLbl="node1" presStyleIdx="3" presStyleCnt="4">
        <dgm:presLayoutVars>
          <dgm:bulletEnabled val="1"/>
        </dgm:presLayoutVars>
      </dgm:prSet>
      <dgm:spPr/>
    </dgm:pt>
    <dgm:pt modelId="{3AFD5194-4FD7-CC42-B498-73349B12FBA4}" type="pres">
      <dgm:prSet presAssocID="{DC2A187F-7FBC-5347-B510-91E4B90F65D5}" presName="FourNodes_3_text" presStyleLbl="node1" presStyleIdx="3" presStyleCnt="4">
        <dgm:presLayoutVars>
          <dgm:bulletEnabled val="1"/>
        </dgm:presLayoutVars>
      </dgm:prSet>
      <dgm:spPr/>
    </dgm:pt>
    <dgm:pt modelId="{DDC12EB7-478B-B442-8D9F-0873CAF839D3}" type="pres">
      <dgm:prSet presAssocID="{DC2A187F-7FBC-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60B92DF}" destId="{B6DD0ACE-56D0-EF4F-ABA7-1B0633656108}" srcOrd="0" destOrd="0" presId="urn:microsoft.com/office/officeart/2005/8/layout/vProcess5"/>
    <dgm:cxn modelId="{3E624218-5A4F-524A-90DB-C73518375EBB}" type="presOf" srcId="{3A5D0D67-3F3C-5B45-94F3-C208322F70F0}" destId="{7CD79120-8A77-4B46-9C21-C825C659689F}" srcOrd="0" destOrd="0" presId="urn:microsoft.com/office/officeart/2005/8/layout/vProcess5"/>
    <dgm:cxn modelId="{066C8829-E83F-9045-A1E0-B1032ADEEF1E}" type="presOf" srcId="{3F66FAC6-ECC0-3B40-864E-E394D1256149}" destId="{C626EA0F-DD89-0D41-AD1A-077449C4EBDE}" srcOrd="0" destOrd="0" presId="urn:microsoft.com/office/officeart/2005/8/layout/vProcess5"/>
    <dgm:cxn modelId="{C0AF072D-008F-DB45-91FD-B56DC495C292}" type="presOf" srcId="{DC2A187F-7FBC-5347-B510-91E4B90F65D5}" destId="{0BF24B87-D6CB-E34E-B5C7-38E52B58A4FC}" srcOrd="0" destOrd="0" presId="urn:microsoft.com/office/officeart/2005/8/layout/vProcess5"/>
    <dgm:cxn modelId="{96E6A531-25DB-AF44-8825-554BA5409C3E}" type="presOf" srcId="{6E127505-56A5-484F-8F5C-C44D135FE91D}" destId="{49F4F1DC-2DEF-9248-8D47-FF757F8BA725}" srcOrd="0" destOrd="0" presId="urn:microsoft.com/office/officeart/2005/8/layout/vProcess5"/>
    <dgm:cxn modelId="{5344E765-BA79-594B-9772-17115C0BA757}" type="presOf" srcId="{6E127505-56A5-484F-8F5C-C44D135FE91D}" destId="{CD469F70-D1B6-8B49-860B-2D23BF1EDE18}" srcOrd="1" destOrd="0" presId="urn:microsoft.com/office/officeart/2005/8/layout/vProcess5"/>
    <dgm:cxn modelId="{87EAEA77-393C-8241-BA42-69AB32EC9179}" type="presOf" srcId="{1D025BA4-5124-F34B-8189-5EC034C1FFD7}" destId="{4259289F-4755-384D-91CE-641990679F16}" srcOrd="0" destOrd="0" presId="urn:microsoft.com/office/officeart/2005/8/layout/vProcess5"/>
    <dgm:cxn modelId="{3C0AD07F-DB5B-4242-AB83-96A00F44FD5E}" type="presOf" srcId="{848A071D-1459-A84A-9570-5F4A4EDFE10E}" destId="{6BC2680D-038B-5043-84F7-437DC038F26F}" srcOrd="0" destOrd="0" presId="urn:microsoft.com/office/officeart/2005/8/layout/vProcess5"/>
    <dgm:cxn modelId="{CDE8DA80-1586-E446-90F4-EB2C3C6208D7}" srcId="{DC2A187F-7FBC-5347-B510-91E4B90F65D5}" destId="{1D025BA4-5124-F34B-8189-5EC034C1FFD7}" srcOrd="2" destOrd="0" parTransId="{ECFDCB51-17BD-AF4B-A85E-B23C58CB95AA}" sibTransId="{8517FDE6-53DD-2F4E-A475-22D6860B92DF}"/>
    <dgm:cxn modelId="{748898A7-EE81-854A-BD05-0408C1D6C655}" srcId="{DC2A187F-7FBC-5347-B510-91E4B90F65D5}" destId="{3A5D0D67-3F3C-5B45-94F3-C208322F70F0}" srcOrd="3" destOrd="0" parTransId="{255042CE-FD3F-E54B-884B-D01D0B550EBB}" sibTransId="{67F57575-2616-1E48-ABB9-90583995AF60}"/>
    <dgm:cxn modelId="{41CED8B2-2D79-D040-B792-A721E5D983F2}" type="presOf" srcId="{3A5D0D67-3F3C-5B45-94F3-C208322F70F0}" destId="{DDC12EB7-478B-B442-8D9F-0873CAF839D3}" srcOrd="1" destOrd="0" presId="urn:microsoft.com/office/officeart/2005/8/layout/vProcess5"/>
    <dgm:cxn modelId="{EEEDE6C3-87DC-2443-97D6-F1DD48063156}" type="presOf" srcId="{1D025BA4-5124-F34B-8189-5EC034C1FFD7}" destId="{3AFD5194-4FD7-CC42-B498-73349B12FBA4}" srcOrd="1" destOrd="0" presId="urn:microsoft.com/office/officeart/2005/8/layout/vProcess5"/>
    <dgm:cxn modelId="{FF7A17DA-FFCD-D14A-8309-17F4AF615BC2}" type="presOf" srcId="{CDCA6B03-F113-4841-AFD3-1CEFA397A0B1}" destId="{B5133CE5-247D-4C4E-ABA7-9E7DE36BD3C8}" srcOrd="1" destOrd="0" presId="urn:microsoft.com/office/officeart/2005/8/layout/vProcess5"/>
    <dgm:cxn modelId="{CB051EEB-166C-504F-965D-D3B4E0AE2EAE}" srcId="{DC2A187F-7FBC-5347-B510-91E4B90F65D5}" destId="{6E127505-56A5-484F-8F5C-C44D135FE91D}" srcOrd="0" destOrd="0" parTransId="{671FA81B-1AF7-E547-AF9D-6C6058E289B3}" sibTransId="{3F66FAC6-ECC0-3B40-864E-E394D1256149}"/>
    <dgm:cxn modelId="{C2D656EC-F43C-0343-8664-D3B0040F1CC0}" srcId="{DC2A187F-7FBC-5347-B510-91E4B90F65D5}" destId="{CDCA6B03-F113-4841-AFD3-1CEFA397A0B1}" srcOrd="1" destOrd="0" parTransId="{79F3CF5C-5665-6D44-9011-E0B3EC149226}" sibTransId="{848A071D-1459-A84A-9570-5F4A4EDFE10E}"/>
    <dgm:cxn modelId="{5CEA53F4-913C-3A45-8402-772908C30403}" type="presOf" srcId="{CDCA6B03-F113-4841-AFD3-1CEFA397A0B1}" destId="{FC724525-973F-B445-8249-C6B2A561525E}" srcOrd="0" destOrd="0" presId="urn:microsoft.com/office/officeart/2005/8/layout/vProcess5"/>
    <dgm:cxn modelId="{4F6C5506-5CF5-E340-9EBD-3E0A32469101}" type="presParOf" srcId="{0BF24B87-D6CB-E34E-B5C7-38E52B58A4FC}" destId="{E10DBE5B-4E3D-EE44-B735-2F1D79080600}" srcOrd="0" destOrd="0" presId="urn:microsoft.com/office/officeart/2005/8/layout/vProcess5"/>
    <dgm:cxn modelId="{0FBFE3BE-0DC1-CA4B-BFAF-1FFC6D04ACAE}" type="presParOf" srcId="{0BF24B87-D6CB-E34E-B5C7-38E52B58A4FC}" destId="{49F4F1DC-2DEF-9248-8D47-FF757F8BA725}" srcOrd="1" destOrd="0" presId="urn:microsoft.com/office/officeart/2005/8/layout/vProcess5"/>
    <dgm:cxn modelId="{A8C6223C-100B-9146-BB5D-2BB0D2E4A293}" type="presParOf" srcId="{0BF24B87-D6CB-E34E-B5C7-38E52B58A4FC}" destId="{FC724525-973F-B445-8249-C6B2A561525E}" srcOrd="2" destOrd="0" presId="urn:microsoft.com/office/officeart/2005/8/layout/vProcess5"/>
    <dgm:cxn modelId="{5ED31E5E-BA28-744B-B2CE-D21BFCF12863}" type="presParOf" srcId="{0BF24B87-D6CB-E34E-B5C7-38E52B58A4FC}" destId="{4259289F-4755-384D-91CE-641990679F16}" srcOrd="3" destOrd="0" presId="urn:microsoft.com/office/officeart/2005/8/layout/vProcess5"/>
    <dgm:cxn modelId="{84FCE794-30E8-E249-8BB8-1A2AC4930F5D}" type="presParOf" srcId="{0BF24B87-D6CB-E34E-B5C7-38E52B58A4FC}" destId="{7CD79120-8A77-4B46-9C21-C825C659689F}" srcOrd="4" destOrd="0" presId="urn:microsoft.com/office/officeart/2005/8/layout/vProcess5"/>
    <dgm:cxn modelId="{C3F8AF16-5400-644C-8B75-508C14F72799}" type="presParOf" srcId="{0BF24B87-D6CB-E34E-B5C7-38E52B58A4FC}" destId="{C626EA0F-DD89-0D41-AD1A-077449C4EBDE}" srcOrd="5" destOrd="0" presId="urn:microsoft.com/office/officeart/2005/8/layout/vProcess5"/>
    <dgm:cxn modelId="{D442BFB9-34EC-7648-BD10-C25A2D28E47E}" type="presParOf" srcId="{0BF24B87-D6CB-E34E-B5C7-38E52B58A4FC}" destId="{6BC2680D-038B-5043-84F7-437DC038F26F}" srcOrd="6" destOrd="0" presId="urn:microsoft.com/office/officeart/2005/8/layout/vProcess5"/>
    <dgm:cxn modelId="{FC25D2D4-4337-7446-931B-A6E743B512D6}" type="presParOf" srcId="{0BF24B87-D6CB-E34E-B5C7-38E52B58A4FC}" destId="{B6DD0ACE-56D0-EF4F-ABA7-1B0633656108}" srcOrd="7" destOrd="0" presId="urn:microsoft.com/office/officeart/2005/8/layout/vProcess5"/>
    <dgm:cxn modelId="{C22C7359-6938-3943-AF9E-EF8626E861D7}" type="presParOf" srcId="{0BF24B87-D6CB-E34E-B5C7-38E52B58A4FC}" destId="{CD469F70-D1B6-8B49-860B-2D23BF1EDE18}" srcOrd="8" destOrd="0" presId="urn:microsoft.com/office/officeart/2005/8/layout/vProcess5"/>
    <dgm:cxn modelId="{4A4F50BB-54AB-0646-A0DB-7B881BFA2962}" type="presParOf" srcId="{0BF24B87-D6CB-E34E-B5C7-38E52B58A4FC}" destId="{B5133CE5-247D-4C4E-ABA7-9E7DE36BD3C8}" srcOrd="9" destOrd="0" presId="urn:microsoft.com/office/officeart/2005/8/layout/vProcess5"/>
    <dgm:cxn modelId="{CE8D6951-9BFD-D542-9455-5BD845A22AB9}" type="presParOf" srcId="{0BF24B87-D6CB-E34E-B5C7-38E52B58A4FC}" destId="{3AFD5194-4FD7-CC42-B498-73349B12FBA4}" srcOrd="10" destOrd="0" presId="urn:microsoft.com/office/officeart/2005/8/layout/vProcess5"/>
    <dgm:cxn modelId="{6218E41B-F110-3640-8229-422680D1EFAC}" type="presParOf" srcId="{0BF24B87-D6CB-E34E-B5C7-38E52B58A4FC}" destId="{DDC12EB7-478B-B442-8D9F-0873CAF839D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207455"/>
          <a:ext cx="10477948" cy="1455299"/>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Support public health expenditures, by funding COVID-19 mitigation efforts, medical expenses, behavioral healthcare, and certain public health and safety staff;</a:t>
          </a:r>
        </a:p>
        <a:p>
          <a:pPr marL="114300" lvl="1" indent="-114300" algn="l" defTabSz="622300">
            <a:lnSpc>
              <a:spcPct val="90000"/>
            </a:lnSpc>
            <a:spcBef>
              <a:spcPct val="0"/>
            </a:spcBef>
            <a:spcAft>
              <a:spcPct val="15000"/>
            </a:spcAft>
            <a:buChar char="•"/>
          </a:pPr>
          <a:r>
            <a:rPr lang="en-US" sz="1400" kern="1200" dirty="0"/>
            <a:t>Address negative economic impacts caused by the public health emergency, including economic harms to workers, households, small businesses, impacted industries, and the public sector;</a:t>
          </a:r>
        </a:p>
        <a:p>
          <a:pPr marL="114300" lvl="1" indent="-114300" algn="l" defTabSz="622300">
            <a:lnSpc>
              <a:spcPct val="90000"/>
            </a:lnSpc>
            <a:spcBef>
              <a:spcPct val="0"/>
            </a:spcBef>
            <a:spcAft>
              <a:spcPct val="15000"/>
            </a:spcAft>
            <a:buChar char="•"/>
          </a:pPr>
          <a:r>
            <a:rPr lang="en-US" sz="1400" kern="1200" dirty="0"/>
            <a:t>Support disproportionately impacted communities</a:t>
          </a:r>
        </a:p>
      </dsp:txBody>
      <dsp:txXfrm>
        <a:off x="0" y="207455"/>
        <a:ext cx="10477948" cy="1455299"/>
      </dsp:txXfrm>
    </dsp:sp>
    <dsp:sp modelId="{C691E6FA-4D08-9E4E-BDBC-957F11482571}">
      <dsp:nvSpPr>
        <dsp:cNvPr id="0" name=""/>
        <dsp:cNvSpPr/>
      </dsp:nvSpPr>
      <dsp:spPr>
        <a:xfrm>
          <a:off x="523897" y="815"/>
          <a:ext cx="7334563" cy="413280"/>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44072" y="20990"/>
        <a:ext cx="7294213" cy="372930"/>
      </dsp:txXfrm>
    </dsp:sp>
    <dsp:sp modelId="{FCFE8734-C6C3-DE4C-A9C4-A7EDDF0988D0}">
      <dsp:nvSpPr>
        <dsp:cNvPr id="0" name=""/>
        <dsp:cNvSpPr/>
      </dsp:nvSpPr>
      <dsp:spPr>
        <a:xfrm>
          <a:off x="0" y="1944995"/>
          <a:ext cx="10477948" cy="1256850"/>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Replace lost public sector revenue, using this funding to </a:t>
          </a:r>
          <a:r>
            <a:rPr lang="en-US" sz="1400" b="1" kern="1200" dirty="0"/>
            <a:t>provide government services </a:t>
          </a:r>
          <a:r>
            <a:rPr lang="en-US" sz="1400" kern="1200" dirty="0"/>
            <a:t>to the extent of the reduction in revenue experienced due to the pandemic;</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$10 million standard allowance OR formula approach</a:t>
          </a:r>
        </a:p>
      </dsp:txBody>
      <dsp:txXfrm>
        <a:off x="0" y="1944995"/>
        <a:ext cx="10477948" cy="1256850"/>
      </dsp:txXfrm>
    </dsp:sp>
    <dsp:sp modelId="{446B6914-570B-2648-AA76-E908F8F52674}">
      <dsp:nvSpPr>
        <dsp:cNvPr id="0" name=""/>
        <dsp:cNvSpPr/>
      </dsp:nvSpPr>
      <dsp:spPr>
        <a:xfrm>
          <a:off x="523897" y="1738355"/>
          <a:ext cx="7334563" cy="413280"/>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44072" y="1758530"/>
        <a:ext cx="7294213" cy="372930"/>
      </dsp:txXfrm>
    </dsp:sp>
    <dsp:sp modelId="{0791827A-05BB-7B44-AC76-4CD3FB179CC4}">
      <dsp:nvSpPr>
        <dsp:cNvPr id="0" name=""/>
        <dsp:cNvSpPr/>
      </dsp:nvSpPr>
      <dsp:spPr>
        <a:xfrm>
          <a:off x="0" y="3484085"/>
          <a:ext cx="10477948" cy="1256850"/>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 premium pay for essential workers, offering additional support to those who have borne and will bear the greatest health risks because of their service in critical infrastructure sectors;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Target low-and moderate- income employees or employees who face(d) added risks during pandemic</a:t>
          </a:r>
        </a:p>
      </dsp:txBody>
      <dsp:txXfrm>
        <a:off x="0" y="3484085"/>
        <a:ext cx="10477948" cy="1256850"/>
      </dsp:txXfrm>
    </dsp:sp>
    <dsp:sp modelId="{F22C1007-0C0D-1F47-94BD-237CDBAB37D7}">
      <dsp:nvSpPr>
        <dsp:cNvPr id="0" name=""/>
        <dsp:cNvSpPr/>
      </dsp:nvSpPr>
      <dsp:spPr>
        <a:xfrm>
          <a:off x="523897" y="3277445"/>
          <a:ext cx="7334563" cy="413280"/>
        </a:xfrm>
        <a:prstGeom prst="round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a:t>
          </a:r>
        </a:p>
      </dsp:txBody>
      <dsp:txXfrm>
        <a:off x="544072" y="3297620"/>
        <a:ext cx="7294213" cy="372930"/>
      </dsp:txXfrm>
    </dsp:sp>
    <dsp:sp modelId="{53EA373B-ACF6-6F4C-91BF-4D0764F77D47}">
      <dsp:nvSpPr>
        <dsp:cNvPr id="0" name=""/>
        <dsp:cNvSpPr/>
      </dsp:nvSpPr>
      <dsp:spPr>
        <a:xfrm>
          <a:off x="0" y="5023174"/>
          <a:ext cx="10477948" cy="793800"/>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13205" tIns="291592" rIns="8132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Invest in water, sewer, and broadband infrastructure, making necessary investments to improve access to clean drinking water, support vital wastewater and stormwater infrastructure, and to expand access to broadband internet.</a:t>
          </a:r>
        </a:p>
      </dsp:txBody>
      <dsp:txXfrm>
        <a:off x="0" y="5023174"/>
        <a:ext cx="10477948" cy="793800"/>
      </dsp:txXfrm>
    </dsp:sp>
    <dsp:sp modelId="{723B57E3-C6C4-5A44-9B39-A3466BAA4F62}">
      <dsp:nvSpPr>
        <dsp:cNvPr id="0" name=""/>
        <dsp:cNvSpPr/>
      </dsp:nvSpPr>
      <dsp:spPr>
        <a:xfrm>
          <a:off x="523897" y="4816535"/>
          <a:ext cx="7334563" cy="413280"/>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229" tIns="0" rIns="277229"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44072" y="4836710"/>
        <a:ext cx="7294213"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87A5-04F6-0143-A867-9E4FAB2D5BE7}">
      <dsp:nvSpPr>
        <dsp:cNvPr id="0" name=""/>
        <dsp:cNvSpPr/>
      </dsp:nvSpPr>
      <dsp:spPr>
        <a:xfrm>
          <a:off x="2538725" y="792"/>
          <a:ext cx="1856750" cy="92746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Government</a:t>
          </a:r>
        </a:p>
      </dsp:txBody>
      <dsp:txXfrm>
        <a:off x="2565890" y="27957"/>
        <a:ext cx="1802420" cy="873139"/>
      </dsp:txXfrm>
    </dsp:sp>
    <dsp:sp modelId="{51954E66-56AC-A44E-B63F-D556D903D7AD}">
      <dsp:nvSpPr>
        <dsp:cNvPr id="0" name=""/>
        <dsp:cNvSpPr/>
      </dsp:nvSpPr>
      <dsp:spPr>
        <a:xfrm rot="5400000">
          <a:off x="3293199" y="951449"/>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986229"/>
        <a:ext cx="250417" cy="243461"/>
      </dsp:txXfrm>
    </dsp:sp>
    <dsp:sp modelId="{5FE4ED40-1284-F24A-9497-392C669A4DB6}">
      <dsp:nvSpPr>
        <dsp:cNvPr id="0" name=""/>
        <dsp:cNvSpPr/>
      </dsp:nvSpPr>
      <dsp:spPr>
        <a:xfrm>
          <a:off x="2538725" y="1391997"/>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Eligibility restrictions</a:t>
          </a:r>
        </a:p>
      </dsp:txBody>
      <dsp:txXfrm>
        <a:off x="2565890" y="1419162"/>
        <a:ext cx="1802420" cy="873139"/>
      </dsp:txXfrm>
    </dsp:sp>
    <dsp:sp modelId="{674CECF2-45F9-154D-BAA7-3CC87CD8751F}">
      <dsp:nvSpPr>
        <dsp:cNvPr id="0" name=""/>
        <dsp:cNvSpPr/>
      </dsp:nvSpPr>
      <dsp:spPr>
        <a:xfrm rot="5400000">
          <a:off x="3293199" y="2342653"/>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2377433"/>
        <a:ext cx="250417" cy="243461"/>
      </dsp:txXfrm>
    </dsp:sp>
    <dsp:sp modelId="{C6689794-B8CB-4842-8181-EB8F93F1585E}">
      <dsp:nvSpPr>
        <dsp:cNvPr id="0" name=""/>
        <dsp:cNvSpPr/>
      </dsp:nvSpPr>
      <dsp:spPr>
        <a:xfrm>
          <a:off x="2538725" y="2783201"/>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Award terms and prohibitions</a:t>
          </a:r>
        </a:p>
      </dsp:txBody>
      <dsp:txXfrm>
        <a:off x="2565890" y="2810366"/>
        <a:ext cx="1802420" cy="873139"/>
      </dsp:txXfrm>
    </dsp:sp>
    <dsp:sp modelId="{57D94668-669D-3945-A0C6-4BC6744E9816}">
      <dsp:nvSpPr>
        <dsp:cNvPr id="0" name=""/>
        <dsp:cNvSpPr/>
      </dsp:nvSpPr>
      <dsp:spPr>
        <a:xfrm rot="5400000">
          <a:off x="3293199" y="3733858"/>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3768638"/>
        <a:ext cx="250417" cy="243461"/>
      </dsp:txXfrm>
    </dsp:sp>
    <dsp:sp modelId="{EA73BA3F-D6E0-4447-8C84-C5F91A3E73C3}">
      <dsp:nvSpPr>
        <dsp:cNvPr id="0" name=""/>
        <dsp:cNvSpPr/>
      </dsp:nvSpPr>
      <dsp:spPr>
        <a:xfrm>
          <a:off x="2538725" y="4174406"/>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Uniform guidance requirements</a:t>
          </a:r>
        </a:p>
      </dsp:txBody>
      <dsp:txXfrm>
        <a:off x="2565890" y="4201571"/>
        <a:ext cx="1802420" cy="873139"/>
      </dsp:txXfrm>
    </dsp:sp>
    <dsp:sp modelId="{630891F8-1C41-3049-8C24-15719267826C}">
      <dsp:nvSpPr>
        <dsp:cNvPr id="0" name=""/>
        <dsp:cNvSpPr/>
      </dsp:nvSpPr>
      <dsp:spPr>
        <a:xfrm rot="5400000">
          <a:off x="3293199" y="5125062"/>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5159842"/>
        <a:ext cx="250417" cy="243461"/>
      </dsp:txXfrm>
    </dsp:sp>
    <dsp:sp modelId="{9B45FFB3-5D70-AC48-8F57-64AE0E1D66FF}">
      <dsp:nvSpPr>
        <dsp:cNvPr id="0" name=""/>
        <dsp:cNvSpPr/>
      </dsp:nvSpPr>
      <dsp:spPr>
        <a:xfrm>
          <a:off x="2538725" y="5565610"/>
          <a:ext cx="1856750" cy="92746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Partner Organization</a:t>
          </a:r>
        </a:p>
      </dsp:txBody>
      <dsp:txXfrm>
        <a:off x="2565890" y="5592775"/>
        <a:ext cx="1802420" cy="873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2B5F1-F62E-A341-A148-ACA3AA6ED792}">
      <dsp:nvSpPr>
        <dsp:cNvPr id="0" name=""/>
        <dsp:cNvSpPr/>
      </dsp:nvSpPr>
      <dsp:spPr>
        <a:xfrm rot="5400000">
          <a:off x="-264324" y="373998"/>
          <a:ext cx="1762161" cy="1233513"/>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Low Risk</a:t>
          </a:r>
        </a:p>
      </dsp:txBody>
      <dsp:txXfrm rot="-5400000">
        <a:off x="1" y="726431"/>
        <a:ext cx="1233513" cy="528648"/>
      </dsp:txXfrm>
    </dsp:sp>
    <dsp:sp modelId="{7BEBE8EC-07ED-8B4D-9AE2-E63AA3BA1F5A}">
      <dsp:nvSpPr>
        <dsp:cNvPr id="0" name=""/>
        <dsp:cNvSpPr/>
      </dsp:nvSpPr>
      <dsp:spPr>
        <a:xfrm rot="5400000">
          <a:off x="4585227" y="-3349066"/>
          <a:ext cx="1359458"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Periodic review of financial and performance reports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Follow-up an ensure timely action on all identified deficiencies detected through audits, on-site reviews, and other reports from subrecipient. (Document all follow-up)</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Management decisions for applicable audit findings related to this award (2 CFR 200.521)</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Verify audits</a:t>
          </a:r>
        </a:p>
      </dsp:txBody>
      <dsp:txXfrm rot="-5400000">
        <a:off x="1233514" y="69010"/>
        <a:ext cx="7996523" cy="1226732"/>
      </dsp:txXfrm>
    </dsp:sp>
    <dsp:sp modelId="{16A8F36B-BD8A-414F-9C11-B1247343CE71}">
      <dsp:nvSpPr>
        <dsp:cNvPr id="0" name=""/>
        <dsp:cNvSpPr/>
      </dsp:nvSpPr>
      <dsp:spPr>
        <a:xfrm rot="5400000">
          <a:off x="-264324" y="2123372"/>
          <a:ext cx="1762161" cy="1233513"/>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Med. Risk</a:t>
          </a:r>
        </a:p>
      </dsp:txBody>
      <dsp:txXfrm rot="-5400000">
        <a:off x="1" y="2475805"/>
        <a:ext cx="1233513" cy="528648"/>
      </dsp:txXfrm>
    </dsp:sp>
    <dsp:sp modelId="{B7F94BE1-113D-8C4C-B991-24554FFB28EA}">
      <dsp:nvSpPr>
        <dsp:cNvPr id="0" name=""/>
        <dsp:cNvSpPr/>
      </dsp:nvSpPr>
      <dsp:spPr>
        <a:xfrm rot="5400000">
          <a:off x="4527092" y="-1599692"/>
          <a:ext cx="1475728"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More detailed financial reports</a:t>
          </a:r>
        </a:p>
        <a:p>
          <a:pPr marL="114300" lvl="1" indent="-114300" algn="l" defTabSz="577850">
            <a:lnSpc>
              <a:spcPct val="90000"/>
            </a:lnSpc>
            <a:spcBef>
              <a:spcPct val="0"/>
            </a:spcBef>
            <a:spcAft>
              <a:spcPct val="15000"/>
            </a:spcAft>
            <a:buChar char="•"/>
          </a:pPr>
          <a:r>
            <a:rPr lang="en-US" sz="1300" kern="1200" dirty="0"/>
            <a:t>Withholding authority to proceed to next phase until sign off on acceptable performance</a:t>
          </a:r>
        </a:p>
        <a:p>
          <a:pPr marL="114300" lvl="1" indent="-114300" algn="l" defTabSz="577850">
            <a:lnSpc>
              <a:spcPct val="90000"/>
            </a:lnSpc>
            <a:spcBef>
              <a:spcPct val="0"/>
            </a:spcBef>
            <a:spcAft>
              <a:spcPct val="15000"/>
            </a:spcAft>
            <a:buChar char="•"/>
          </a:pPr>
          <a:r>
            <a:rPr lang="en-US" sz="1300" kern="1200" dirty="0"/>
            <a:t>Supporting documentation for all expenditures</a:t>
          </a:r>
        </a:p>
        <a:p>
          <a:pPr marL="114300" lvl="1" indent="-114300" algn="l" defTabSz="577850">
            <a:lnSpc>
              <a:spcPct val="90000"/>
            </a:lnSpc>
            <a:spcBef>
              <a:spcPct val="0"/>
            </a:spcBef>
            <a:spcAft>
              <a:spcPct val="15000"/>
            </a:spcAft>
            <a:buChar char="•"/>
          </a:pPr>
          <a:r>
            <a:rPr lang="en-US" sz="1300" kern="1200" dirty="0"/>
            <a:t>Payments on reimbursement basis</a:t>
          </a:r>
        </a:p>
        <a:p>
          <a:pPr marL="114300" lvl="1" indent="-114300" algn="l" defTabSz="577850">
            <a:lnSpc>
              <a:spcPct val="90000"/>
            </a:lnSpc>
            <a:spcBef>
              <a:spcPct val="0"/>
            </a:spcBef>
            <a:spcAft>
              <a:spcPct val="15000"/>
            </a:spcAft>
            <a:buChar char="•"/>
          </a:pPr>
          <a:r>
            <a:rPr lang="en-US" sz="1300" kern="1200" dirty="0"/>
            <a:t>Additional project monitoring</a:t>
          </a:r>
        </a:p>
        <a:p>
          <a:pPr marL="114300" lvl="1" indent="-114300" algn="l" defTabSz="577850">
            <a:lnSpc>
              <a:spcPct val="90000"/>
            </a:lnSpc>
            <a:spcBef>
              <a:spcPct val="0"/>
            </a:spcBef>
            <a:spcAft>
              <a:spcPct val="15000"/>
            </a:spcAft>
            <a:buChar char="•"/>
          </a:pPr>
          <a:r>
            <a:rPr lang="en-US" sz="1300" kern="1200" dirty="0"/>
            <a:t>Required technical training and assistance</a:t>
          </a:r>
        </a:p>
        <a:p>
          <a:pPr marL="114300" lvl="1" indent="-114300" algn="l" defTabSz="577850">
            <a:lnSpc>
              <a:spcPct val="90000"/>
            </a:lnSpc>
            <a:spcBef>
              <a:spcPct val="0"/>
            </a:spcBef>
            <a:spcAft>
              <a:spcPct val="15000"/>
            </a:spcAft>
            <a:buChar char="•"/>
          </a:pPr>
          <a:r>
            <a:rPr lang="en-US" sz="1300" kern="1200" dirty="0"/>
            <a:t>Arranging for procedures engagement, if subrecipient not subject to Single Audit (2 CFR 200.425)</a:t>
          </a:r>
        </a:p>
      </dsp:txBody>
      <dsp:txXfrm rot="-5400000">
        <a:off x="1233514" y="1765925"/>
        <a:ext cx="7990847" cy="1331650"/>
      </dsp:txXfrm>
    </dsp:sp>
    <dsp:sp modelId="{F232B374-6D0A-1244-B91C-FB3AEEBA928A}">
      <dsp:nvSpPr>
        <dsp:cNvPr id="0" name=""/>
        <dsp:cNvSpPr/>
      </dsp:nvSpPr>
      <dsp:spPr>
        <a:xfrm rot="5400000">
          <a:off x="-264324" y="3804118"/>
          <a:ext cx="1762161" cy="1233513"/>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High Risk</a:t>
          </a:r>
        </a:p>
      </dsp:txBody>
      <dsp:txXfrm rot="-5400000">
        <a:off x="1" y="4156551"/>
        <a:ext cx="1233513" cy="528648"/>
      </dsp:txXfrm>
    </dsp:sp>
    <dsp:sp modelId="{D6D6CCC5-52C5-DF4C-A4BE-9EBCD3867A51}">
      <dsp:nvSpPr>
        <dsp:cNvPr id="0" name=""/>
        <dsp:cNvSpPr/>
      </dsp:nvSpPr>
      <dsp:spPr>
        <a:xfrm rot="5400000">
          <a:off x="4595719" y="81053"/>
          <a:ext cx="1338474"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Quarterly status meetings</a:t>
          </a:r>
        </a:p>
        <a:p>
          <a:pPr marL="114300" lvl="1" indent="-114300" algn="l" defTabSz="622300">
            <a:lnSpc>
              <a:spcPct val="90000"/>
            </a:lnSpc>
            <a:spcBef>
              <a:spcPct val="0"/>
            </a:spcBef>
            <a:spcAft>
              <a:spcPct val="15000"/>
            </a:spcAft>
            <a:buChar char="•"/>
          </a:pPr>
          <a:r>
            <a:rPr lang="en-US" sz="1400" kern="1200" dirty="0"/>
            <a:t>Review of financial mgmt. systems and policies and procedures to ensure                                                    adequacy to meet minimum requirements</a:t>
          </a:r>
        </a:p>
        <a:p>
          <a:pPr marL="114300" lvl="1" indent="-114300" algn="l" defTabSz="622300">
            <a:lnSpc>
              <a:spcPct val="90000"/>
            </a:lnSpc>
            <a:spcBef>
              <a:spcPct val="0"/>
            </a:spcBef>
            <a:spcAft>
              <a:spcPct val="15000"/>
            </a:spcAft>
            <a:buChar char="•"/>
          </a:pPr>
          <a:r>
            <a:rPr lang="en-US" sz="1400" kern="1200" dirty="0"/>
            <a:t>Monthly financial, performance, and compliance reports</a:t>
          </a:r>
        </a:p>
        <a:p>
          <a:pPr marL="114300" lvl="1" indent="-114300" algn="l" defTabSz="622300">
            <a:lnSpc>
              <a:spcPct val="90000"/>
            </a:lnSpc>
            <a:spcBef>
              <a:spcPct val="0"/>
            </a:spcBef>
            <a:spcAft>
              <a:spcPct val="15000"/>
            </a:spcAft>
            <a:buChar char="•"/>
          </a:pPr>
          <a:r>
            <a:rPr lang="en-US" sz="1400" kern="1200" dirty="0"/>
            <a:t>Other action plans established by LG</a:t>
          </a:r>
        </a:p>
      </dsp:txBody>
      <dsp:txXfrm rot="-5400000">
        <a:off x="1233514" y="3508598"/>
        <a:ext cx="7997547" cy="1207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EFC89-47CC-4B91-BAFA-5A41006AED48}">
      <dsp:nvSpPr>
        <dsp:cNvPr id="0" name=""/>
        <dsp:cNvSpPr/>
      </dsp:nvSpPr>
      <dsp:spPr>
        <a:xfrm>
          <a:off x="0" y="212231"/>
          <a:ext cx="10075922" cy="1484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effectLst/>
              <a:latin typeface="franklin-gothic-urw"/>
            </a:rPr>
            <a:t>In other </a:t>
          </a:r>
          <a:r>
            <a:rPr lang="en-US" sz="2700" kern="1200" dirty="0">
              <a:latin typeface="franklin-gothic-urw"/>
            </a:rPr>
            <a:t>words, if the only reason you triggered a single audit is because of ARP/CSLFRF expenditures, and you received 10 million or less in ARP/CSLFRF funds, you are eligible for the alternative audit. </a:t>
          </a:r>
          <a:endParaRPr lang="en-US" sz="2700" kern="1200" dirty="0"/>
        </a:p>
      </dsp:txBody>
      <dsp:txXfrm>
        <a:off x="72479" y="284710"/>
        <a:ext cx="9930964"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5D90-719B-FD47-96DE-84B5D022011C}">
      <dsp:nvSpPr>
        <dsp:cNvPr id="0" name=""/>
        <dsp:cNvSpPr/>
      </dsp:nvSpPr>
      <dsp:spPr>
        <a:xfrm rot="16200000">
          <a:off x="-12886" y="14374"/>
          <a:ext cx="3898281" cy="386953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Policies</a:t>
          </a:r>
        </a:p>
        <a:p>
          <a:pPr marL="114300" lvl="1" indent="-114300" algn="l" defTabSz="622300">
            <a:lnSpc>
              <a:spcPct val="90000"/>
            </a:lnSpc>
            <a:spcBef>
              <a:spcPct val="0"/>
            </a:spcBef>
            <a:spcAft>
              <a:spcPct val="15000"/>
            </a:spcAft>
            <a:buChar char="•"/>
          </a:pPr>
          <a:r>
            <a:rPr lang="en-US" sz="1400" kern="1200" dirty="0"/>
            <a:t>Internal controls to help local officials comply with all legal requirements</a:t>
          </a:r>
        </a:p>
      </dsp:txBody>
      <dsp:txXfrm rot="5400000">
        <a:off x="1489" y="779655"/>
        <a:ext cx="3869531" cy="2338969"/>
      </dsp:txXfrm>
    </dsp:sp>
    <dsp:sp modelId="{0838D661-F859-634E-BDAF-4A9D49FC5CAB}">
      <dsp:nvSpPr>
        <dsp:cNvPr id="0" name=""/>
        <dsp:cNvSpPr/>
      </dsp:nvSpPr>
      <dsp:spPr>
        <a:xfrm rot="16200000">
          <a:off x="4146859" y="14374"/>
          <a:ext cx="3898281" cy="3869531"/>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Documentation</a:t>
          </a:r>
        </a:p>
        <a:p>
          <a:pPr marL="114300" lvl="1" indent="-114300" algn="l" defTabSz="622300">
            <a:lnSpc>
              <a:spcPct val="90000"/>
            </a:lnSpc>
            <a:spcBef>
              <a:spcPct val="0"/>
            </a:spcBef>
            <a:spcAft>
              <a:spcPct val="15000"/>
            </a:spcAft>
            <a:buChar char="•"/>
          </a:pPr>
          <a:r>
            <a:rPr lang="en-US" sz="1400" kern="1200" dirty="0"/>
            <a:t>Records of decisions, transactions, justifications, and more documenting how grant funds were spent and what processes were followed</a:t>
          </a:r>
        </a:p>
      </dsp:txBody>
      <dsp:txXfrm rot="5400000">
        <a:off x="4161234" y="779655"/>
        <a:ext cx="3869531" cy="2338969"/>
      </dsp:txXfrm>
    </dsp:sp>
    <dsp:sp modelId="{E38DF3FE-9F4F-A042-9192-8C393CC10A85}">
      <dsp:nvSpPr>
        <dsp:cNvPr id="0" name=""/>
        <dsp:cNvSpPr/>
      </dsp:nvSpPr>
      <dsp:spPr>
        <a:xfrm rot="16200000">
          <a:off x="8306605" y="14374"/>
          <a:ext cx="3898281" cy="38695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Reporting</a:t>
          </a:r>
        </a:p>
        <a:p>
          <a:pPr marL="114300" lvl="1" indent="-114300" algn="l" defTabSz="622300">
            <a:lnSpc>
              <a:spcPct val="90000"/>
            </a:lnSpc>
            <a:spcBef>
              <a:spcPct val="0"/>
            </a:spcBef>
            <a:spcAft>
              <a:spcPct val="15000"/>
            </a:spcAft>
            <a:buChar char="•"/>
          </a:pPr>
          <a:r>
            <a:rPr lang="en-US" sz="1400" kern="1200" dirty="0"/>
            <a:t>P&amp;E Report [$0-$10million]: recording obligations &amp; expenditures by project</a:t>
          </a:r>
        </a:p>
        <a:p>
          <a:pPr marL="114300" lvl="1" indent="-114300" algn="l" defTabSz="622300">
            <a:lnSpc>
              <a:spcPct val="90000"/>
            </a:lnSpc>
            <a:spcBef>
              <a:spcPct val="0"/>
            </a:spcBef>
            <a:spcAft>
              <a:spcPct val="15000"/>
            </a:spcAft>
            <a:buChar char="•"/>
          </a:pPr>
          <a:r>
            <a:rPr lang="en-US" sz="1400" kern="1200" dirty="0"/>
            <a:t>P&amp;E Report [Over $10million]: recording obligations &amp; expenditures by project; recording certain additional data elements for some projects; recording certain information about contractors and subrecipients</a:t>
          </a:r>
        </a:p>
        <a:p>
          <a:pPr marL="114300" lvl="1" indent="-114300" algn="l" defTabSz="622300">
            <a:lnSpc>
              <a:spcPct val="90000"/>
            </a:lnSpc>
            <a:spcBef>
              <a:spcPct val="0"/>
            </a:spcBef>
            <a:spcAft>
              <a:spcPct val="15000"/>
            </a:spcAft>
            <a:buChar char="•"/>
          </a:pPr>
          <a:r>
            <a:rPr lang="en-US" sz="1400" kern="1200" dirty="0"/>
            <a:t>Performance Plan Report [Only for Units Over 250,000 population]</a:t>
          </a:r>
        </a:p>
      </dsp:txBody>
      <dsp:txXfrm rot="5400000">
        <a:off x="8320980" y="779655"/>
        <a:ext cx="3869531" cy="2338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0F2E-5BD5-EB43-AA5A-B67BDA866B63}">
      <dsp:nvSpPr>
        <dsp:cNvPr id="0" name=""/>
        <dsp:cNvSpPr/>
      </dsp:nvSpPr>
      <dsp:spPr>
        <a:xfrm rot="5400000">
          <a:off x="-184398" y="187380"/>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Record Retention</a:t>
          </a:r>
        </a:p>
      </dsp:txBody>
      <dsp:txXfrm rot="-5400000">
        <a:off x="0" y="433244"/>
        <a:ext cx="860524" cy="368796"/>
      </dsp:txXfrm>
    </dsp:sp>
    <dsp:sp modelId="{1DF808AB-3D64-B145-B52D-0CE08C53F47A}">
      <dsp:nvSpPr>
        <dsp:cNvPr id="0" name=""/>
        <dsp:cNvSpPr/>
      </dsp:nvSpPr>
      <dsp:spPr>
        <a:xfrm rot="5400000">
          <a:off x="5890758" y="-5027252"/>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policy supplements a local government’s regular records retention policy to establish procedures to retain all ARP/CSLFRF-related information for at least 5 years after the end of the award term (through December 31, 2031). (</a:t>
          </a:r>
          <a:r>
            <a:rPr lang="en-US" sz="1600" b="1" u="sng" kern="1200"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1988"/>
        <a:ext cx="10820519" cy="721044"/>
      </dsp:txXfrm>
    </dsp:sp>
    <dsp:sp modelId="{F14040D4-44BF-D34E-97E0-69A566AB554B}">
      <dsp:nvSpPr>
        <dsp:cNvPr id="0" name=""/>
        <dsp:cNvSpPr/>
      </dsp:nvSpPr>
      <dsp:spPr>
        <a:xfrm rot="5400000">
          <a:off x="-184398" y="1300958"/>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Civil Rights Compliance</a:t>
          </a:r>
        </a:p>
      </dsp:txBody>
      <dsp:txXfrm rot="-5400000">
        <a:off x="0" y="1546822"/>
        <a:ext cx="860524" cy="368796"/>
      </dsp:txXfrm>
    </dsp:sp>
    <dsp:sp modelId="{FE8D2E72-4480-484A-94D7-19A83A7C203C}">
      <dsp:nvSpPr>
        <dsp:cNvPr id="0" name=""/>
        <dsp:cNvSpPr/>
      </dsp:nvSpPr>
      <dsp:spPr>
        <a:xfrm rot="5400000">
          <a:off x="5890758" y="-3913673"/>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policy reaffirms the local government’s commitment to compliance with federal civil rights laws and establishes processes for reporting potential violations and tracking complaints and resolutions. (</a:t>
          </a:r>
          <a:r>
            <a:rPr lang="en-US" sz="1600" b="1" u="sng" kern="1200">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sz="1600" kern="1200"/>
            <a:t>.)</a:t>
          </a:r>
          <a:endParaRPr lang="en-US" sz="1600" kern="1200" dirty="0"/>
        </a:p>
      </dsp:txBody>
      <dsp:txXfrm rot="-5400000">
        <a:off x="860525" y="1155567"/>
        <a:ext cx="10820519" cy="721044"/>
      </dsp:txXfrm>
    </dsp:sp>
    <dsp:sp modelId="{98CE0172-6EE1-6749-A6C8-F2BBFBC45159}">
      <dsp:nvSpPr>
        <dsp:cNvPr id="0" name=""/>
        <dsp:cNvSpPr/>
      </dsp:nvSpPr>
      <dsp:spPr>
        <a:xfrm rot="5400000">
          <a:off x="-184398" y="2414537"/>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Eligible Use</a:t>
          </a:r>
        </a:p>
      </dsp:txBody>
      <dsp:txXfrm rot="-5400000">
        <a:off x="0" y="2660401"/>
        <a:ext cx="860524" cy="368796"/>
      </dsp:txXfrm>
    </dsp:sp>
    <dsp:sp modelId="{40012342-DE9C-034B-B28F-E5E6EC8B6014}">
      <dsp:nvSpPr>
        <dsp:cNvPr id="0" name=""/>
        <dsp:cNvSpPr/>
      </dsp:nvSpPr>
      <dsp:spPr>
        <a:xfrm rot="5400000">
          <a:off x="5890758" y="-2800094"/>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sz="1600" b="1" u="sng" kern="1200"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2269146"/>
        <a:ext cx="10820519" cy="721044"/>
      </dsp:txXfrm>
    </dsp:sp>
    <dsp:sp modelId="{5CA5B7DE-DB9A-4A46-A82B-1EECEF8A0E55}">
      <dsp:nvSpPr>
        <dsp:cNvPr id="0" name=""/>
        <dsp:cNvSpPr/>
      </dsp:nvSpPr>
      <dsp:spPr>
        <a:xfrm rot="5400000">
          <a:off x="-184398" y="3528116"/>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Allowable Cost</a:t>
          </a:r>
        </a:p>
      </dsp:txBody>
      <dsp:txXfrm rot="-5400000">
        <a:off x="0" y="3773980"/>
        <a:ext cx="860524" cy="368796"/>
      </dsp:txXfrm>
    </dsp:sp>
    <dsp:sp modelId="{59C8FA81-C9BC-774F-8DA2-13A9F617B561}">
      <dsp:nvSpPr>
        <dsp:cNvPr id="0" name=""/>
        <dsp:cNvSpPr/>
      </dsp:nvSpPr>
      <dsp:spPr>
        <a:xfrm rot="5400000">
          <a:off x="5890758" y="-1686515"/>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is a more complex policy that requires a local government to do a detailed review of each cost item and ensure compliance with special limitations and documentation mandates for certain cost items. (</a:t>
          </a:r>
          <a:r>
            <a:rPr lang="en-US" sz="1600" b="1" u="sng" kern="1200">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sz="1600" kern="1200"/>
            <a:t>.) </a:t>
          </a:r>
          <a:r>
            <a:rPr lang="en-US" sz="1600" i="1" kern="1200"/>
            <a:t>[If using Revenue Replacement ARP/CSLFRF, there will be a more limited allowable cost review.]</a:t>
          </a:r>
          <a:endParaRPr lang="en-US" sz="1600" i="1" kern="1200" dirty="0"/>
        </a:p>
      </dsp:txBody>
      <dsp:txXfrm rot="-5400000">
        <a:off x="860525" y="3382725"/>
        <a:ext cx="10820519" cy="721044"/>
      </dsp:txXfrm>
    </dsp:sp>
    <dsp:sp modelId="{3BABBCC3-2585-9145-9378-0861DE8AAB7D}">
      <dsp:nvSpPr>
        <dsp:cNvPr id="0" name=""/>
        <dsp:cNvSpPr/>
      </dsp:nvSpPr>
      <dsp:spPr>
        <a:xfrm rot="5400000">
          <a:off x="-184398" y="4641695"/>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Conflict of Interest</a:t>
          </a:r>
        </a:p>
      </dsp:txBody>
      <dsp:txXfrm rot="-5400000">
        <a:off x="0" y="4887559"/>
        <a:ext cx="860524" cy="368796"/>
      </dsp:txXfrm>
    </dsp:sp>
    <dsp:sp modelId="{5E6BC373-316E-D241-ABC1-871F32CF8412}">
      <dsp:nvSpPr>
        <dsp:cNvPr id="0" name=""/>
        <dsp:cNvSpPr/>
      </dsp:nvSpPr>
      <dsp:spPr>
        <a:xfrm rot="5400000">
          <a:off x="5890758" y="-572936"/>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sz="1600" b="1" u="sng" kern="1200"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496304"/>
        <a:ext cx="10820519" cy="721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8E9C-68E8-4C23-8392-228A90FFCE7E}">
      <dsp:nvSpPr>
        <dsp:cNvPr id="0" name=""/>
        <dsp:cNvSpPr/>
      </dsp:nvSpPr>
      <dsp:spPr>
        <a:xfrm>
          <a:off x="0" y="0"/>
          <a:ext cx="47914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B35CC-F24B-4FD8-BFBB-AAA75DAFFE4C}">
      <dsp:nvSpPr>
        <dsp:cNvPr id="0" name=""/>
        <dsp:cNvSpPr/>
      </dsp:nvSpPr>
      <dsp:spPr>
        <a:xfrm>
          <a:off x="0" y="0"/>
          <a:ext cx="958281" cy="550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2"/>
            </a:solidFill>
          </a:endParaRPr>
        </a:p>
      </dsp:txBody>
      <dsp:txXfrm>
        <a:off x="0" y="0"/>
        <a:ext cx="958281" cy="5507647"/>
      </dsp:txXfrm>
    </dsp:sp>
    <dsp:sp modelId="{833B1DE4-2787-49BE-9A07-79A5FD8236FB}">
      <dsp:nvSpPr>
        <dsp:cNvPr id="0" name=""/>
        <dsp:cNvSpPr/>
      </dsp:nvSpPr>
      <dsp:spPr>
        <a:xfrm>
          <a:off x="1030152" y="43364"/>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n-lt"/>
            </a:rPr>
            <a:t>Identify all Federal awards received and expended</a:t>
          </a:r>
        </a:p>
      </dsp:txBody>
      <dsp:txXfrm>
        <a:off x="1030152" y="43364"/>
        <a:ext cx="3761256" cy="867293"/>
      </dsp:txXfrm>
    </dsp:sp>
    <dsp:sp modelId="{71AA385F-5554-491B-9B30-6A08E5D33F50}">
      <dsp:nvSpPr>
        <dsp:cNvPr id="0" name=""/>
        <dsp:cNvSpPr/>
      </dsp:nvSpPr>
      <dsp:spPr>
        <a:xfrm>
          <a:off x="958281" y="910657"/>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203F5-14DC-4513-AAAE-3138F2E35A08}">
      <dsp:nvSpPr>
        <dsp:cNvPr id="0" name=""/>
        <dsp:cNvSpPr/>
      </dsp:nvSpPr>
      <dsp:spPr>
        <a:xfrm>
          <a:off x="1030152" y="954022"/>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n-lt"/>
            </a:rPr>
            <a:t>Produce accurate, current, and complete financial reporting</a:t>
          </a:r>
        </a:p>
      </dsp:txBody>
      <dsp:txXfrm>
        <a:off x="1030152" y="954022"/>
        <a:ext cx="3761256" cy="867293"/>
      </dsp:txXfrm>
    </dsp:sp>
    <dsp:sp modelId="{7D56EE71-0950-4EBE-B650-A2AABFC31990}">
      <dsp:nvSpPr>
        <dsp:cNvPr id="0" name=""/>
        <dsp:cNvSpPr/>
      </dsp:nvSpPr>
      <dsp:spPr>
        <a:xfrm>
          <a:off x="958281" y="1821315"/>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17F94-7B64-4155-BD99-1C1F787440C0}">
      <dsp:nvSpPr>
        <dsp:cNvPr id="0" name=""/>
        <dsp:cNvSpPr/>
      </dsp:nvSpPr>
      <dsp:spPr>
        <a:xfrm>
          <a:off x="1030152" y="1864680"/>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n-lt"/>
            </a:rPr>
            <a:t>Maintain records that identify the source and application of funds</a:t>
          </a:r>
        </a:p>
      </dsp:txBody>
      <dsp:txXfrm>
        <a:off x="1030152" y="1864680"/>
        <a:ext cx="3761256" cy="867293"/>
      </dsp:txXfrm>
    </dsp:sp>
    <dsp:sp modelId="{EAE8C5CC-7E8C-4149-8348-E4D1AA89C686}">
      <dsp:nvSpPr>
        <dsp:cNvPr id="0" name=""/>
        <dsp:cNvSpPr/>
      </dsp:nvSpPr>
      <dsp:spPr>
        <a:xfrm>
          <a:off x="958281" y="2731973"/>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42278-B972-48D9-934B-5C20264ED690}">
      <dsp:nvSpPr>
        <dsp:cNvPr id="0" name=""/>
        <dsp:cNvSpPr/>
      </dsp:nvSpPr>
      <dsp:spPr>
        <a:xfrm>
          <a:off x="1030152" y="2775337"/>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n-lt"/>
            </a:rPr>
            <a:t>Written Eligibility and Allowable Cost Policies</a:t>
          </a:r>
        </a:p>
      </dsp:txBody>
      <dsp:txXfrm>
        <a:off x="1030152" y="2775337"/>
        <a:ext cx="3761256" cy="867293"/>
      </dsp:txXfrm>
    </dsp:sp>
    <dsp:sp modelId="{E570DEC1-F5AC-4257-B76A-AD1C7D6566CC}">
      <dsp:nvSpPr>
        <dsp:cNvPr id="0" name=""/>
        <dsp:cNvSpPr/>
      </dsp:nvSpPr>
      <dsp:spPr>
        <a:xfrm>
          <a:off x="958281" y="3642630"/>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78200-6DB9-4738-AA5B-A4CDBBC3B0C4}">
      <dsp:nvSpPr>
        <dsp:cNvPr id="0" name=""/>
        <dsp:cNvSpPr/>
      </dsp:nvSpPr>
      <dsp:spPr>
        <a:xfrm>
          <a:off x="1030152" y="3685995"/>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n-lt"/>
            </a:rPr>
            <a:t>Compare actual expenses with budgeted expenses </a:t>
          </a:r>
        </a:p>
      </dsp:txBody>
      <dsp:txXfrm>
        <a:off x="1030152" y="3685995"/>
        <a:ext cx="3761256" cy="867293"/>
      </dsp:txXfrm>
    </dsp:sp>
    <dsp:sp modelId="{B78D4F47-6D38-4DCC-8D05-0749D0BEABDA}">
      <dsp:nvSpPr>
        <dsp:cNvPr id="0" name=""/>
        <dsp:cNvSpPr/>
      </dsp:nvSpPr>
      <dsp:spPr>
        <a:xfrm>
          <a:off x="958281" y="4553288"/>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46CAB-9F5F-4463-A0A2-74DACD38183F}">
      <dsp:nvSpPr>
        <dsp:cNvPr id="0" name=""/>
        <dsp:cNvSpPr/>
      </dsp:nvSpPr>
      <dsp:spPr>
        <a:xfrm>
          <a:off x="1030152" y="4596653"/>
          <a:ext cx="3761256"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chemeClr val="tx2"/>
            </a:solidFill>
          </a:endParaRPr>
        </a:p>
      </dsp:txBody>
      <dsp:txXfrm>
        <a:off x="1030152" y="4596653"/>
        <a:ext cx="3761256" cy="867293"/>
      </dsp:txXfrm>
    </dsp:sp>
    <dsp:sp modelId="{8202D407-31BE-4E0B-875B-F059F67610DB}">
      <dsp:nvSpPr>
        <dsp:cNvPr id="0" name=""/>
        <dsp:cNvSpPr/>
      </dsp:nvSpPr>
      <dsp:spPr>
        <a:xfrm>
          <a:off x="958281" y="5463946"/>
          <a:ext cx="38331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7FDC-EEB2-4344-9D60-F61F35633835}">
      <dsp:nvSpPr>
        <dsp:cNvPr id="0" name=""/>
        <dsp:cNvSpPr/>
      </dsp:nvSpPr>
      <dsp:spPr>
        <a:xfrm>
          <a:off x="0" y="265768"/>
          <a:ext cx="4946754"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Accounting records must track:</a:t>
          </a:r>
          <a:endParaRPr lang="en-US" sz="2700" kern="1200" dirty="0"/>
        </a:p>
      </dsp:txBody>
      <dsp:txXfrm>
        <a:off x="31613" y="297381"/>
        <a:ext cx="4883528" cy="584369"/>
      </dsp:txXfrm>
    </dsp:sp>
    <dsp:sp modelId="{198B9E65-0B1E-42C4-BA67-7B125EDE0661}">
      <dsp:nvSpPr>
        <dsp:cNvPr id="0" name=""/>
        <dsp:cNvSpPr/>
      </dsp:nvSpPr>
      <dsp:spPr>
        <a:xfrm>
          <a:off x="0" y="913363"/>
          <a:ext cx="4946754" cy="152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59" tIns="34290" rIns="192024" bIns="34290" numCol="1" spcCol="1270" anchor="ctr" anchorCtr="0">
          <a:noAutofit/>
        </a:bodyPr>
        <a:lstStyle/>
        <a:p>
          <a:pPr marL="228600" lvl="1" indent="-228600" algn="l" defTabSz="933450">
            <a:lnSpc>
              <a:spcPct val="90000"/>
            </a:lnSpc>
            <a:spcBef>
              <a:spcPct val="0"/>
            </a:spcBef>
            <a:spcAft>
              <a:spcPct val="20000"/>
            </a:spcAft>
            <a:buChar char="•"/>
          </a:pPr>
          <a:r>
            <a:rPr lang="en-US" sz="2100" kern="1200" dirty="0"/>
            <a:t>Authorizations </a:t>
          </a:r>
        </a:p>
        <a:p>
          <a:pPr marL="228600" lvl="1" indent="-228600" algn="l" defTabSz="933450">
            <a:lnSpc>
              <a:spcPct val="90000"/>
            </a:lnSpc>
            <a:spcBef>
              <a:spcPct val="0"/>
            </a:spcBef>
            <a:spcAft>
              <a:spcPct val="20000"/>
            </a:spcAft>
            <a:buChar char="•"/>
          </a:pPr>
          <a:r>
            <a:rPr lang="en-US" sz="2100" kern="1200" dirty="0"/>
            <a:t>Obligations </a:t>
          </a:r>
        </a:p>
        <a:p>
          <a:pPr marL="228600" lvl="1" indent="-228600" algn="l" defTabSz="933450">
            <a:lnSpc>
              <a:spcPct val="90000"/>
            </a:lnSpc>
            <a:spcBef>
              <a:spcPct val="0"/>
            </a:spcBef>
            <a:spcAft>
              <a:spcPct val="20000"/>
            </a:spcAft>
            <a:buChar char="•"/>
          </a:pPr>
          <a:r>
            <a:rPr lang="en-US" sz="2100" kern="1200" dirty="0"/>
            <a:t>Expenditures</a:t>
          </a:r>
        </a:p>
        <a:p>
          <a:pPr marL="228600" lvl="1" indent="-228600" algn="l" defTabSz="933450">
            <a:lnSpc>
              <a:spcPct val="90000"/>
            </a:lnSpc>
            <a:spcBef>
              <a:spcPct val="0"/>
            </a:spcBef>
            <a:spcAft>
              <a:spcPct val="20000"/>
            </a:spcAft>
            <a:buChar char="•"/>
          </a:pPr>
          <a:r>
            <a:rPr lang="en-US" sz="2100" kern="1200" dirty="0"/>
            <a:t>Program Income</a:t>
          </a:r>
        </a:p>
      </dsp:txBody>
      <dsp:txXfrm>
        <a:off x="0" y="913363"/>
        <a:ext cx="4946754" cy="1527758"/>
      </dsp:txXfrm>
    </dsp:sp>
    <dsp:sp modelId="{15A488C8-0D3F-481E-9762-E8A15D082A61}">
      <dsp:nvSpPr>
        <dsp:cNvPr id="0" name=""/>
        <dsp:cNvSpPr/>
      </dsp:nvSpPr>
      <dsp:spPr>
        <a:xfrm>
          <a:off x="0" y="2441121"/>
          <a:ext cx="4946754"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Maintain source documentation</a:t>
          </a:r>
          <a:endParaRPr lang="en-US" sz="2700" kern="1200" dirty="0"/>
        </a:p>
      </dsp:txBody>
      <dsp:txXfrm>
        <a:off x="31613" y="2472734"/>
        <a:ext cx="4883528" cy="584369"/>
      </dsp:txXfrm>
    </dsp:sp>
    <dsp:sp modelId="{90D33DFD-3F35-4657-9BCA-AC568BBC9F3A}">
      <dsp:nvSpPr>
        <dsp:cNvPr id="0" name=""/>
        <dsp:cNvSpPr/>
      </dsp:nvSpPr>
      <dsp:spPr>
        <a:xfrm>
          <a:off x="0" y="3088716"/>
          <a:ext cx="4946754" cy="268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59" tIns="34290" rIns="192024" bIns="34290" numCol="1" spcCol="1270" anchor="ctr" anchorCtr="0">
          <a:noAutofit/>
        </a:bodyPr>
        <a:lstStyle/>
        <a:p>
          <a:pPr marL="228600" lvl="1" indent="-228600" algn="l" defTabSz="933450">
            <a:lnSpc>
              <a:spcPct val="90000"/>
            </a:lnSpc>
            <a:spcBef>
              <a:spcPct val="0"/>
            </a:spcBef>
            <a:spcAft>
              <a:spcPct val="20000"/>
            </a:spcAft>
            <a:buChar char="•"/>
          </a:pPr>
          <a:r>
            <a:rPr lang="en-US" sz="2100" kern="1200" dirty="0"/>
            <a:t>Paid invoices</a:t>
          </a:r>
        </a:p>
        <a:p>
          <a:pPr marL="228600" lvl="1" indent="-228600" algn="l" defTabSz="933450">
            <a:lnSpc>
              <a:spcPct val="90000"/>
            </a:lnSpc>
            <a:spcBef>
              <a:spcPct val="0"/>
            </a:spcBef>
            <a:spcAft>
              <a:spcPct val="20000"/>
            </a:spcAft>
            <a:buChar char="•"/>
          </a:pPr>
          <a:r>
            <a:rPr lang="en-US" sz="2100" kern="1200" dirty="0"/>
            <a:t>Payrolls </a:t>
          </a:r>
        </a:p>
        <a:p>
          <a:pPr marL="228600" lvl="1" indent="-228600" algn="l" defTabSz="933450">
            <a:lnSpc>
              <a:spcPct val="90000"/>
            </a:lnSpc>
            <a:spcBef>
              <a:spcPct val="0"/>
            </a:spcBef>
            <a:spcAft>
              <a:spcPct val="20000"/>
            </a:spcAft>
            <a:buChar char="•"/>
          </a:pPr>
          <a:r>
            <a:rPr lang="en-US" sz="2100" kern="1200" dirty="0"/>
            <a:t>Time and attendance records </a:t>
          </a:r>
        </a:p>
        <a:p>
          <a:pPr marL="228600" lvl="1" indent="-228600" algn="l" defTabSz="933450">
            <a:lnSpc>
              <a:spcPct val="90000"/>
            </a:lnSpc>
            <a:spcBef>
              <a:spcPct val="0"/>
            </a:spcBef>
            <a:spcAft>
              <a:spcPct val="20000"/>
            </a:spcAft>
            <a:buChar char="•"/>
          </a:pPr>
          <a:r>
            <a:rPr lang="en-US" sz="2100" kern="1200" dirty="0"/>
            <a:t>Subaward agreements</a:t>
          </a:r>
        </a:p>
        <a:p>
          <a:pPr marL="228600" lvl="1" indent="-228600" algn="l" defTabSz="933450">
            <a:lnSpc>
              <a:spcPct val="90000"/>
            </a:lnSpc>
            <a:spcBef>
              <a:spcPct val="0"/>
            </a:spcBef>
            <a:spcAft>
              <a:spcPct val="20000"/>
            </a:spcAft>
            <a:buChar char="•"/>
          </a:pPr>
          <a:r>
            <a:rPr lang="en-US" sz="2100" kern="1200" dirty="0"/>
            <a:t>Contracts</a:t>
          </a:r>
        </a:p>
        <a:p>
          <a:pPr marL="228600" lvl="1" indent="-228600" algn="l" defTabSz="933450">
            <a:lnSpc>
              <a:spcPct val="90000"/>
            </a:lnSpc>
            <a:spcBef>
              <a:spcPct val="0"/>
            </a:spcBef>
            <a:spcAft>
              <a:spcPct val="20000"/>
            </a:spcAft>
            <a:buChar char="•"/>
          </a:pPr>
          <a:r>
            <a:rPr lang="en-US" sz="2100" kern="1200" dirty="0"/>
            <a:t>Documentation of the history of a procurement</a:t>
          </a:r>
        </a:p>
      </dsp:txBody>
      <dsp:txXfrm>
        <a:off x="0" y="3088716"/>
        <a:ext cx="4946754" cy="2686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C0941-7EAE-4254-86E6-7383F2EF8F8D}">
      <dsp:nvSpPr>
        <dsp:cNvPr id="0" name=""/>
        <dsp:cNvSpPr/>
      </dsp:nvSpPr>
      <dsp:spPr>
        <a:xfrm>
          <a:off x="0" y="128209"/>
          <a:ext cx="5452169" cy="720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Compliance Requirements</a:t>
          </a:r>
        </a:p>
      </dsp:txBody>
      <dsp:txXfrm>
        <a:off x="0" y="128209"/>
        <a:ext cx="5452169" cy="720000"/>
      </dsp:txXfrm>
    </dsp:sp>
    <dsp:sp modelId="{DBFE2779-881E-4F39-B4F2-BC45844FDA25}">
      <dsp:nvSpPr>
        <dsp:cNvPr id="0" name=""/>
        <dsp:cNvSpPr/>
      </dsp:nvSpPr>
      <dsp:spPr>
        <a:xfrm>
          <a:off x="0" y="848209"/>
          <a:ext cx="5452169" cy="356850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Eligibility</a:t>
          </a:r>
        </a:p>
        <a:p>
          <a:pPr marL="228600" lvl="1" indent="-228600" algn="l" defTabSz="1111250">
            <a:lnSpc>
              <a:spcPct val="90000"/>
            </a:lnSpc>
            <a:spcBef>
              <a:spcPct val="0"/>
            </a:spcBef>
            <a:spcAft>
              <a:spcPct val="15000"/>
            </a:spcAft>
            <a:buChar char="•"/>
          </a:pPr>
          <a:r>
            <a:rPr lang="en-US" sz="2500" kern="1200" dirty="0"/>
            <a:t>Allowable Costs/Cost Principles</a:t>
          </a:r>
        </a:p>
        <a:p>
          <a:pPr marL="228600" lvl="1" indent="-228600" algn="l" defTabSz="1111250">
            <a:lnSpc>
              <a:spcPct val="90000"/>
            </a:lnSpc>
            <a:spcBef>
              <a:spcPct val="0"/>
            </a:spcBef>
            <a:spcAft>
              <a:spcPct val="15000"/>
            </a:spcAft>
            <a:buChar char="•"/>
          </a:pPr>
          <a:r>
            <a:rPr lang="en-US" sz="2500" kern="1200" dirty="0"/>
            <a:t>Period of Performance</a:t>
          </a:r>
        </a:p>
        <a:p>
          <a:pPr marL="228600" lvl="1" indent="-228600" algn="l" defTabSz="1111250">
            <a:lnSpc>
              <a:spcPct val="90000"/>
            </a:lnSpc>
            <a:spcBef>
              <a:spcPct val="0"/>
            </a:spcBef>
            <a:spcAft>
              <a:spcPct val="15000"/>
            </a:spcAft>
            <a:buChar char="•"/>
          </a:pPr>
          <a:r>
            <a:rPr lang="en-US" sz="2500" kern="1200" dirty="0"/>
            <a:t>Reporting </a:t>
          </a:r>
        </a:p>
        <a:p>
          <a:pPr marL="228600" lvl="1" indent="-228600" algn="l" defTabSz="1111250">
            <a:lnSpc>
              <a:spcPct val="90000"/>
            </a:lnSpc>
            <a:spcBef>
              <a:spcPct val="0"/>
            </a:spcBef>
            <a:spcAft>
              <a:spcPct val="15000"/>
            </a:spcAft>
            <a:buChar char="•"/>
          </a:pPr>
          <a:r>
            <a:rPr lang="en-US" sz="2500" kern="1200" dirty="0"/>
            <a:t>Property Management </a:t>
          </a:r>
        </a:p>
        <a:p>
          <a:pPr marL="228600" lvl="1" indent="-228600" algn="l" defTabSz="1111250">
            <a:lnSpc>
              <a:spcPct val="90000"/>
            </a:lnSpc>
            <a:spcBef>
              <a:spcPct val="0"/>
            </a:spcBef>
            <a:spcAft>
              <a:spcPct val="15000"/>
            </a:spcAft>
            <a:buChar char="•"/>
          </a:pPr>
          <a:r>
            <a:rPr lang="en-US" sz="2500" kern="1200" dirty="0"/>
            <a:t>Procurement/Suspension/Debarment </a:t>
          </a:r>
        </a:p>
        <a:p>
          <a:pPr marL="228600" lvl="1" indent="-228600" algn="l" defTabSz="1111250">
            <a:lnSpc>
              <a:spcPct val="90000"/>
            </a:lnSpc>
            <a:spcBef>
              <a:spcPct val="0"/>
            </a:spcBef>
            <a:spcAft>
              <a:spcPct val="15000"/>
            </a:spcAft>
            <a:buChar char="•"/>
          </a:pPr>
          <a:r>
            <a:rPr lang="en-US" sz="2500" kern="1200"/>
            <a:t>Program Income </a:t>
          </a:r>
        </a:p>
        <a:p>
          <a:pPr marL="228600" lvl="1" indent="-228600" algn="l" defTabSz="1111250">
            <a:lnSpc>
              <a:spcPct val="90000"/>
            </a:lnSpc>
            <a:spcBef>
              <a:spcPct val="0"/>
            </a:spcBef>
            <a:spcAft>
              <a:spcPct val="15000"/>
            </a:spcAft>
            <a:buChar char="•"/>
          </a:pPr>
          <a:r>
            <a:rPr lang="en-US" sz="2500" kern="1200" dirty="0"/>
            <a:t>Subrecipient Monitoring</a:t>
          </a:r>
        </a:p>
      </dsp:txBody>
      <dsp:txXfrm>
        <a:off x="0" y="848209"/>
        <a:ext cx="5452169" cy="3568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276A-9F82-4D78-9F6E-6373DB843380}">
      <dsp:nvSpPr>
        <dsp:cNvPr id="0" name=""/>
        <dsp:cNvSpPr/>
      </dsp:nvSpPr>
      <dsp:spPr>
        <a:xfrm>
          <a:off x="535708" y="574795"/>
          <a:ext cx="3825272" cy="3825272"/>
        </a:xfrm>
        <a:prstGeom prst="blockArc">
          <a:avLst>
            <a:gd name="adj1" fmla="val 11880000"/>
            <a:gd name="adj2" fmla="val 16200000"/>
            <a:gd name="adj3" fmla="val 4643"/>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BC671F7-26C6-46D6-A00A-33383412AFFE}">
      <dsp:nvSpPr>
        <dsp:cNvPr id="0" name=""/>
        <dsp:cNvSpPr/>
      </dsp:nvSpPr>
      <dsp:spPr>
        <a:xfrm>
          <a:off x="535708" y="574795"/>
          <a:ext cx="3825272" cy="3825272"/>
        </a:xfrm>
        <a:prstGeom prst="blockArc">
          <a:avLst>
            <a:gd name="adj1" fmla="val 7560000"/>
            <a:gd name="adj2" fmla="val 11880000"/>
            <a:gd name="adj3" fmla="val 4643"/>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D7B1C1B-1E06-4204-A97E-83502A4BEA56}">
      <dsp:nvSpPr>
        <dsp:cNvPr id="0" name=""/>
        <dsp:cNvSpPr/>
      </dsp:nvSpPr>
      <dsp:spPr>
        <a:xfrm>
          <a:off x="535708" y="574795"/>
          <a:ext cx="3825272" cy="3825272"/>
        </a:xfrm>
        <a:prstGeom prst="blockArc">
          <a:avLst>
            <a:gd name="adj1" fmla="val 3240000"/>
            <a:gd name="adj2" fmla="val 7560000"/>
            <a:gd name="adj3" fmla="val 4643"/>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C7A0C11-C90D-4FAE-88C8-816FBEB91350}">
      <dsp:nvSpPr>
        <dsp:cNvPr id="0" name=""/>
        <dsp:cNvSpPr/>
      </dsp:nvSpPr>
      <dsp:spPr>
        <a:xfrm>
          <a:off x="535708" y="574795"/>
          <a:ext cx="3825272" cy="3825272"/>
        </a:xfrm>
        <a:prstGeom prst="blockArc">
          <a:avLst>
            <a:gd name="adj1" fmla="val 20520000"/>
            <a:gd name="adj2" fmla="val 3240000"/>
            <a:gd name="adj3" fmla="val 4643"/>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311AC0E-4F35-41EC-8AD9-1E2910B48141}">
      <dsp:nvSpPr>
        <dsp:cNvPr id="0" name=""/>
        <dsp:cNvSpPr/>
      </dsp:nvSpPr>
      <dsp:spPr>
        <a:xfrm>
          <a:off x="535708" y="574795"/>
          <a:ext cx="3825272" cy="3825272"/>
        </a:xfrm>
        <a:prstGeom prst="blockArc">
          <a:avLst>
            <a:gd name="adj1" fmla="val 16200000"/>
            <a:gd name="adj2" fmla="val 20520000"/>
            <a:gd name="adj3" fmla="val 4643"/>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4B32C4C6-DC57-475D-A21D-F4810220EC62}">
      <dsp:nvSpPr>
        <dsp:cNvPr id="0" name=""/>
        <dsp:cNvSpPr/>
      </dsp:nvSpPr>
      <dsp:spPr>
        <a:xfrm>
          <a:off x="1567275" y="1606362"/>
          <a:ext cx="1762138" cy="1762138"/>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Internal Control System</a:t>
          </a:r>
        </a:p>
      </dsp:txBody>
      <dsp:txXfrm>
        <a:off x="1825334" y="1864421"/>
        <a:ext cx="1246020" cy="1246020"/>
      </dsp:txXfrm>
    </dsp:sp>
    <dsp:sp modelId="{3F0DAE11-A3BB-4F27-B875-7CAC87F023B7}">
      <dsp:nvSpPr>
        <dsp:cNvPr id="0" name=""/>
        <dsp:cNvSpPr/>
      </dsp:nvSpPr>
      <dsp:spPr>
        <a:xfrm>
          <a:off x="1831596" y="2452"/>
          <a:ext cx="1233496" cy="12334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Control Environment</a:t>
          </a:r>
        </a:p>
      </dsp:txBody>
      <dsp:txXfrm>
        <a:off x="2012237" y="183093"/>
        <a:ext cx="872214" cy="872214"/>
      </dsp:txXfrm>
    </dsp:sp>
    <dsp:sp modelId="{D2883876-68C5-4B1B-AEBB-7C65CBFDC5DE}">
      <dsp:nvSpPr>
        <dsp:cNvPr id="0" name=""/>
        <dsp:cNvSpPr/>
      </dsp:nvSpPr>
      <dsp:spPr>
        <a:xfrm>
          <a:off x="3608388" y="1293367"/>
          <a:ext cx="1233496" cy="12334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Risk Assessment</a:t>
          </a:r>
        </a:p>
      </dsp:txBody>
      <dsp:txXfrm>
        <a:off x="3789029" y="1474008"/>
        <a:ext cx="872214" cy="872214"/>
      </dsp:txXfrm>
    </dsp:sp>
    <dsp:sp modelId="{AD8D8242-B302-4E90-B07C-D5671B02676C}">
      <dsp:nvSpPr>
        <dsp:cNvPr id="0" name=""/>
        <dsp:cNvSpPr/>
      </dsp:nvSpPr>
      <dsp:spPr>
        <a:xfrm>
          <a:off x="2929714" y="3382113"/>
          <a:ext cx="1233496" cy="12334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Control</a:t>
          </a:r>
          <a:r>
            <a:rPr lang="en-US" sz="1000" kern="1200" dirty="0"/>
            <a:t> Activities</a:t>
          </a:r>
        </a:p>
      </dsp:txBody>
      <dsp:txXfrm>
        <a:off x="3110355" y="3562754"/>
        <a:ext cx="872214" cy="872214"/>
      </dsp:txXfrm>
    </dsp:sp>
    <dsp:sp modelId="{A6384889-A036-4753-9E01-838F3621CED0}">
      <dsp:nvSpPr>
        <dsp:cNvPr id="0" name=""/>
        <dsp:cNvSpPr/>
      </dsp:nvSpPr>
      <dsp:spPr>
        <a:xfrm>
          <a:off x="733477" y="3382113"/>
          <a:ext cx="1233496" cy="12334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Information + </a:t>
          </a:r>
          <a:r>
            <a:rPr lang="en-US" sz="1200" kern="1200" dirty="0" err="1"/>
            <a:t>Communica-tion</a:t>
          </a:r>
          <a:endParaRPr lang="en-US" sz="1200" kern="1200" dirty="0"/>
        </a:p>
      </dsp:txBody>
      <dsp:txXfrm>
        <a:off x="914118" y="3562754"/>
        <a:ext cx="872214" cy="872214"/>
      </dsp:txXfrm>
    </dsp:sp>
    <dsp:sp modelId="{48EDACAE-87B0-4E7A-B823-2C0AFC9BCAB9}">
      <dsp:nvSpPr>
        <dsp:cNvPr id="0" name=""/>
        <dsp:cNvSpPr/>
      </dsp:nvSpPr>
      <dsp:spPr>
        <a:xfrm>
          <a:off x="54803" y="1293367"/>
          <a:ext cx="1233496" cy="123349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Monitoring </a:t>
          </a:r>
        </a:p>
      </dsp:txBody>
      <dsp:txXfrm>
        <a:off x="235444" y="1474008"/>
        <a:ext cx="872214" cy="872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7015A-98B8-4438-A560-3CCCDEDC30B6}">
      <dsp:nvSpPr>
        <dsp:cNvPr id="0" name=""/>
        <dsp:cNvSpPr/>
      </dsp:nvSpPr>
      <dsp:spPr>
        <a:xfrm>
          <a:off x="1393423" y="10308"/>
          <a:ext cx="2394084" cy="2432243"/>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chilly" dir="t"/>
        </a:scene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Uniform Guidance and  Agency Specific Rules</a:t>
          </a:r>
        </a:p>
      </dsp:txBody>
      <dsp:txXfrm>
        <a:off x="1712635" y="435951"/>
        <a:ext cx="1755662" cy="1094509"/>
      </dsp:txXfrm>
    </dsp:sp>
    <dsp:sp modelId="{4A9F960A-F7A6-4D14-9567-FBE81C6A40FD}">
      <dsp:nvSpPr>
        <dsp:cNvPr id="0" name=""/>
        <dsp:cNvSpPr/>
      </dsp:nvSpPr>
      <dsp:spPr>
        <a:xfrm>
          <a:off x="2397023" y="1495832"/>
          <a:ext cx="2072746" cy="2072746"/>
        </a:xfrm>
        <a:prstGeom prst="ellipse">
          <a:avLst/>
        </a:prstGeom>
        <a:solidFill>
          <a:srgbClr val="92D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ts val="0"/>
            </a:spcAft>
            <a:buNone/>
          </a:pPr>
          <a:r>
            <a:rPr lang="en-US" sz="2800" b="1" kern="1200" dirty="0">
              <a:solidFill>
                <a:schemeClr val="bg1"/>
              </a:solidFill>
              <a:latin typeface="Calibri" panose="020F0502020204030204" pitchFamily="34" charset="0"/>
              <a:cs typeface="Calibri" panose="020F0502020204030204" pitchFamily="34" charset="0"/>
            </a:rPr>
            <a:t>State </a:t>
          </a:r>
        </a:p>
        <a:p>
          <a:pPr marL="0" lvl="0" indent="0" algn="ctr" defTabSz="1244600">
            <a:lnSpc>
              <a:spcPct val="90000"/>
            </a:lnSpc>
            <a:spcBef>
              <a:spcPct val="0"/>
            </a:spcBef>
            <a:spcAft>
              <a:spcPct val="35000"/>
            </a:spcAft>
            <a:buNone/>
          </a:pPr>
          <a:r>
            <a:rPr lang="en-US" sz="2800" b="1" kern="1200" dirty="0">
              <a:solidFill>
                <a:schemeClr val="bg1"/>
              </a:solidFill>
              <a:latin typeface="Calibri" panose="020F0502020204030204" pitchFamily="34" charset="0"/>
              <a:cs typeface="Calibri" panose="020F0502020204030204" pitchFamily="34" charset="0"/>
            </a:rPr>
            <a:t>Law</a:t>
          </a:r>
        </a:p>
      </dsp:txBody>
      <dsp:txXfrm>
        <a:off x="3030938" y="2031291"/>
        <a:ext cx="1243648" cy="1140010"/>
      </dsp:txXfrm>
    </dsp:sp>
    <dsp:sp modelId="{BBA922A1-FF0D-4832-9EE3-CC77D668543F}">
      <dsp:nvSpPr>
        <dsp:cNvPr id="0" name=""/>
        <dsp:cNvSpPr/>
      </dsp:nvSpPr>
      <dsp:spPr>
        <a:xfrm>
          <a:off x="701378" y="1495832"/>
          <a:ext cx="2210957" cy="2072746"/>
        </a:xfrm>
        <a:prstGeom prst="ellipse">
          <a:avLst/>
        </a:prstGeom>
        <a:solidFill>
          <a:schemeClr val="tx2">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Local Rules</a:t>
          </a:r>
        </a:p>
      </dsp:txBody>
      <dsp:txXfrm>
        <a:off x="909577" y="2031291"/>
        <a:ext cx="1326574" cy="1140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F1DC-2DEF-9248-8D47-FF757F8BA725}">
      <dsp:nvSpPr>
        <dsp:cNvPr id="0" name=""/>
        <dsp:cNvSpPr/>
      </dsp:nvSpPr>
      <dsp:spPr>
        <a:xfrm>
          <a:off x="0" y="0"/>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we fund at least part of water / wastewater project with necessary infrastructure category ARP/CSLFRF? </a:t>
          </a:r>
        </a:p>
      </dsp:txBody>
      <dsp:txXfrm>
        <a:off x="28038" y="28038"/>
        <a:ext cx="7298593" cy="901218"/>
      </dsp:txXfrm>
    </dsp:sp>
    <dsp:sp modelId="{FC724525-973F-B445-8249-C6B2A561525E}">
      <dsp:nvSpPr>
        <dsp:cNvPr id="0" name=""/>
        <dsp:cNvSpPr/>
      </dsp:nvSpPr>
      <dsp:spPr>
        <a:xfrm>
          <a:off x="704545" y="1131347"/>
          <a:ext cx="8412480" cy="95729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Did the ARP/CSLFRF-funded water / wastewater project cause the LG to generate NEW revenues? </a:t>
          </a:r>
        </a:p>
      </dsp:txBody>
      <dsp:txXfrm>
        <a:off x="732583" y="1159385"/>
        <a:ext cx="7029617" cy="901218"/>
      </dsp:txXfrm>
    </dsp:sp>
    <dsp:sp modelId="{4259289F-4755-384D-91CE-641990679F16}">
      <dsp:nvSpPr>
        <dsp:cNvPr id="0" name=""/>
        <dsp:cNvSpPr/>
      </dsp:nvSpPr>
      <dsp:spPr>
        <a:xfrm>
          <a:off x="1398574" y="2262695"/>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Are the new revenues from “fees for services” or “rental fees”?</a:t>
          </a:r>
        </a:p>
      </dsp:txBody>
      <dsp:txXfrm>
        <a:off x="1426612" y="2290733"/>
        <a:ext cx="7040133" cy="901218"/>
      </dsp:txXfrm>
    </dsp:sp>
    <dsp:sp modelId="{7CD79120-8A77-4B46-9C21-C825C659689F}">
      <dsp:nvSpPr>
        <dsp:cNvPr id="0" name=""/>
        <dsp:cNvSpPr/>
      </dsp:nvSpPr>
      <dsp:spPr>
        <a:xfrm>
          <a:off x="2103119" y="3394043"/>
          <a:ext cx="8412480" cy="9572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Is there an exemption that applies (taxes, special assessments, system development fees, and similar charges)?</a:t>
          </a:r>
        </a:p>
      </dsp:txBody>
      <dsp:txXfrm>
        <a:off x="2131157" y="3422081"/>
        <a:ext cx="7029617" cy="901218"/>
      </dsp:txXfrm>
    </dsp:sp>
    <dsp:sp modelId="{C626EA0F-DD89-0D41-AD1A-077449C4EBD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6BC2680D-038B-5043-84F7-437DC038F26F}">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6DD0ACE-56D0-EF4F-ABA7-1B063365610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67905-6FA7-4E4A-943A-1B1506E9538C}" type="datetimeFigureOut">
              <a:rPr lang="en-US" smtClean="0"/>
              <a:t>8/11/23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6FD5-2567-BA4F-877F-D529C45CEB6C}" type="slidenum">
              <a:rPr lang="en-US" smtClean="0"/>
              <a:t>‹#›</a:t>
            </a:fld>
            <a:endParaRPr lang="en-US"/>
          </a:p>
        </p:txBody>
      </p:sp>
    </p:spTree>
    <p:extLst>
      <p:ext uri="{BB962C8B-B14F-4D97-AF65-F5344CB8AC3E}">
        <p14:creationId xmlns:p14="http://schemas.microsoft.com/office/powerpoint/2010/main" val="7918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cfr.gov/current/title-2/section-200.307#p-200.307(e)(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a:t>
            </a:fld>
            <a:endParaRPr lang="en-US"/>
          </a:p>
        </p:txBody>
      </p:sp>
    </p:spTree>
    <p:extLst>
      <p:ext uri="{BB962C8B-B14F-4D97-AF65-F5344CB8AC3E}">
        <p14:creationId xmlns:p14="http://schemas.microsoft.com/office/powerpoint/2010/main" val="281512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rPr>
              <a:t>Use of program income.</a:t>
            </a:r>
            <a:r>
              <a:rPr lang="en-US" dirty="0"/>
              <a:t> If the Federal awarding agency does not specify in its regulations or the terms and conditions of the Federal award, or give prior approval for how program income is to be used, </a:t>
            </a:r>
            <a:r>
              <a:rPr lang="en-US" dirty="0">
                <a:hlinkClick r:id="rId3"/>
              </a:rPr>
              <a:t>paragraph (e)(1)</a:t>
            </a:r>
            <a:r>
              <a:rPr lang="en-US" dirty="0"/>
              <a:t> of this section must apply.</a:t>
            </a:r>
          </a:p>
          <a:p>
            <a:endParaRPr lang="en-US" dirty="0"/>
          </a:p>
        </p:txBody>
      </p:sp>
      <p:sp>
        <p:nvSpPr>
          <p:cNvPr id="4" name="Slide Number Placeholder 3"/>
          <p:cNvSpPr>
            <a:spLocks noGrp="1"/>
          </p:cNvSpPr>
          <p:nvPr>
            <p:ph type="sldNum" sz="quarter" idx="5"/>
          </p:nvPr>
        </p:nvSpPr>
        <p:spPr/>
        <p:txBody>
          <a:bodyPr/>
          <a:lstStyle/>
          <a:p>
            <a:fld id="{3C727F2F-D2DC-7940-A84F-6B3C05AF4656}" type="slidenum">
              <a:rPr lang="en-US" smtClean="0"/>
              <a:t>24</a:t>
            </a:fld>
            <a:endParaRPr lang="en-US"/>
          </a:p>
        </p:txBody>
      </p:sp>
    </p:spTree>
    <p:extLst>
      <p:ext uri="{BB962C8B-B14F-4D97-AF65-F5344CB8AC3E}">
        <p14:creationId xmlns:p14="http://schemas.microsoft.com/office/powerpoint/2010/main" val="210520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6FD5-2567-BA4F-877F-D529C45CEB6C}" type="slidenum">
              <a:rPr lang="en-US" smtClean="0"/>
              <a:t>33</a:t>
            </a:fld>
            <a:endParaRPr lang="en-US"/>
          </a:p>
        </p:txBody>
      </p:sp>
    </p:spTree>
    <p:extLst>
      <p:ext uri="{BB962C8B-B14F-4D97-AF65-F5344CB8AC3E}">
        <p14:creationId xmlns:p14="http://schemas.microsoft.com/office/powerpoint/2010/main" val="186647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supplement is a compendium of information available to auditors to identify the major compliance features of most federal award programs. </a:t>
            </a:r>
          </a:p>
          <a:p>
            <a:r>
              <a:rPr lang="en-US" dirty="0"/>
              <a:t>There are more than 220 in total, with guidance about how to audit those programs. The </a:t>
            </a:r>
            <a:r>
              <a:rPr lang="en-US" dirty="0" err="1"/>
              <a:t>compliane</a:t>
            </a:r>
            <a:r>
              <a:rPr lang="en-US" dirty="0"/>
              <a:t> requirements that are identified are ones that </a:t>
            </a:r>
            <a:r>
              <a:rPr lang="en-US" dirty="0" err="1"/>
              <a:t>aduitors</a:t>
            </a:r>
            <a:r>
              <a:rPr lang="en-US" dirty="0"/>
              <a:t> are required to check in conducting single audits. The procedures for doing so are up to them.</a:t>
            </a:r>
          </a:p>
          <a:p>
            <a:r>
              <a:rPr lang="en-US" dirty="0"/>
              <a:t>Part 6 focused on internal control responses to different compliance areas. This section </a:t>
            </a:r>
            <a:r>
              <a:rPr lang="en-US" dirty="0" err="1"/>
              <a:t>procides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62076-5FFC-4AB4-899F-921526B0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64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beef up internal control processes and procedures in all these areas. </a:t>
            </a:r>
          </a:p>
          <a:p>
            <a:endParaRPr lang="en-US" dirty="0"/>
          </a:p>
          <a:p>
            <a:r>
              <a:rPr lang="en-US" dirty="0"/>
              <a:t>If you have other fed</a:t>
            </a:r>
          </a:p>
          <a:p>
            <a:endParaRPr lang="en-US" dirty="0"/>
          </a:p>
          <a:p>
            <a:r>
              <a:rPr lang="en-US" sz="1200" dirty="0">
                <a:solidFill>
                  <a:srgbClr val="000000"/>
                </a:solidFill>
                <a:latin typeface="Calibri" panose="020F0502020204030204" pitchFamily="34" charset="0"/>
                <a:cs typeface="Calibri" panose="020F0502020204030204" pitchFamily="34" charset="0"/>
              </a:rPr>
              <a:t>Auditor</a:t>
            </a:r>
            <a:r>
              <a:rPr lang="en-US" sz="1200" b="0" i="0" dirty="0">
                <a:solidFill>
                  <a:srgbClr val="000000"/>
                </a:solidFill>
                <a:effectLst/>
                <a:latin typeface="Calibri" panose="020F0502020204030204" pitchFamily="34" charset="0"/>
                <a:cs typeface="Calibri" panose="020F0502020204030204" pitchFamily="34" charset="0"/>
              </a:rPr>
              <a:t> will issue a single compliance opinion </a:t>
            </a:r>
          </a:p>
          <a:p>
            <a:r>
              <a:rPr lang="en-US" sz="1200" dirty="0">
                <a:solidFill>
                  <a:srgbClr val="000000"/>
                </a:solidFill>
                <a:latin typeface="Calibri" panose="020F0502020204030204" pitchFamily="34" charset="0"/>
                <a:cs typeface="Calibri" panose="020F0502020204030204" pitchFamily="34" charset="0"/>
              </a:rPr>
              <a:t>N</a:t>
            </a:r>
            <a:r>
              <a:rPr lang="en-US" sz="1200" b="0" i="0" dirty="0">
                <a:solidFill>
                  <a:srgbClr val="000000"/>
                </a:solidFill>
                <a:effectLst/>
                <a:latin typeface="Calibri" panose="020F0502020204030204" pitchFamily="34" charset="0"/>
                <a:cs typeface="Calibri" panose="020F0502020204030204" pitchFamily="34" charset="0"/>
              </a:rPr>
              <a:t>o required Schedule of Federal and State Awards (“SEFA”) </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The submission deadline is the same as those for Single Audits</a:t>
            </a:r>
          </a:p>
          <a:p>
            <a:r>
              <a:rPr lang="en-US" sz="1200" dirty="0">
                <a:latin typeface="Calibri" panose="020F0502020204030204" pitchFamily="34" charset="0"/>
                <a:cs typeface="Calibri" panose="020F0502020204030204" pitchFamily="34" charset="0"/>
              </a:rPr>
              <a:t>May elect to have a single audit</a:t>
            </a:r>
          </a:p>
          <a:p>
            <a:r>
              <a:rPr lang="en-US" sz="1200" dirty="0">
                <a:latin typeface="Calibri" panose="020F0502020204030204" pitchFamily="34" charset="0"/>
                <a:cs typeface="Calibri" panose="020F0502020204030204" pitchFamily="34" charset="0"/>
              </a:rPr>
              <a:t>Compliance with the Uniform Guidance is required</a:t>
            </a:r>
          </a:p>
          <a:p>
            <a:r>
              <a:rPr lang="en-US" dirty="0" err="1"/>
              <a:t>eral</a:t>
            </a:r>
            <a:r>
              <a:rPr lang="en-US" dirty="0"/>
              <a:t> awards, go to the compliance supplement and see what will be tested.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7CDD-3D9C-4553-973E-9E08ADFC25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78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controls over all parts of the grant process, but you need really beefed up controls in the areas that will be tested in the single audit. For any federal grant, you can go to the compliance supplement and see which categories have a Y. This is for the ARP award. So we know the auditor will focus on these area of compliance.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7CDD-3D9C-4553-973E-9E08ADFC25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40</a:t>
            </a:fld>
            <a:endParaRPr lang="en-US"/>
          </a:p>
        </p:txBody>
      </p:sp>
    </p:spTree>
    <p:extLst>
      <p:ext uri="{BB962C8B-B14F-4D97-AF65-F5344CB8AC3E}">
        <p14:creationId xmlns:p14="http://schemas.microsoft.com/office/powerpoint/2010/main" val="240104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2</a:t>
            </a:fld>
            <a:endParaRPr lang="en-US"/>
          </a:p>
        </p:txBody>
      </p:sp>
    </p:spTree>
    <p:extLst>
      <p:ext uri="{BB962C8B-B14F-4D97-AF65-F5344CB8AC3E}">
        <p14:creationId xmlns:p14="http://schemas.microsoft.com/office/powerpoint/2010/main" val="269923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Non-federal entities must have procedures to protect PII and other sensitive information of federal awarding agencies or pass-through entities.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4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controls provide the framework for oversight of the financial and program management functions. They also contribute to the objectives of efficient operations, compliance with laws and regulations, and reliable reporting. </a:t>
            </a:r>
          </a:p>
          <a:p>
            <a:pPr marL="0" marR="0">
              <a:spcBef>
                <a:spcPts val="120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recipientmust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establish and maintain effective internal controls over federal awards providing reasonable assurance that we are managing the federal awards in compliance with federal statutes, regulations, and the terms and conditions of the federal awards. </a:t>
            </a:r>
          </a:p>
          <a:p>
            <a:pPr marL="0" marR="0">
              <a:spcBef>
                <a:spcPts val="120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control framework should be based on the “Standards for Internal Control in the Federal Government” issued by the Comptroller General of the United States or the “Internal Control Integrated Framework” issued by the Committee of Sponsoring Organizations of the Treadway Commission (COSO).</a:t>
            </a:r>
          </a:p>
          <a:p>
            <a:pPr marL="0" marR="0">
              <a:spcBef>
                <a:spcPts val="120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controls are relevant to everyone in the workplace. They include our responsibility to understand and comply with organizational policies and procedures, as well as to hold ourselves and one another accountable.</a:t>
            </a:r>
          </a:p>
          <a:p>
            <a:pPr marL="0" marR="0">
              <a:spcBef>
                <a:spcPts val="1200"/>
              </a:spcBef>
              <a:spcAft>
                <a:spcPts val="60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Establish and maintain effective internal controls--Provide reasonable assurance that the non-Federal entity is managing the Federal award in compliance with Federal statutes, regulations, and the terms and conditions of the Federal award.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Evaluate and Monitor Compliance--Remain compliant with statutes, regulations and the terms and conditions of the Federal award.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Take prompt action on audit findings-- Take prompt action when instances of noncompliance are identified including non-compliance identified in audit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Safeguard protected personally identifiable information (PII)-- Take reasonable measures to safeguard protected personally identifiable information (PII) and other information the Federal awarding agency or pass-through entity designates as sensitive consistent with applicable Federal, state, and local laws regarding privacy and obligations of confidentiality (this includes Social Security numbers, credit card numbers, etc.)</a:t>
            </a:r>
          </a:p>
          <a:p>
            <a:pPr marL="0" marR="0">
              <a:spcBef>
                <a:spcPts val="1200"/>
              </a:spcBef>
              <a:spcAft>
                <a:spcPts val="60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 and maintain effective internal controls--Provide reasonable assurance that the non-Federal entity is managing the Federal award in compliance with Federal statutes, regulations, and the terms and conditions of the Federal award.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Evaluate and Monitor Compliance--Remain compliant with statutes, regulations and the terms and conditions of the Federal award.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prompt action on audit findings-- Take prompt action when instances of noncompliance are identified including non-compliance identified in audit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Safeguard protected personally identifiable information (PII)-- Take reasonable measures to safeguard protected personally identifiable information (PII) and other information the Federal awarding agency or pass-through entity designates as sensitive consistent with applicable Federal, state, and local laws regarding privacy and obligations of confidentiality (this includes Social Security numbers, credit card numbers,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44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200" dirty="0">
                <a:solidFill>
                  <a:schemeClr val="tx1"/>
                </a:solidFill>
              </a:rPr>
              <a:t>Subpart D – Post-Award Requirements </a:t>
            </a:r>
          </a:p>
          <a:p>
            <a:pPr lvl="1"/>
            <a:r>
              <a:rPr lang="en-US" altLang="en-US" sz="1200" dirty="0">
                <a:solidFill>
                  <a:schemeClr val="tx1"/>
                </a:solidFill>
              </a:rPr>
              <a:t>Subpart E – Cost Principles</a:t>
            </a:r>
          </a:p>
          <a:p>
            <a:pPr lvl="1"/>
            <a:r>
              <a:rPr lang="en-US" altLang="en-US" sz="1200" dirty="0">
                <a:solidFill>
                  <a:schemeClr val="tx1"/>
                </a:solidFill>
              </a:rPr>
              <a:t>Subpart F – Audit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Grants are subject to strict government review and must meet performance standards during the award period.. The UG contains compliance requirements that provide guidelines to ensure that all federal grants are managed consistently. Subpart F includes the requirements for the Federal Single Audit.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C6FD5-2567-BA4F-877F-D529C45CE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48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404040"/>
                </a:solidFill>
                <a:effectLst/>
                <a:latin typeface="Calibri" panose="020F0502020204030204" pitchFamily="34" charset="0"/>
              </a:rPr>
              <a:t>Subpart D provides procurement standards that differ from North Carolina law.</a:t>
            </a:r>
            <a:endParaRPr lang="en-US" dirty="0"/>
          </a:p>
        </p:txBody>
      </p:sp>
      <p:sp>
        <p:nvSpPr>
          <p:cNvPr id="4" name="Slide Number Placeholder 3"/>
          <p:cNvSpPr>
            <a:spLocks noGrp="1"/>
          </p:cNvSpPr>
          <p:nvPr>
            <p:ph type="sldNum" sz="quarter" idx="5"/>
          </p:nvPr>
        </p:nvSpPr>
        <p:spPr/>
        <p:txBody>
          <a:bodyPr/>
          <a:lstStyle/>
          <a:p>
            <a:fld id="{75C56A6E-20AC-47EF-B27C-359324BB182F}" type="slidenum">
              <a:rPr lang="en-US" smtClean="0"/>
              <a:t>20</a:t>
            </a:fld>
            <a:endParaRPr lang="en-US"/>
          </a:p>
        </p:txBody>
      </p:sp>
      <p:sp>
        <p:nvSpPr>
          <p:cNvPr id="5" name="Date Placeholder 4">
            <a:extLst>
              <a:ext uri="{FF2B5EF4-FFF2-40B4-BE49-F238E27FC236}">
                <a16:creationId xmlns:a16="http://schemas.microsoft.com/office/drawing/2014/main" id="{B2C50E55-5764-4BEE-8101-6D92E5A8738F}"/>
              </a:ext>
            </a:extLst>
          </p:cNvPr>
          <p:cNvSpPr>
            <a:spLocks noGrp="1"/>
          </p:cNvSpPr>
          <p:nvPr>
            <p:ph type="dt" idx="1"/>
          </p:nvPr>
        </p:nvSpPr>
        <p:spPr>
          <a:xfrm>
            <a:off x="3884613" y="-10885"/>
            <a:ext cx="2971800" cy="458788"/>
          </a:xfrm>
          <a:prstGeom prst="rect">
            <a:avLst/>
          </a:prstGeom>
        </p:spPr>
        <p:txBody>
          <a:bodyPr/>
          <a:lstStyle/>
          <a:p>
            <a:r>
              <a:rPr lang="en-US"/>
              <a:t>4/29/2021</a:t>
            </a:r>
          </a:p>
        </p:txBody>
      </p:sp>
      <p:sp>
        <p:nvSpPr>
          <p:cNvPr id="6" name="Footer Placeholder 5">
            <a:extLst>
              <a:ext uri="{FF2B5EF4-FFF2-40B4-BE49-F238E27FC236}">
                <a16:creationId xmlns:a16="http://schemas.microsoft.com/office/drawing/2014/main" id="{AD2BA8BD-0853-4526-A0D8-0D941FD5B64E}"/>
              </a:ext>
            </a:extLst>
          </p:cNvPr>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Header Placeholder 6">
            <a:extLst>
              <a:ext uri="{FF2B5EF4-FFF2-40B4-BE49-F238E27FC236}">
                <a16:creationId xmlns:a16="http://schemas.microsoft.com/office/drawing/2014/main" id="{7443E0F9-9C0C-47CA-9F8C-30991469CF8F}"/>
              </a:ext>
            </a:extLst>
          </p:cNvPr>
          <p:cNvSpPr>
            <a:spLocks noGrp="1"/>
          </p:cNvSpPr>
          <p:nvPr>
            <p:ph type="hdr" sz="quarter"/>
          </p:nvPr>
        </p:nvSpPr>
        <p:spPr>
          <a:xfrm>
            <a:off x="0" y="-10885"/>
            <a:ext cx="2971800" cy="458788"/>
          </a:xfrm>
          <a:prstGeom prst="rect">
            <a:avLst/>
          </a:prstGeom>
        </p:spPr>
        <p:txBody>
          <a:bodyPr/>
          <a:lstStyle/>
          <a:p>
            <a:r>
              <a:rPr lang="en-US"/>
              <a:t>Basic Legal Requirements for Property Disposal</a:t>
            </a:r>
          </a:p>
        </p:txBody>
      </p:sp>
    </p:spTree>
    <p:extLst>
      <p:ext uri="{BB962C8B-B14F-4D97-AF65-F5344CB8AC3E}">
        <p14:creationId xmlns:p14="http://schemas.microsoft.com/office/powerpoint/2010/main" val="151076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The acquisition of supplies or services,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aggregate dollar amount</a:t>
            </a:r>
            <a:r>
              <a:rPr kumimoji="0" lang="en-US" sz="1200" b="1" i="1"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of which does not exceed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micro-purchase threshold</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Micro-purchase threshold is $10,000, but local governments can increase the threshold through an annual self-certification.</a:t>
            </a:r>
            <a:r>
              <a:rPr kumimoji="0" lang="en-US" sz="1200" b="0" i="0" u="none" strike="noStrike" kern="1200" cap="none" spc="0" normalizeH="0" noProof="0" dirty="0">
                <a:ln>
                  <a:noFill/>
                </a:ln>
                <a:solidFill>
                  <a:prstClr val="black"/>
                </a:solidFill>
                <a:effectLst/>
                <a:uLnTx/>
                <a:uFillTx/>
                <a:latin typeface="Trebuchet MS" panose="020B0603020202020204"/>
                <a:ea typeface="+mn-ea"/>
                <a:cs typeface="+mn-cs"/>
              </a:rPr>
              <a:t> </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Equitable distribution among qualified suppliers.</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Determination that price is “reasonable based on research, experience, purchase history or other information and documents it files accordingly</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2—Small Purchases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The acquisition of property or services,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aggregate dollar amount</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of which is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higher</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than the </a:t>
            </a:r>
            <a:r>
              <a:rPr kumimoji="0" lang="en-US" sz="1200" b="0" i="1" u="none" strike="noStrike" kern="1200" cap="none" spc="0" normalizeH="0" baseline="0" noProof="0" dirty="0">
                <a:ln>
                  <a:noFill/>
                </a:ln>
                <a:solidFill>
                  <a:prstClr val="black"/>
                </a:solidFill>
                <a:effectLst/>
                <a:uLnTx/>
                <a:uFillTx/>
                <a:latin typeface="Trebuchet MS" panose="020B0603020202020204"/>
                <a:ea typeface="+mn-ea"/>
                <a:cs typeface="+mn-cs"/>
              </a:rPr>
              <a:t>micro-purchase threshold</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but does not exceed the simplified acquisition threshold.</a:t>
            </a:r>
          </a:p>
          <a:p>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Price or rate quotations must be obtained from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an adequate number </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of qualified sources as determined by the non-Federal entity.</a:t>
            </a:r>
          </a:p>
          <a:p>
            <a:pPr marL="228589" marR="0" lvl="0" indent="-228589" algn="l" defTabSz="914354"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050" b="0" i="0" u="none" strike="noStrike" kern="1200" cap="none" spc="0" normalizeH="0" baseline="0" noProof="0" dirty="0">
                <a:ln>
                  <a:noFill/>
                </a:ln>
                <a:solidFill>
                  <a:prstClr val="black"/>
                </a:solidFill>
                <a:effectLst/>
                <a:uLnTx/>
                <a:uFillTx/>
                <a:latin typeface="Trebuchet MS" panose="020B0603020202020204"/>
                <a:ea typeface="+mn-ea"/>
                <a:cs typeface="+mn-cs"/>
              </a:rPr>
              <a:t>Determine adequate number</a:t>
            </a:r>
          </a:p>
          <a:p>
            <a:pPr marL="228589" marR="0" lvl="0" indent="-228589" algn="l" defTabSz="914354"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050" b="0" i="0" u="none" strike="noStrike" kern="1200" cap="none" spc="0" normalizeH="0" baseline="0" noProof="0" dirty="0">
                <a:ln>
                  <a:noFill/>
                </a:ln>
                <a:solidFill>
                  <a:prstClr val="black"/>
                </a:solidFill>
                <a:effectLst/>
                <a:uLnTx/>
                <a:uFillTx/>
                <a:latin typeface="Trebuchet MS" panose="020B0603020202020204"/>
                <a:ea typeface="+mn-ea"/>
                <a:cs typeface="+mn-cs"/>
              </a:rPr>
              <a:t>Keep record of quotes received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6A6E-20AC-47EF-B27C-359324BB18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BEDAA60-94EB-4ED4-A955-4F13E162BE6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4/29/2021</a:t>
            </a:r>
          </a:p>
        </p:txBody>
      </p:sp>
      <p:sp>
        <p:nvSpPr>
          <p:cNvPr id="6" name="Footer Placeholder 5">
            <a:extLst>
              <a:ext uri="{FF2B5EF4-FFF2-40B4-BE49-F238E27FC236}">
                <a16:creationId xmlns:a16="http://schemas.microsoft.com/office/drawing/2014/main" id="{A940D128-0BA8-44F1-8E65-D84306B697B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2021 Basic Principles of Local Government Purchasing - UNC School of Government</a:t>
            </a:r>
          </a:p>
        </p:txBody>
      </p:sp>
      <p:sp>
        <p:nvSpPr>
          <p:cNvPr id="7" name="Header Placeholder 6">
            <a:extLst>
              <a:ext uri="{FF2B5EF4-FFF2-40B4-BE49-F238E27FC236}">
                <a16:creationId xmlns:a16="http://schemas.microsoft.com/office/drawing/2014/main" id="{EE818B15-D204-49E0-A32D-7DF427CF1A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Basic Legal Requirements for Property Disposal</a:t>
            </a:r>
          </a:p>
        </p:txBody>
      </p:sp>
    </p:spTree>
    <p:extLst>
      <p:ext uri="{BB962C8B-B14F-4D97-AF65-F5344CB8AC3E}">
        <p14:creationId xmlns:p14="http://schemas.microsoft.com/office/powerpoint/2010/main" val="155829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Authorization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Management create standard forms and templates for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53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18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B67-AC70-0C47-80B4-7051D5D1C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7FFB3-1ADB-3E4C-8033-444C15418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23823-7DF9-8546-82C0-B0EE4B492F23}"/>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FCC3E355-9316-634B-83E1-9EFB8763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C966-7D70-A745-9DC6-BF7E54E8A3F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31787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DF6A-9738-C849-815C-2C423CF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0249-E904-8C4A-B042-C22FCAE8A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3197-00F9-6247-B479-3788A22A4FFE}"/>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C1463BCA-B758-2140-9777-15EAE4D5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40C6-7F22-FE42-A4CE-139FC7B3BEEA}"/>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9286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ACC8-5F6D-1643-B4F3-11CC9070C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7E31-347B-E849-907A-B90187172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483B7-1702-3F40-9C9A-73264B026E20}"/>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16216144-6576-CA40-8225-306081EB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A92BE-CF84-1D48-952E-E978D377A771}"/>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164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E2C-68EB-EC40-AE24-43F6878B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3357-83D6-9E43-A658-B1C7BF99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4D7B-244D-BD42-A841-BEC6E39905B9}"/>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52D41E17-D73D-3947-859B-9187AA85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D25BA-37DB-6944-9A22-97AEFF2CEB4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65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9F99-9A57-834E-A8F5-06B6D553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18A3A-D8EB-CD47-9F8E-343A1319B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B45B-8B3A-0046-8387-67CA2CF390D7}"/>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F842EAF5-AF3B-4441-B18A-A393DCC8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881-9854-C344-B932-D1D223263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664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701-0931-B540-8F39-E98A4523B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8941-A601-0D43-97E6-C5319054B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F6948-6ECB-C543-9235-6454BAE3F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DCFA5-1865-A74B-925B-4EFA8600319C}"/>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6" name="Footer Placeholder 5">
            <a:extLst>
              <a:ext uri="{FF2B5EF4-FFF2-40B4-BE49-F238E27FC236}">
                <a16:creationId xmlns:a16="http://schemas.microsoft.com/office/drawing/2014/main" id="{01E0FE06-475A-7C4D-8A9E-F6A928A4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0F71B-0CF5-414F-B77E-5CBC78E70A3D}"/>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11302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E274-F160-DD44-927C-CB877DC2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BE7-FF77-094D-8947-32DF6516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FDB2-7F54-5746-9664-94A3A7D1C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A72F4-E7CF-2C47-BE12-369AD085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CF6AE-486D-644A-809B-1F063537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974C8-4A99-3A45-A134-0E71FBFE57E3}"/>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8" name="Footer Placeholder 7">
            <a:extLst>
              <a:ext uri="{FF2B5EF4-FFF2-40B4-BE49-F238E27FC236}">
                <a16:creationId xmlns:a16="http://schemas.microsoft.com/office/drawing/2014/main" id="{4C68A295-D114-F942-8726-182060334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943DA-1147-6A4F-990F-B1AB25D9A4A3}"/>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03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7F-4B02-1E4F-8104-BC2C51D2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619FB-58AF-5740-8052-A6590BF1475F}"/>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4" name="Footer Placeholder 3">
            <a:extLst>
              <a:ext uri="{FF2B5EF4-FFF2-40B4-BE49-F238E27FC236}">
                <a16:creationId xmlns:a16="http://schemas.microsoft.com/office/drawing/2014/main" id="{E118F377-E4A7-3541-B5C8-96AF91DE6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2C07-261D-2F48-AB2A-BE93ED679C88}"/>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04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B89-F243-F84D-B4B8-B7A4D737FA19}"/>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3" name="Footer Placeholder 2">
            <a:extLst>
              <a:ext uri="{FF2B5EF4-FFF2-40B4-BE49-F238E27FC236}">
                <a16:creationId xmlns:a16="http://schemas.microsoft.com/office/drawing/2014/main" id="{0801ABA1-1E3D-AB4A-BBC2-7618CF62F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D8E14-CEBD-A145-972C-AE472171D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20789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CA7-EF24-2747-85A6-7859DCA4E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70E2D-7556-8E47-B6A6-AAC5C018B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6003F-6705-C142-9D92-4A425B8E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73D2A-02FE-AC4F-8518-DEFCA9211DAD}"/>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6" name="Footer Placeholder 5">
            <a:extLst>
              <a:ext uri="{FF2B5EF4-FFF2-40B4-BE49-F238E27FC236}">
                <a16:creationId xmlns:a16="http://schemas.microsoft.com/office/drawing/2014/main" id="{EB2B03DB-AE31-BD44-A912-A10ED8100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90C11-2828-6D40-AA7E-FA5FECFADEB5}"/>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8CB7-72BB-BA47-8FA5-42D381E9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9C9AD-DFDC-BA47-9206-C2F0D9D01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7BB4-317F-864A-BCC6-8181C330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4E-EE13-EF46-B184-7B27EB767ED5}"/>
              </a:ext>
            </a:extLst>
          </p:cNvPr>
          <p:cNvSpPr>
            <a:spLocks noGrp="1"/>
          </p:cNvSpPr>
          <p:nvPr>
            <p:ph type="dt" sz="half" idx="10"/>
          </p:nvPr>
        </p:nvSpPr>
        <p:spPr/>
        <p:txBody>
          <a:bodyPr/>
          <a:lstStyle/>
          <a:p>
            <a:fld id="{E1BC5434-7FB7-AA43-9C82-7B89F38A0693}" type="datetimeFigureOut">
              <a:rPr lang="en-US" smtClean="0"/>
              <a:t>8/11/23</a:t>
            </a:fld>
            <a:endParaRPr lang="en-US"/>
          </a:p>
        </p:txBody>
      </p:sp>
      <p:sp>
        <p:nvSpPr>
          <p:cNvPr id="6" name="Footer Placeholder 5">
            <a:extLst>
              <a:ext uri="{FF2B5EF4-FFF2-40B4-BE49-F238E27FC236}">
                <a16:creationId xmlns:a16="http://schemas.microsoft.com/office/drawing/2014/main" id="{296C9CB4-94F0-C242-B781-B3BC7879A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4E963-BF4C-8744-A781-2A56671EF72B}"/>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43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2E91-7B26-D240-AEB8-C48E24F72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5E4A1-287D-E344-B8B4-E63E9458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BA6-CE5D-2A40-808B-0728DCED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C5434-7FB7-AA43-9C82-7B89F38A0693}" type="datetimeFigureOut">
              <a:rPr lang="en-US" smtClean="0"/>
              <a:t>8/11/23</a:t>
            </a:fld>
            <a:endParaRPr lang="en-US"/>
          </a:p>
        </p:txBody>
      </p:sp>
      <p:sp>
        <p:nvSpPr>
          <p:cNvPr id="5" name="Footer Placeholder 4">
            <a:extLst>
              <a:ext uri="{FF2B5EF4-FFF2-40B4-BE49-F238E27FC236}">
                <a16:creationId xmlns:a16="http://schemas.microsoft.com/office/drawing/2014/main" id="{DE069FE0-5229-4941-9565-825FB0F7E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256FC-C0A7-1340-91B7-226102AE4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69DA-908C-E849-889C-EF4D55593ABA}" type="slidenum">
              <a:rPr lang="en-US" smtClean="0"/>
              <a:t>‹#›</a:t>
            </a:fld>
            <a:endParaRPr lang="en-US"/>
          </a:p>
        </p:txBody>
      </p:sp>
    </p:spTree>
    <p:extLst>
      <p:ext uri="{BB962C8B-B14F-4D97-AF65-F5344CB8AC3E}">
        <p14:creationId xmlns:p14="http://schemas.microsoft.com/office/powerpoint/2010/main" val="8346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llonzi@sog.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badgett@sog.unc.edu"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1-1.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2.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4.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3.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10.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slide" Target="slide10.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canons.sog.unc.edu/2021/12/american-rescue-plan-act-of-2021-allowable-costs-and-cost-principles-including-sample-policy-and-implementation-too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anons.sog.unc.edu/wp-content/uploads/sites/1175/2022/07/Subaward-versus-Contract-Checklist_SOG_2022.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am.gov/fal/7cecfdef62dc42729a3fdcd449bd62b8/view" TargetMode="External"/><Relationship Id="rId13" Type="http://schemas.openxmlformats.org/officeDocument/2006/relationships/image" Target="../media/image5.svg"/><Relationship Id="rId18" Type="http://schemas.openxmlformats.org/officeDocument/2006/relationships/hyperlink" Target="https://canons.sog.unc.edu/american-rescue-plan-act-arpa-funding/" TargetMode="External"/><Relationship Id="rId3" Type="http://schemas.openxmlformats.org/officeDocument/2006/relationships/hyperlink" Target="https://home.treasury.gov/system/files/136/SLFRF-Final-Rule-Overview.pdf" TargetMode="External"/><Relationship Id="rId7"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12" Type="http://schemas.openxmlformats.org/officeDocument/2006/relationships/image" Target="../media/image4.png"/><Relationship Id="rId17" Type="http://schemas.openxmlformats.org/officeDocument/2006/relationships/image" Target="../media/image9.svg"/><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home.treasury.gov/system/files/136/SLFRF-Final-Rule-FAQ.pdf" TargetMode="External"/><Relationship Id="rId11" Type="http://schemas.openxmlformats.org/officeDocument/2006/relationships/image" Target="../media/image3.svg"/><Relationship Id="rId5" Type="http://schemas.openxmlformats.org/officeDocument/2006/relationships/hyperlink" Target="https://home.treasury.gov/system/files/136/SLFRF-Final-Rule.pdf" TargetMode="External"/><Relationship Id="rId15" Type="http://schemas.openxmlformats.org/officeDocument/2006/relationships/image" Target="../media/image7.svg"/><Relationship Id="rId10" Type="http://schemas.openxmlformats.org/officeDocument/2006/relationships/image" Target="../media/image2.png"/><Relationship Id="rId19" Type="http://schemas.openxmlformats.org/officeDocument/2006/relationships/hyperlink" Target="https://arpa.sog.unc.edu/" TargetMode="External"/><Relationship Id="rId4" Type="http://schemas.openxmlformats.org/officeDocument/2006/relationships/hyperlink" Target="https://home.treasury.gov/system/files/136/SLFRF-Compliance-and-Reporting-Guidance.pdf" TargetMode="External"/><Relationship Id="rId9" Type="http://schemas.openxmlformats.org/officeDocument/2006/relationships/hyperlink" Target="https://www.cfo.gov/assets/files/Treasury%20SLFRF%20Compliance%20Supplement%20Addendum%201%20PDF.pdf" TargetMode="Externa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6.xml"/><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3.png"/><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home.treasury.gov/system/files/136/SLFRF-Final-Rule-FAQ.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00ade141eb71c752ddf5a88809ea2724&amp;term_occur=999&amp;term_src=Title:2:Subtitle:A:Chapter:II:Part:200:Subpart:A:Subjgrp:27:200.1" TargetMode="External"/><Relationship Id="rId2" Type="http://schemas.openxmlformats.org/officeDocument/2006/relationships/hyperlink" Target="https://www.law.cornell.edu/definitions/index.php?width=840&amp;height=800&amp;iframe=true&amp;def_id=d435474852e94e23e854db2c7f692a8a&amp;term_occur=999&amp;term_src=Title:2:Subtitle:A:Chapter:II:Part:200:Subpart:A:Subjgrp:27:200.1" TargetMode="External"/><Relationship Id="rId1" Type="http://schemas.openxmlformats.org/officeDocument/2006/relationships/slideLayout" Target="../slideLayouts/slideLayout2.xml"/><Relationship Id="rId4" Type="http://schemas.openxmlformats.org/officeDocument/2006/relationships/hyperlink" Target="https://www.law.cornell.edu/definitions/index.php?width=840&amp;height=800&amp;iframe=true&amp;def_id=e9a6b10874803e22a56417021f7b4c65&amp;term_occur=999&amp;term_src=Title:2:Subtitle:A:Chapter:II:Part:200:Subpart:A:Subjgrp:27:200.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canons.sog.unc.edu/wp-content/uploads/sites/1175/2022/07/Subaward-versus-Contract-Checklist_SOG_2022.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hyperlink" Target="https://canons.sog.unc.edu/2022/07/using-american-rescue-plan-coronavirus-state-and-local-fiscal-recovery-funds-to-contract-with-other-governments-nonprofits-or-other-private-entities-subawards/" TargetMode="External"/><Relationship Id="rId4" Type="http://schemas.openxmlformats.org/officeDocument/2006/relationships/image" Target="../media/image17.png"/><Relationship Id="rId9" Type="http://schemas.openxmlformats.org/officeDocument/2006/relationships/image" Target="../media/image22.svg"/></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home.treasury.gov/system/files/136/21.027-SLFRF-2022-Compliance-Supplement.pdf"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1.pn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ome.treasury.gov/system/files/136/SLFRF-Compliance-and-Reporting-Guidanc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60E0DB-4D64-2142-882A-00C161C8F917}"/>
              </a:ext>
            </a:extLst>
          </p:cNvPr>
          <p:cNvSpPr>
            <a:spLocks noGrp="1"/>
          </p:cNvSpPr>
          <p:nvPr>
            <p:ph type="ctrTitle"/>
          </p:nvPr>
        </p:nvSpPr>
        <p:spPr>
          <a:xfrm>
            <a:off x="5354955" y="133367"/>
            <a:ext cx="5998840" cy="3343135"/>
          </a:xfrm>
          <a:noFill/>
        </p:spPr>
        <p:txBody>
          <a:bodyPr vert="horz" lIns="91440" tIns="45720" rIns="91440" bIns="45720" rtlCol="0">
            <a:normAutofit/>
          </a:bodyPr>
          <a:lstStyle/>
          <a:p>
            <a:pPr algn="l"/>
            <a:r>
              <a:rPr lang="en-US" sz="4400" b="1" dirty="0"/>
              <a:t>American Rescue Plan Act of 2021 Coronavirus State and Local Fiscal Recovery Fund: THE BASICS OF COMPLIANCE</a:t>
            </a:r>
            <a:endParaRPr lang="en-US" sz="4400" b="1" kern="1200" dirty="0">
              <a:latin typeface="+mj-lt"/>
              <a:ea typeface="+mj-ea"/>
              <a:cs typeface="+mj-cs"/>
            </a:endParaRPr>
          </a:p>
        </p:txBody>
      </p:sp>
      <p:sp>
        <p:nvSpPr>
          <p:cNvPr id="3" name="Subtitle 2">
            <a:extLst>
              <a:ext uri="{FF2B5EF4-FFF2-40B4-BE49-F238E27FC236}">
                <a16:creationId xmlns:a16="http://schemas.microsoft.com/office/drawing/2014/main" id="{1FA7B51E-FC2D-664D-9811-F3B0ED339C49}"/>
              </a:ext>
            </a:extLst>
          </p:cNvPr>
          <p:cNvSpPr>
            <a:spLocks noGrp="1"/>
          </p:cNvSpPr>
          <p:nvPr>
            <p:ph type="subTitle" idx="1"/>
          </p:nvPr>
        </p:nvSpPr>
        <p:spPr>
          <a:xfrm>
            <a:off x="5354955" y="3687288"/>
            <a:ext cx="6629064" cy="2939141"/>
          </a:xfrm>
          <a:noFill/>
        </p:spPr>
        <p:txBody>
          <a:bodyPr vert="horz" lIns="91440" tIns="45720" rIns="91440" bIns="45720" rtlCol="0">
            <a:normAutofit fontScale="92500" lnSpcReduction="10000"/>
          </a:bodyPr>
          <a:lstStyle/>
          <a:p>
            <a:pPr algn="l">
              <a:tabLst>
                <a:tab pos="5997575" algn="l"/>
                <a:tab pos="6167438" algn="l"/>
              </a:tabLst>
            </a:pPr>
            <a:r>
              <a:rPr lang="en-US" b="1" dirty="0"/>
              <a:t>Kara A. </a:t>
            </a:r>
            <a:r>
              <a:rPr lang="en-US" b="1" dirty="0" err="1"/>
              <a:t>Millonzi</a:t>
            </a:r>
            <a:r>
              <a:rPr lang="en-US" b="1" dirty="0"/>
              <a:t>, Robert W. Bradshaw, Jr. Distinguished Professor of Public Law and Government, UNC Chapel Hill School of Government</a:t>
            </a:r>
          </a:p>
          <a:p>
            <a:pPr algn="l"/>
            <a:r>
              <a:rPr lang="en-US" b="1" dirty="0">
                <a:hlinkClick r:id="rId3"/>
              </a:rPr>
              <a:t>millonzi@sog.unc.edu</a:t>
            </a:r>
            <a:endParaRPr lang="en-US" b="1" dirty="0"/>
          </a:p>
          <a:p>
            <a:pPr algn="l"/>
            <a:endParaRPr lang="en-US" sz="1100" b="1" dirty="0"/>
          </a:p>
          <a:p>
            <a:pPr algn="l"/>
            <a:r>
              <a:rPr lang="en-US" b="1" dirty="0"/>
              <a:t>Rebecca </a:t>
            </a:r>
            <a:r>
              <a:rPr lang="en-US" b="1" dirty="0" err="1"/>
              <a:t>Badgett</a:t>
            </a:r>
            <a:r>
              <a:rPr lang="en-US" b="1" dirty="0"/>
              <a:t>, Assistant Teaching Professor of Public Law and Government, UNC Chapel Hill School of Government</a:t>
            </a:r>
          </a:p>
          <a:p>
            <a:pPr algn="l"/>
            <a:r>
              <a:rPr lang="en-US" b="1" dirty="0">
                <a:hlinkClick r:id="rId4"/>
              </a:rPr>
              <a:t>rbadgett@sog.unc.edu</a:t>
            </a:r>
            <a:endParaRPr lang="en-US" b="1" dirty="0"/>
          </a:p>
          <a:p>
            <a:pPr algn="l"/>
            <a:endParaRPr lang="en-US" b="1" dirty="0"/>
          </a:p>
          <a:p>
            <a:pPr algn="l"/>
            <a:endParaRPr lang="en-US" b="1" dirty="0"/>
          </a:p>
        </p:txBody>
      </p:sp>
      <p:pic>
        <p:nvPicPr>
          <p:cNvPr id="1026" name="Picture 2" descr="Diagram&#10;&#10;Description automatically generated">
            <a:extLst>
              <a:ext uri="{FF2B5EF4-FFF2-40B4-BE49-F238E27FC236}">
                <a16:creationId xmlns:a16="http://schemas.microsoft.com/office/drawing/2014/main" id="{46F829C7-3133-0740-B4B6-CBE6151467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58" r="7636"/>
          <a:stretch/>
        </p:blipFill>
        <p:spPr bwMode="auto">
          <a:xfrm>
            <a:off x="20" y="10"/>
            <a:ext cx="4992985" cy="68579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0"/>
            <a:ext cx="3538847" cy="2838203"/>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545274" y="980156"/>
            <a:ext cx="4629396" cy="967397"/>
          </a:xfrm>
        </p:spPr>
        <p:txBody>
          <a:bodyPr>
            <a:normAutofit fontScale="90000"/>
          </a:bodyPr>
          <a:lstStyle/>
          <a:p>
            <a:pPr algn="ctr"/>
            <a:r>
              <a:rPr lang="en-US" dirty="0">
                <a:solidFill>
                  <a:schemeClr val="bg1"/>
                </a:solidFill>
              </a:rPr>
              <a:t>Revenue Replacement: Reimbursements ONLY</a:t>
            </a:r>
          </a:p>
        </p:txBody>
      </p:sp>
      <p:sp>
        <p:nvSpPr>
          <p:cNvPr id="5" name="Rectangle 4">
            <a:extLst>
              <a:ext uri="{FF2B5EF4-FFF2-40B4-BE49-F238E27FC236}">
                <a16:creationId xmlns:a16="http://schemas.microsoft.com/office/drawing/2014/main" id="{8D6ABBE4-3A0F-C046-8C0C-9404DC9FBADE}"/>
              </a:ext>
            </a:extLst>
          </p:cNvPr>
          <p:cNvSpPr/>
          <p:nvPr/>
        </p:nvSpPr>
        <p:spPr>
          <a:xfrm>
            <a:off x="1" y="2838202"/>
            <a:ext cx="3538846"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Eligible reimbursement expenditures include everything except contract payments that would have violated federal conflict of interest provision, litigation/settlement payments, debt service (loan) payments or other debt-related payments, and expenditures that were specifically covered/reimbursed with other funds.</a:t>
            </a:r>
          </a:p>
        </p:txBody>
      </p:sp>
      <p:sp>
        <p:nvSpPr>
          <p:cNvPr id="7" name="Content Placeholder 6">
            <a:extLst>
              <a:ext uri="{FF2B5EF4-FFF2-40B4-BE49-F238E27FC236}">
                <a16:creationId xmlns:a16="http://schemas.microsoft.com/office/drawing/2014/main" id="{169B00B2-8389-8E4B-B7B8-E1B9C3B2E8F5}"/>
              </a:ext>
            </a:extLst>
          </p:cNvPr>
          <p:cNvSpPr>
            <a:spLocks noGrp="1"/>
          </p:cNvSpPr>
          <p:nvPr>
            <p:ph idx="1"/>
          </p:nvPr>
        </p:nvSpPr>
        <p:spPr>
          <a:xfrm>
            <a:off x="4084120" y="201881"/>
            <a:ext cx="8107879" cy="6424550"/>
          </a:xfrm>
        </p:spPr>
        <p:txBody>
          <a:bodyPr>
            <a:noAutofit/>
          </a:bodyPr>
          <a:lstStyle/>
          <a:p>
            <a:pPr marL="0" lvl="0" indent="0">
              <a:spcBef>
                <a:spcPts val="1800"/>
              </a:spcBef>
              <a:buNone/>
            </a:pPr>
            <a:r>
              <a:rPr lang="en-US" sz="2000" dirty="0"/>
              <a:t>Adopt and implement </a:t>
            </a:r>
            <a:r>
              <a:rPr lang="en-US" sz="2000" b="1" dirty="0">
                <a:hlinkClick r:id="rId2" action="ppaction://hlinksldjump"/>
              </a:rPr>
              <a:t>5 BASIC policies</a:t>
            </a:r>
            <a:endParaRPr lang="en-US" sz="2000" b="1" dirty="0"/>
          </a:p>
          <a:p>
            <a:pPr marL="0" lvl="0" indent="0">
              <a:spcBef>
                <a:spcPts val="1800"/>
              </a:spcBef>
              <a:buNone/>
            </a:pPr>
            <a:r>
              <a:rPr lang="en-US" sz="2000" dirty="0"/>
              <a:t>Adopt or amend general </a:t>
            </a:r>
            <a:r>
              <a:rPr lang="en-US" sz="2000" b="1" dirty="0">
                <a:hlinkClick r:id="rId3" action="ppaction://hlinksldjump"/>
              </a:rPr>
              <a:t>written internal controls</a:t>
            </a:r>
            <a:endParaRPr lang="en-US" sz="2000" b="1" dirty="0"/>
          </a:p>
          <a:p>
            <a:pPr marL="0" lvl="0" indent="0">
              <a:spcBef>
                <a:spcPts val="1800"/>
              </a:spcBef>
              <a:buNone/>
            </a:pPr>
            <a:r>
              <a:rPr lang="en-US" sz="2000" dirty="0"/>
              <a:t>Have attorney review for compliance with </a:t>
            </a:r>
            <a:r>
              <a:rPr lang="en-US" sz="2000" b="1" dirty="0">
                <a:hlinkClick r:id="rId4"/>
              </a:rPr>
              <a:t>Award Terms &amp; Conditions</a:t>
            </a:r>
            <a:endParaRPr lang="en-US" sz="2000" b="1" dirty="0"/>
          </a:p>
          <a:p>
            <a:pPr marL="0" lvl="0" indent="0">
              <a:spcBef>
                <a:spcPts val="1800"/>
              </a:spcBef>
              <a:buNone/>
            </a:pPr>
            <a:r>
              <a:rPr lang="en-US" sz="2000" dirty="0"/>
              <a:t>Identify eligible reimbursement expenditures (including salaries &amp; benefits)</a:t>
            </a:r>
          </a:p>
          <a:p>
            <a:pPr marL="0" lvl="0" indent="0">
              <a:spcBef>
                <a:spcPts val="1800"/>
              </a:spcBef>
              <a:buNone/>
            </a:pPr>
            <a:r>
              <a:rPr lang="en-US" sz="2000" dirty="0"/>
              <a:t>Complete eligible use and allowable cost review documentation (</a:t>
            </a:r>
            <a:r>
              <a:rPr lang="en-US" sz="2000" b="1" dirty="0">
                <a:hlinkClick r:id="rId5"/>
              </a:rPr>
              <a:t>template here</a:t>
            </a:r>
            <a:r>
              <a:rPr lang="en-US" sz="2000" dirty="0"/>
              <a:t>) and keep documentation of original expenditures (</a:t>
            </a:r>
            <a:r>
              <a:rPr lang="en-US" sz="2000" dirty="0" err="1"/>
              <a:t>eg.</a:t>
            </a:r>
            <a:r>
              <a:rPr lang="en-US" sz="2000" dirty="0"/>
              <a:t> contracts, invoices, payments, payroll records, etc.)</a:t>
            </a:r>
          </a:p>
          <a:p>
            <a:pPr marL="0" lvl="0" indent="0">
              <a:spcBef>
                <a:spcPts val="1800"/>
              </a:spcBef>
              <a:buNone/>
            </a:pPr>
            <a:r>
              <a:rPr lang="en-US" sz="2000" dirty="0"/>
              <a:t>Adopt </a:t>
            </a:r>
            <a:r>
              <a:rPr lang="en-US" sz="2000" b="1" dirty="0">
                <a:hlinkClick r:id="rId6"/>
              </a:rPr>
              <a:t>grant project ordinance </a:t>
            </a:r>
            <a:r>
              <a:rPr lang="en-US" sz="2000" dirty="0"/>
              <a:t>making specific reimbursement appropriations (ARP funds are now both obligated and expended)</a:t>
            </a:r>
          </a:p>
          <a:p>
            <a:pPr marL="0" lvl="0" indent="0">
              <a:spcBef>
                <a:spcPts val="1800"/>
              </a:spcBef>
              <a:buNone/>
            </a:pPr>
            <a:r>
              <a:rPr lang="en-US" sz="2000" dirty="0"/>
              <a:t>Do journal entry to move reimbursement cash from special revenue fund to general fund and/or enterprise fund (the cash is now unrestricted fund balance)</a:t>
            </a:r>
          </a:p>
          <a:p>
            <a:pPr marL="0" lvl="0" indent="0">
              <a:spcBef>
                <a:spcPts val="1800"/>
              </a:spcBef>
              <a:buNone/>
            </a:pPr>
            <a:r>
              <a:rPr lang="en-US" sz="2000" dirty="0"/>
              <a:t>Track and report </a:t>
            </a:r>
            <a:r>
              <a:rPr lang="en-US" sz="2000" b="1" dirty="0">
                <a:hlinkClick r:id="rId7"/>
              </a:rPr>
              <a:t>obligations and expenditures </a:t>
            </a:r>
            <a:r>
              <a:rPr lang="en-US" sz="2000" dirty="0"/>
              <a:t>during reporting period (April-March) as EC 6.1 on P&amp;E report, with brief description of reimbursement expenditures. [Or EC 6.2 if match on other federal grant]</a:t>
            </a:r>
          </a:p>
          <a:p>
            <a:pPr marL="0" lvl="0" indent="0">
              <a:spcBef>
                <a:spcPts val="1800"/>
              </a:spcBef>
              <a:buNone/>
            </a:pPr>
            <a:r>
              <a:rPr lang="en-US" sz="2000" dirty="0"/>
              <a:t>Retain all documentation for at least 5 years after expenditure of final dollar of ARP/CSLFRF funds</a:t>
            </a:r>
          </a:p>
        </p:txBody>
      </p:sp>
      <p:sp>
        <p:nvSpPr>
          <p:cNvPr id="8" name="Oval 7">
            <a:extLst>
              <a:ext uri="{FF2B5EF4-FFF2-40B4-BE49-F238E27FC236}">
                <a16:creationId xmlns:a16="http://schemas.microsoft.com/office/drawing/2014/main" id="{F32E321E-4C0C-A34C-89CB-56F5312587F7}"/>
              </a:ext>
            </a:extLst>
          </p:cNvPr>
          <p:cNvSpPr/>
          <p:nvPr/>
        </p:nvSpPr>
        <p:spPr>
          <a:xfrm>
            <a:off x="3680851" y="16031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33446852-378F-874C-8015-7041DC1700A5}"/>
              </a:ext>
            </a:extLst>
          </p:cNvPr>
          <p:cNvSpPr/>
          <p:nvPr/>
        </p:nvSpPr>
        <p:spPr>
          <a:xfrm>
            <a:off x="3680851" y="115234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084BC68C-2536-804F-9387-088E1C4F4A3D}"/>
              </a:ext>
            </a:extLst>
          </p:cNvPr>
          <p:cNvSpPr/>
          <p:nvPr/>
        </p:nvSpPr>
        <p:spPr>
          <a:xfrm>
            <a:off x="3680851" y="166526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C9C5B718-A686-8B43-8CE8-1AAB4CD27D5B}"/>
              </a:ext>
            </a:extLst>
          </p:cNvPr>
          <p:cNvSpPr/>
          <p:nvPr/>
        </p:nvSpPr>
        <p:spPr>
          <a:xfrm>
            <a:off x="3680851" y="2195204"/>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Oval 11">
            <a:extLst>
              <a:ext uri="{FF2B5EF4-FFF2-40B4-BE49-F238E27FC236}">
                <a16:creationId xmlns:a16="http://schemas.microsoft.com/office/drawing/2014/main" id="{7DE6EF9E-7252-8443-B2B0-81F39DACECB4}"/>
              </a:ext>
            </a:extLst>
          </p:cNvPr>
          <p:cNvSpPr/>
          <p:nvPr/>
        </p:nvSpPr>
        <p:spPr>
          <a:xfrm>
            <a:off x="3679359" y="328204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Oval 12">
            <a:extLst>
              <a:ext uri="{FF2B5EF4-FFF2-40B4-BE49-F238E27FC236}">
                <a16:creationId xmlns:a16="http://schemas.microsoft.com/office/drawing/2014/main" id="{3467EE62-1142-934B-996C-0A88BE717BF0}"/>
              </a:ext>
            </a:extLst>
          </p:cNvPr>
          <p:cNvSpPr/>
          <p:nvPr/>
        </p:nvSpPr>
        <p:spPr>
          <a:xfrm>
            <a:off x="3680851" y="410391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 name="Oval 13">
            <a:extLst>
              <a:ext uri="{FF2B5EF4-FFF2-40B4-BE49-F238E27FC236}">
                <a16:creationId xmlns:a16="http://schemas.microsoft.com/office/drawing/2014/main" id="{77864F9D-150B-094D-8258-5CE2E66C0112}"/>
              </a:ext>
            </a:extLst>
          </p:cNvPr>
          <p:cNvSpPr/>
          <p:nvPr/>
        </p:nvSpPr>
        <p:spPr>
          <a:xfrm>
            <a:off x="3680851" y="513583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5" name="Oval 14">
            <a:extLst>
              <a:ext uri="{FF2B5EF4-FFF2-40B4-BE49-F238E27FC236}">
                <a16:creationId xmlns:a16="http://schemas.microsoft.com/office/drawing/2014/main" id="{0D1B0C49-8695-054E-A920-29B972613FDA}"/>
              </a:ext>
            </a:extLst>
          </p:cNvPr>
          <p:cNvSpPr/>
          <p:nvPr/>
        </p:nvSpPr>
        <p:spPr>
          <a:xfrm>
            <a:off x="3680851" y="6167748"/>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Oval 15">
            <a:extLst>
              <a:ext uri="{FF2B5EF4-FFF2-40B4-BE49-F238E27FC236}">
                <a16:creationId xmlns:a16="http://schemas.microsoft.com/office/drawing/2014/main" id="{2450DC94-98A8-2744-951E-C30DCBB07B27}"/>
              </a:ext>
            </a:extLst>
          </p:cNvPr>
          <p:cNvSpPr/>
          <p:nvPr/>
        </p:nvSpPr>
        <p:spPr>
          <a:xfrm>
            <a:off x="3680851" y="65289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7408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1"/>
            <a:ext cx="3194462" cy="3552380"/>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214248" y="1212879"/>
            <a:ext cx="2790702" cy="661828"/>
          </a:xfrm>
        </p:spPr>
        <p:txBody>
          <a:bodyPr>
            <a:noAutofit/>
          </a:bodyPr>
          <a:lstStyle/>
          <a:p>
            <a:pPr algn="ctr"/>
            <a:r>
              <a:rPr lang="en-US" sz="3200" dirty="0">
                <a:solidFill>
                  <a:schemeClr val="bg1"/>
                </a:solidFill>
              </a:rPr>
              <a:t>Revenue Replacement: Future Salaries / Benefit Expenditures</a:t>
            </a:r>
          </a:p>
        </p:txBody>
      </p:sp>
      <p:sp>
        <p:nvSpPr>
          <p:cNvPr id="3" name="Content Placeholder 2">
            <a:extLst>
              <a:ext uri="{FF2B5EF4-FFF2-40B4-BE49-F238E27FC236}">
                <a16:creationId xmlns:a16="http://schemas.microsoft.com/office/drawing/2014/main" id="{65F6432E-F475-0A4C-B067-C5982A53DAE5}"/>
              </a:ext>
            </a:extLst>
          </p:cNvPr>
          <p:cNvSpPr>
            <a:spLocks noGrp="1"/>
          </p:cNvSpPr>
          <p:nvPr>
            <p:ph idx="1"/>
          </p:nvPr>
        </p:nvSpPr>
        <p:spPr>
          <a:xfrm>
            <a:off x="3788228" y="1"/>
            <a:ext cx="8403771" cy="6495802"/>
          </a:xfrm>
        </p:spPr>
        <p:txBody>
          <a:bodyPr>
            <a:noAutofit/>
          </a:bodyPr>
          <a:lstStyle/>
          <a:p>
            <a:pPr marL="0" lvl="0" indent="0">
              <a:spcBef>
                <a:spcPts val="1100"/>
              </a:spcBef>
              <a:buNone/>
            </a:pPr>
            <a:r>
              <a:rPr lang="en-US" sz="1700" dirty="0"/>
              <a:t>Adopt and implement </a:t>
            </a:r>
            <a:r>
              <a:rPr lang="en-US" sz="1700" b="1" dirty="0">
                <a:hlinkClick r:id="rId2" action="ppaction://hlinksldjump"/>
              </a:rPr>
              <a:t>5 BASIC policies</a:t>
            </a:r>
            <a:endParaRPr lang="en-US" sz="1700" b="1" dirty="0"/>
          </a:p>
          <a:p>
            <a:pPr marL="0" lvl="0" indent="0">
              <a:spcBef>
                <a:spcPts val="1100"/>
              </a:spcBef>
              <a:buNone/>
            </a:pPr>
            <a:r>
              <a:rPr lang="en-US" sz="1700" dirty="0"/>
              <a:t>Adopt or amend general </a:t>
            </a:r>
            <a:r>
              <a:rPr lang="en-US" sz="1700" b="1" dirty="0">
                <a:hlinkClick r:id="rId3" action="ppaction://hlinksldjump"/>
              </a:rPr>
              <a:t>written internal controls</a:t>
            </a:r>
            <a:endParaRPr lang="en-US" sz="1700" b="1" dirty="0"/>
          </a:p>
          <a:p>
            <a:pPr marL="0" lvl="0" indent="0">
              <a:spcBef>
                <a:spcPts val="1100"/>
              </a:spcBef>
              <a:buNone/>
            </a:pPr>
            <a:r>
              <a:rPr lang="en-US" sz="1700" dirty="0"/>
              <a:t>Have attorney review for compliance with </a:t>
            </a:r>
            <a:r>
              <a:rPr lang="en-US" sz="1700" b="1" dirty="0">
                <a:hlinkClick r:id="rId4"/>
              </a:rPr>
              <a:t>Award Terms &amp; Conditions</a:t>
            </a:r>
            <a:endParaRPr lang="en-US" sz="1700" b="1" dirty="0"/>
          </a:p>
          <a:p>
            <a:pPr marL="0" lvl="0" indent="0">
              <a:spcBef>
                <a:spcPts val="1100"/>
              </a:spcBef>
              <a:buNone/>
            </a:pPr>
            <a:r>
              <a:rPr lang="en-US" sz="1700" dirty="0"/>
              <a:t>Estimate salary/benefit expenditures by department</a:t>
            </a:r>
          </a:p>
          <a:p>
            <a:pPr marL="0" lvl="0" indent="0">
              <a:spcBef>
                <a:spcPts val="1100"/>
              </a:spcBef>
              <a:buNone/>
            </a:pPr>
            <a:r>
              <a:rPr lang="en-US" sz="1700" dirty="0"/>
              <a:t>Complete eligible use and allowable cost review documentation (</a:t>
            </a:r>
            <a:r>
              <a:rPr lang="en-US" sz="1700" b="1" dirty="0">
                <a:hlinkClick r:id="rId5"/>
              </a:rPr>
              <a:t>template here</a:t>
            </a:r>
            <a:r>
              <a:rPr lang="en-US" sz="1700" dirty="0"/>
              <a:t>) </a:t>
            </a:r>
          </a:p>
          <a:p>
            <a:pPr marL="0" lvl="0" indent="0">
              <a:spcBef>
                <a:spcPts val="1100"/>
              </a:spcBef>
              <a:buNone/>
            </a:pPr>
            <a:r>
              <a:rPr lang="en-US" sz="1700" dirty="0"/>
              <a:t>Adopt </a:t>
            </a:r>
            <a:r>
              <a:rPr lang="en-US" sz="1700" b="1" dirty="0">
                <a:hlinkClick r:id="rId6"/>
              </a:rPr>
              <a:t>grant project ordinance </a:t>
            </a:r>
            <a:r>
              <a:rPr lang="en-US" sz="1700" dirty="0"/>
              <a:t>appropriating transfer of ARP revenues to annual budget ordinance for estimated amounts that will be paid the rest of this fiscal year for salaries/benefits</a:t>
            </a:r>
          </a:p>
          <a:p>
            <a:pPr marL="0" lvl="0" indent="0">
              <a:spcBef>
                <a:spcPts val="1100"/>
              </a:spcBef>
              <a:buNone/>
            </a:pPr>
            <a:r>
              <a:rPr lang="en-US" sz="1700" dirty="0"/>
              <a:t>Do journal entry to move cash from special revenue fund to general fund and/or enterprise fund(s)</a:t>
            </a:r>
          </a:p>
          <a:p>
            <a:pPr marL="0" lvl="0" indent="0">
              <a:spcBef>
                <a:spcPts val="1100"/>
              </a:spcBef>
              <a:buNone/>
            </a:pPr>
            <a:r>
              <a:rPr lang="en-US" sz="1700" dirty="0"/>
              <a:t>Amend annual budget ordinance to recognize ARP revenue transfer to cover salaries/benefits for rest of fiscal year (to keep budget balanced, either reduce appropriated fund balance by same amount or add new appropriations to be paid from freed up non-grant revenues)</a:t>
            </a:r>
          </a:p>
          <a:p>
            <a:pPr marL="0" lvl="0" indent="0">
              <a:spcBef>
                <a:spcPts val="1100"/>
              </a:spcBef>
              <a:buNone/>
            </a:pPr>
            <a:r>
              <a:rPr lang="en-US" sz="1700" dirty="0"/>
              <a:t>Retain payroll records for each covered pay period (DO NOT need individual employee effort certification forms)</a:t>
            </a:r>
          </a:p>
          <a:p>
            <a:pPr marL="0" lvl="0" indent="0">
              <a:spcBef>
                <a:spcPts val="1100"/>
              </a:spcBef>
              <a:buNone/>
            </a:pPr>
            <a:r>
              <a:rPr lang="en-US" sz="1700" b="1" dirty="0">
                <a:hlinkClick r:id="rId7"/>
              </a:rPr>
              <a:t>Track obligations and expenditures </a:t>
            </a:r>
            <a:r>
              <a:rPr lang="en-US" sz="1700" dirty="0"/>
              <a:t>by reporting period (April - March) and report as 6.1 EC on P&amp;E report</a:t>
            </a:r>
          </a:p>
          <a:p>
            <a:pPr marL="0" lvl="0" indent="0">
              <a:spcBef>
                <a:spcPts val="1100"/>
              </a:spcBef>
              <a:buNone/>
            </a:pPr>
            <a:r>
              <a:rPr lang="en-US" sz="1700" dirty="0"/>
              <a:t>Retain all documentation for at least 5 years after expenditure of final dollar of ARP/CSLFRF funds</a:t>
            </a:r>
          </a:p>
          <a:p>
            <a:pPr marL="0" lvl="0" indent="0">
              <a:spcBef>
                <a:spcPts val="1100"/>
              </a:spcBef>
              <a:buNone/>
            </a:pPr>
            <a:r>
              <a:rPr lang="en-US" sz="1700" dirty="0"/>
              <a:t>Periodically review revenue estimates to actuals and make adjustments</a:t>
            </a:r>
          </a:p>
          <a:p>
            <a:pPr marL="0" lvl="0" indent="0">
              <a:spcBef>
                <a:spcPts val="1100"/>
              </a:spcBef>
              <a:buNone/>
            </a:pPr>
            <a:r>
              <a:rPr lang="en-US" sz="1700" dirty="0"/>
              <a:t>Repeat each fiscal year until expend all ARP funds or grant period expires (Note that must incur all obligations by December 31, 2024)</a:t>
            </a:r>
          </a:p>
        </p:txBody>
      </p:sp>
      <p:sp>
        <p:nvSpPr>
          <p:cNvPr id="7" name="Oval 6">
            <a:extLst>
              <a:ext uri="{FF2B5EF4-FFF2-40B4-BE49-F238E27FC236}">
                <a16:creationId xmlns:a16="http://schemas.microsoft.com/office/drawing/2014/main" id="{D1586DF5-CCCC-554A-8BE4-0C7E56D365BB}"/>
              </a:ext>
            </a:extLst>
          </p:cNvPr>
          <p:cNvSpPr/>
          <p:nvPr/>
        </p:nvSpPr>
        <p:spPr>
          <a:xfrm>
            <a:off x="3194462" y="108934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Oval 7">
            <a:extLst>
              <a:ext uri="{FF2B5EF4-FFF2-40B4-BE49-F238E27FC236}">
                <a16:creationId xmlns:a16="http://schemas.microsoft.com/office/drawing/2014/main" id="{2C463A6F-02CC-F649-B8DD-AB973C3AEA73}"/>
              </a:ext>
            </a:extLst>
          </p:cNvPr>
          <p:cNvSpPr/>
          <p:nvPr/>
        </p:nvSpPr>
        <p:spPr>
          <a:xfrm>
            <a:off x="3194461" y="144240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E8096E00-EE1B-DA43-BC64-CE1B6780C9FD}"/>
              </a:ext>
            </a:extLst>
          </p:cNvPr>
          <p:cNvSpPr/>
          <p:nvPr/>
        </p:nvSpPr>
        <p:spPr>
          <a:xfrm>
            <a:off x="3194461" y="187470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0" name="Oval 9">
            <a:extLst>
              <a:ext uri="{FF2B5EF4-FFF2-40B4-BE49-F238E27FC236}">
                <a16:creationId xmlns:a16="http://schemas.microsoft.com/office/drawing/2014/main" id="{37C3BF55-C27C-884F-AEAC-7AB2EFFCCD1B}"/>
              </a:ext>
            </a:extLst>
          </p:cNvPr>
          <p:cNvSpPr/>
          <p:nvPr/>
        </p:nvSpPr>
        <p:spPr>
          <a:xfrm>
            <a:off x="3194460" y="269569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1" name="Oval 10">
            <a:extLst>
              <a:ext uri="{FF2B5EF4-FFF2-40B4-BE49-F238E27FC236}">
                <a16:creationId xmlns:a16="http://schemas.microsoft.com/office/drawing/2014/main" id="{F245F188-72DF-D142-BEF8-AFCEA30677F4}"/>
              </a:ext>
            </a:extLst>
          </p:cNvPr>
          <p:cNvSpPr/>
          <p:nvPr/>
        </p:nvSpPr>
        <p:spPr>
          <a:xfrm>
            <a:off x="3194460" y="334015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2" name="Oval 11">
            <a:extLst>
              <a:ext uri="{FF2B5EF4-FFF2-40B4-BE49-F238E27FC236}">
                <a16:creationId xmlns:a16="http://schemas.microsoft.com/office/drawing/2014/main" id="{9C3E4309-3084-3940-81D6-AA2479CCF840}"/>
              </a:ext>
            </a:extLst>
          </p:cNvPr>
          <p:cNvSpPr/>
          <p:nvPr/>
        </p:nvSpPr>
        <p:spPr>
          <a:xfrm>
            <a:off x="3194460" y="4148186"/>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3" name="Oval 12">
            <a:extLst>
              <a:ext uri="{FF2B5EF4-FFF2-40B4-BE49-F238E27FC236}">
                <a16:creationId xmlns:a16="http://schemas.microsoft.com/office/drawing/2014/main" id="{ACCC1DA4-766A-D84F-B9B6-605F01AD2C6F}"/>
              </a:ext>
            </a:extLst>
          </p:cNvPr>
          <p:cNvSpPr/>
          <p:nvPr/>
        </p:nvSpPr>
        <p:spPr>
          <a:xfrm>
            <a:off x="3209303" y="478256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4" name="Oval 13">
            <a:extLst>
              <a:ext uri="{FF2B5EF4-FFF2-40B4-BE49-F238E27FC236}">
                <a16:creationId xmlns:a16="http://schemas.microsoft.com/office/drawing/2014/main" id="{A9CB8CA4-B982-A742-AEE2-4B89586ECA9C}"/>
              </a:ext>
            </a:extLst>
          </p:cNvPr>
          <p:cNvSpPr/>
          <p:nvPr/>
        </p:nvSpPr>
        <p:spPr>
          <a:xfrm>
            <a:off x="3194460" y="540615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5" name="Oval 14">
            <a:extLst>
              <a:ext uri="{FF2B5EF4-FFF2-40B4-BE49-F238E27FC236}">
                <a16:creationId xmlns:a16="http://schemas.microsoft.com/office/drawing/2014/main" id="{0F2942F3-2336-9642-B635-AE4FD42C18DD}"/>
              </a:ext>
            </a:extLst>
          </p:cNvPr>
          <p:cNvSpPr/>
          <p:nvPr/>
        </p:nvSpPr>
        <p:spPr>
          <a:xfrm>
            <a:off x="3194460" y="595098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16" name="Oval 15">
            <a:extLst>
              <a:ext uri="{FF2B5EF4-FFF2-40B4-BE49-F238E27FC236}">
                <a16:creationId xmlns:a16="http://schemas.microsoft.com/office/drawing/2014/main" id="{CE6C0AE4-49ED-2743-8E5B-0C4519775F7A}"/>
              </a:ext>
            </a:extLst>
          </p:cNvPr>
          <p:cNvSpPr/>
          <p:nvPr/>
        </p:nvSpPr>
        <p:spPr>
          <a:xfrm>
            <a:off x="3194460" y="634940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17" name="Oval 16">
            <a:extLst>
              <a:ext uri="{FF2B5EF4-FFF2-40B4-BE49-F238E27FC236}">
                <a16:creationId xmlns:a16="http://schemas.microsoft.com/office/drawing/2014/main" id="{ECFC2D83-0AD0-0540-A7C3-156EBA4E717D}"/>
              </a:ext>
            </a:extLst>
          </p:cNvPr>
          <p:cNvSpPr/>
          <p:nvPr/>
        </p:nvSpPr>
        <p:spPr>
          <a:xfrm>
            <a:off x="3194462" y="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6DB43FE8-2713-0A4C-9ABD-5D225E3B5E76}"/>
              </a:ext>
            </a:extLst>
          </p:cNvPr>
          <p:cNvSpPr/>
          <p:nvPr/>
        </p:nvSpPr>
        <p:spPr>
          <a:xfrm>
            <a:off x="3194462" y="35306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a:extLst>
              <a:ext uri="{FF2B5EF4-FFF2-40B4-BE49-F238E27FC236}">
                <a16:creationId xmlns:a16="http://schemas.microsoft.com/office/drawing/2014/main" id="{E2DA3BB7-6C3F-5047-B244-EA296373466E}"/>
              </a:ext>
            </a:extLst>
          </p:cNvPr>
          <p:cNvSpPr/>
          <p:nvPr/>
        </p:nvSpPr>
        <p:spPr>
          <a:xfrm>
            <a:off x="3194462" y="73627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709F5734-FB59-2346-A786-0E84215C265E}"/>
              </a:ext>
            </a:extLst>
          </p:cNvPr>
          <p:cNvSpPr/>
          <p:nvPr/>
        </p:nvSpPr>
        <p:spPr>
          <a:xfrm>
            <a:off x="1" y="2838202"/>
            <a:ext cx="3194459"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local government may use revenue replacement funds to cover any employee’s or official’s salaries and benefits, unless specifically covered or reimbursed with other earmarked funds.</a:t>
            </a:r>
          </a:p>
          <a:p>
            <a:pPr algn="ctr"/>
            <a:endParaRPr lang="en-US" sz="2000" dirty="0"/>
          </a:p>
          <a:p>
            <a:pPr algn="ctr"/>
            <a:r>
              <a:rPr lang="en-US" sz="2000" dirty="0"/>
              <a:t>Only documentation required is payroll records</a:t>
            </a:r>
          </a:p>
        </p:txBody>
      </p:sp>
    </p:spTree>
    <p:extLst>
      <p:ext uri="{BB962C8B-B14F-4D97-AF65-F5344CB8AC3E}">
        <p14:creationId xmlns:p14="http://schemas.microsoft.com/office/powerpoint/2010/main" val="181462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5D62FD-8D22-5940-8C1E-70A547179DE0}"/>
              </a:ext>
            </a:extLst>
          </p:cNvPr>
          <p:cNvSpPr/>
          <p:nvPr/>
        </p:nvSpPr>
        <p:spPr>
          <a:xfrm>
            <a:off x="0" y="2572284"/>
            <a:ext cx="2612573" cy="4285716"/>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INELIGIBLE EXPENDITURES ARE:</a:t>
            </a:r>
          </a:p>
          <a:p>
            <a:pPr algn="ctr"/>
            <a:endParaRPr lang="en-US" sz="800" dirty="0"/>
          </a:p>
          <a:p>
            <a:pPr>
              <a:spcBef>
                <a:spcPts val="600"/>
              </a:spcBef>
            </a:pPr>
            <a:r>
              <a:rPr lang="en-US" sz="1400" dirty="0"/>
              <a:t>NO: Pension fund contributions</a:t>
            </a:r>
          </a:p>
          <a:p>
            <a:pPr>
              <a:spcBef>
                <a:spcPts val="600"/>
              </a:spcBef>
            </a:pPr>
            <a:r>
              <a:rPr lang="en-US" sz="1400" dirty="0"/>
              <a:t>NO: Borrowing money</a:t>
            </a:r>
          </a:p>
          <a:p>
            <a:pPr>
              <a:spcBef>
                <a:spcPts val="600"/>
              </a:spcBef>
            </a:pPr>
            <a:r>
              <a:rPr lang="en-US" sz="1400" dirty="0"/>
              <a:t>NO: Financial reserves / rainy day fund</a:t>
            </a:r>
          </a:p>
          <a:p>
            <a:pPr>
              <a:spcBef>
                <a:spcPts val="600"/>
              </a:spcBef>
            </a:pPr>
            <a:r>
              <a:rPr lang="en-US" sz="1400" dirty="0"/>
              <a:t>NO: Settlement/judgement/consent decree</a:t>
            </a:r>
          </a:p>
          <a:p>
            <a:pPr>
              <a:spcBef>
                <a:spcPts val="600"/>
              </a:spcBef>
            </a:pPr>
            <a:r>
              <a:rPr lang="en-US" sz="1400" dirty="0"/>
              <a:t>NO: Undermines or discourages compliance with CDC guidelines</a:t>
            </a:r>
          </a:p>
          <a:p>
            <a:pPr>
              <a:spcBef>
                <a:spcPts val="600"/>
              </a:spcBef>
            </a:pPr>
            <a:r>
              <a:rPr lang="en-US" sz="1400" dirty="0"/>
              <a:t>NO: Violates conflict of interest provisions</a:t>
            </a:r>
          </a:p>
          <a:p>
            <a:pPr>
              <a:spcBef>
                <a:spcPts val="600"/>
              </a:spcBef>
            </a:pPr>
            <a:r>
              <a:rPr lang="en-US" sz="1400" dirty="0"/>
              <a:t>NO: Not authorized by state law</a:t>
            </a:r>
          </a:p>
          <a:p>
            <a:pPr algn="ctr"/>
            <a:endParaRPr lang="en-US" dirty="0"/>
          </a:p>
        </p:txBody>
      </p:sp>
      <p:sp>
        <p:nvSpPr>
          <p:cNvPr id="6" name="Rectangle 5">
            <a:extLst>
              <a:ext uri="{FF2B5EF4-FFF2-40B4-BE49-F238E27FC236}">
                <a16:creationId xmlns:a16="http://schemas.microsoft.com/office/drawing/2014/main" id="{F81DDB4D-9A87-0A43-872B-B6A98F2A44F5}"/>
              </a:ext>
            </a:extLst>
          </p:cNvPr>
          <p:cNvSpPr/>
          <p:nvPr/>
        </p:nvSpPr>
        <p:spPr>
          <a:xfrm>
            <a:off x="0" y="1"/>
            <a:ext cx="2612573" cy="2565069"/>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90056" y="846339"/>
            <a:ext cx="2391887" cy="661828"/>
          </a:xfrm>
        </p:spPr>
        <p:txBody>
          <a:bodyPr>
            <a:noAutofit/>
          </a:bodyPr>
          <a:lstStyle/>
          <a:p>
            <a:pPr algn="ctr"/>
            <a:r>
              <a:rPr lang="en-US" sz="3000" dirty="0">
                <a:solidFill>
                  <a:schemeClr val="bg1"/>
                </a:solidFill>
              </a:rPr>
              <a:t>Revenue Replacement: Future Other Expenditures</a:t>
            </a:r>
          </a:p>
        </p:txBody>
      </p:sp>
      <p:sp>
        <p:nvSpPr>
          <p:cNvPr id="3" name="Content Placeholder 2">
            <a:extLst>
              <a:ext uri="{FF2B5EF4-FFF2-40B4-BE49-F238E27FC236}">
                <a16:creationId xmlns:a16="http://schemas.microsoft.com/office/drawing/2014/main" id="{56331335-5C02-594A-A9A1-A551D38D79E6}"/>
              </a:ext>
            </a:extLst>
          </p:cNvPr>
          <p:cNvSpPr>
            <a:spLocks noGrp="1"/>
          </p:cNvSpPr>
          <p:nvPr>
            <p:ph idx="1"/>
          </p:nvPr>
        </p:nvSpPr>
        <p:spPr>
          <a:xfrm>
            <a:off x="3099458" y="325771"/>
            <a:ext cx="9002486" cy="6858000"/>
          </a:xfrm>
        </p:spPr>
        <p:txBody>
          <a:bodyPr>
            <a:noAutofit/>
          </a:bodyPr>
          <a:lstStyle/>
          <a:p>
            <a:pPr marL="0" lvl="0" indent="0">
              <a:spcBef>
                <a:spcPts val="1800"/>
              </a:spcBef>
              <a:buNone/>
            </a:pPr>
            <a:r>
              <a:rPr lang="en-US" sz="1800" dirty="0"/>
              <a:t>Adopt and implement </a:t>
            </a:r>
            <a:r>
              <a:rPr lang="en-US" sz="1800" b="1" dirty="0">
                <a:hlinkClick r:id="rId2" action="ppaction://hlinksldjump"/>
              </a:rPr>
              <a:t>5 BASIC policies</a:t>
            </a:r>
            <a:endParaRPr lang="en-US" sz="1800" b="1" dirty="0"/>
          </a:p>
          <a:p>
            <a:pPr marL="0" lvl="0" indent="0">
              <a:spcBef>
                <a:spcPts val="1800"/>
              </a:spcBef>
              <a:buNone/>
            </a:pPr>
            <a:r>
              <a:rPr lang="en-US" sz="1800" dirty="0"/>
              <a:t>Adopt or amend general </a:t>
            </a:r>
            <a:r>
              <a:rPr lang="en-US" sz="1800" b="1" dirty="0">
                <a:hlinkClick r:id="rId3" action="ppaction://hlinksldjump"/>
              </a:rPr>
              <a:t>written internal controls</a:t>
            </a:r>
            <a:endParaRPr lang="en-US" sz="1800" b="1" dirty="0"/>
          </a:p>
          <a:p>
            <a:pPr marL="0" lvl="0" indent="0">
              <a:spcBef>
                <a:spcPts val="1800"/>
              </a:spcBef>
              <a:buNone/>
            </a:pPr>
            <a:r>
              <a:rPr lang="en-US" sz="1800" dirty="0"/>
              <a:t>Have attorney review for compliance with </a:t>
            </a:r>
            <a:r>
              <a:rPr lang="en-US" sz="1800" b="1" dirty="0">
                <a:hlinkClick r:id="rId4"/>
              </a:rPr>
              <a:t>Award Terms &amp; Conditions</a:t>
            </a:r>
            <a:endParaRPr lang="en-US" sz="1800" b="1" dirty="0"/>
          </a:p>
          <a:p>
            <a:pPr marL="0" lvl="0" indent="0">
              <a:spcBef>
                <a:spcPts val="1800"/>
              </a:spcBef>
              <a:buNone/>
            </a:pPr>
            <a:r>
              <a:rPr lang="en-US" sz="1800" dirty="0"/>
              <a:t>Identify eligible project(s) and estimate costs</a:t>
            </a:r>
          </a:p>
          <a:p>
            <a:pPr marL="0" lvl="0" indent="0">
              <a:spcBef>
                <a:spcPts val="1800"/>
              </a:spcBef>
              <a:buNone/>
            </a:pPr>
            <a:r>
              <a:rPr lang="en-US" sz="1800" dirty="0"/>
              <a:t>Complete eligible use and allowable cost review documentation (</a:t>
            </a:r>
            <a:r>
              <a:rPr lang="en-US" sz="1800" b="1" dirty="0">
                <a:hlinkClick r:id="rId5"/>
              </a:rPr>
              <a:t>template here</a:t>
            </a:r>
            <a:r>
              <a:rPr lang="en-US" sz="1800" dirty="0"/>
              <a:t>) </a:t>
            </a:r>
          </a:p>
          <a:p>
            <a:pPr marL="0" indent="0">
              <a:spcBef>
                <a:spcPts val="1800"/>
              </a:spcBef>
              <a:buNone/>
            </a:pPr>
            <a:r>
              <a:rPr lang="en-US" sz="1800" dirty="0"/>
              <a:t>Adopt </a:t>
            </a:r>
            <a:r>
              <a:rPr lang="en-US" sz="1800" b="1" dirty="0">
                <a:hlinkClick r:id="rId6"/>
              </a:rPr>
              <a:t>grant project ordinance </a:t>
            </a:r>
            <a:r>
              <a:rPr lang="en-US" sz="1800" dirty="0"/>
              <a:t>appropriating ARP/CSLFRF funds for each project</a:t>
            </a:r>
          </a:p>
          <a:p>
            <a:pPr marL="0" indent="0">
              <a:spcBef>
                <a:spcPts val="1800"/>
              </a:spcBef>
              <a:buNone/>
            </a:pPr>
            <a:r>
              <a:rPr lang="en-US" sz="1800" dirty="0"/>
              <a:t>Obligate and expend funds for project(s) directly out of grant project ordinance (or transfer to capital project ordinance)</a:t>
            </a:r>
          </a:p>
          <a:p>
            <a:pPr marL="0" indent="0">
              <a:spcBef>
                <a:spcPts val="1800"/>
              </a:spcBef>
              <a:buNone/>
            </a:pPr>
            <a:r>
              <a:rPr lang="en-US" sz="1800" dirty="0"/>
              <a:t>Retain all documentation of contracts, agreements, invoices, expenditures, and other records</a:t>
            </a:r>
          </a:p>
          <a:p>
            <a:pPr marL="0" indent="0">
              <a:spcBef>
                <a:spcPts val="1800"/>
              </a:spcBef>
              <a:buNone/>
            </a:pPr>
            <a:r>
              <a:rPr lang="en-US" sz="1800" b="1" dirty="0">
                <a:hlinkClick r:id="rId7"/>
              </a:rPr>
              <a:t>Track obligations and expenditures </a:t>
            </a:r>
            <a:r>
              <a:rPr lang="en-US" sz="1800" dirty="0"/>
              <a:t>by reporting period (April - March) and report as 6.1 EC on P&amp;E report</a:t>
            </a:r>
          </a:p>
          <a:p>
            <a:pPr marL="0" indent="0">
              <a:spcBef>
                <a:spcPts val="1800"/>
              </a:spcBef>
              <a:buNone/>
            </a:pPr>
            <a:r>
              <a:rPr lang="en-US" sz="1800" dirty="0"/>
              <a:t>Retain all documentation for at least 5 years after expenditure of final dollar of ARP/CSLFRF funds</a:t>
            </a:r>
          </a:p>
          <a:p>
            <a:pPr marL="0" indent="0">
              <a:spcBef>
                <a:spcPts val="1800"/>
              </a:spcBef>
              <a:buNone/>
            </a:pPr>
            <a:r>
              <a:rPr lang="en-US" sz="1800" dirty="0"/>
              <a:t>Periodically review revenue estimates to actuals to make adjustments to ensure all funds are obligated by December 31, 2024 and expended by December 31, 2026</a:t>
            </a:r>
          </a:p>
        </p:txBody>
      </p:sp>
      <p:sp>
        <p:nvSpPr>
          <p:cNvPr id="5" name="Oval 4">
            <a:extLst>
              <a:ext uri="{FF2B5EF4-FFF2-40B4-BE49-F238E27FC236}">
                <a16:creationId xmlns:a16="http://schemas.microsoft.com/office/drawing/2014/main" id="{8A92A4BF-00E9-7C41-B20E-DD7327D5910D}"/>
              </a:ext>
            </a:extLst>
          </p:cNvPr>
          <p:cNvSpPr/>
          <p:nvPr/>
        </p:nvSpPr>
        <p:spPr>
          <a:xfrm>
            <a:off x="2481941" y="174782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Oval 6">
            <a:extLst>
              <a:ext uri="{FF2B5EF4-FFF2-40B4-BE49-F238E27FC236}">
                <a16:creationId xmlns:a16="http://schemas.microsoft.com/office/drawing/2014/main" id="{362AD1FE-B811-844C-B4B0-A5A024AFBF9B}"/>
              </a:ext>
            </a:extLst>
          </p:cNvPr>
          <p:cNvSpPr/>
          <p:nvPr/>
        </p:nvSpPr>
        <p:spPr>
          <a:xfrm>
            <a:off x="2481941" y="221921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A768D0DE-0E4F-7249-AC73-58D1F36372C1}"/>
              </a:ext>
            </a:extLst>
          </p:cNvPr>
          <p:cNvSpPr/>
          <p:nvPr/>
        </p:nvSpPr>
        <p:spPr>
          <a:xfrm>
            <a:off x="2496289" y="269575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 name="Oval 8">
            <a:extLst>
              <a:ext uri="{FF2B5EF4-FFF2-40B4-BE49-F238E27FC236}">
                <a16:creationId xmlns:a16="http://schemas.microsoft.com/office/drawing/2014/main" id="{03589E95-21DE-464B-89EE-22EFE708FB0C}"/>
              </a:ext>
            </a:extLst>
          </p:cNvPr>
          <p:cNvSpPr/>
          <p:nvPr/>
        </p:nvSpPr>
        <p:spPr>
          <a:xfrm>
            <a:off x="2481941" y="318598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C582E617-956D-C048-84B9-B7356D25E3CF}"/>
              </a:ext>
            </a:extLst>
          </p:cNvPr>
          <p:cNvSpPr/>
          <p:nvPr/>
        </p:nvSpPr>
        <p:spPr>
          <a:xfrm>
            <a:off x="2496289" y="390400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a:extLst>
              <a:ext uri="{FF2B5EF4-FFF2-40B4-BE49-F238E27FC236}">
                <a16:creationId xmlns:a16="http://schemas.microsoft.com/office/drawing/2014/main" id="{1F860AB8-92D8-5F4B-9414-38DAAFC93804}"/>
              </a:ext>
            </a:extLst>
          </p:cNvPr>
          <p:cNvSpPr/>
          <p:nvPr/>
        </p:nvSpPr>
        <p:spPr>
          <a:xfrm>
            <a:off x="2481941" y="437982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 name="Oval 11">
            <a:extLst>
              <a:ext uri="{FF2B5EF4-FFF2-40B4-BE49-F238E27FC236}">
                <a16:creationId xmlns:a16="http://schemas.microsoft.com/office/drawing/2014/main" id="{66C75F7D-CA1E-7445-B8C0-B0E2613156D1}"/>
              </a:ext>
            </a:extLst>
          </p:cNvPr>
          <p:cNvSpPr/>
          <p:nvPr/>
        </p:nvSpPr>
        <p:spPr>
          <a:xfrm>
            <a:off x="2481941" y="513080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3" name="Oval 12">
            <a:extLst>
              <a:ext uri="{FF2B5EF4-FFF2-40B4-BE49-F238E27FC236}">
                <a16:creationId xmlns:a16="http://schemas.microsoft.com/office/drawing/2014/main" id="{C36E5E6C-9E89-524A-BB82-E417A5592250}"/>
              </a:ext>
            </a:extLst>
          </p:cNvPr>
          <p:cNvSpPr/>
          <p:nvPr/>
        </p:nvSpPr>
        <p:spPr>
          <a:xfrm>
            <a:off x="2496290" y="582390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6" name="Oval 15">
            <a:extLst>
              <a:ext uri="{FF2B5EF4-FFF2-40B4-BE49-F238E27FC236}">
                <a16:creationId xmlns:a16="http://schemas.microsoft.com/office/drawing/2014/main" id="{74260503-8E2C-0447-89BB-3808D964F5BB}"/>
              </a:ext>
            </a:extLst>
          </p:cNvPr>
          <p:cNvSpPr/>
          <p:nvPr/>
        </p:nvSpPr>
        <p:spPr>
          <a:xfrm>
            <a:off x="2481944" y="32577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0CC3A092-5F2F-EF49-94B3-AEAC5C851F4A}"/>
              </a:ext>
            </a:extLst>
          </p:cNvPr>
          <p:cNvSpPr/>
          <p:nvPr/>
        </p:nvSpPr>
        <p:spPr>
          <a:xfrm>
            <a:off x="2481941" y="78497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899BCA0A-B4A9-FB4D-9BF1-9CCD99FEA418}"/>
              </a:ext>
            </a:extLst>
          </p:cNvPr>
          <p:cNvSpPr/>
          <p:nvPr/>
        </p:nvSpPr>
        <p:spPr>
          <a:xfrm>
            <a:off x="2481941" y="1262023"/>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0EDB6EA2-EEDD-6E44-8D3C-127D3A77EF09}"/>
              </a:ext>
            </a:extLst>
          </p:cNvPr>
          <p:cNvSpPr/>
          <p:nvPr/>
        </p:nvSpPr>
        <p:spPr>
          <a:xfrm>
            <a:off x="9927771" y="6388925"/>
            <a:ext cx="1793174" cy="356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rId8" action="ppaction://hlinksldjump"/>
              </a:rPr>
              <a:t>Adv Compliance</a:t>
            </a:r>
            <a:endParaRPr lang="en-US" sz="1200" dirty="0"/>
          </a:p>
        </p:txBody>
      </p:sp>
    </p:spTree>
    <p:extLst>
      <p:ext uri="{BB962C8B-B14F-4D97-AF65-F5344CB8AC3E}">
        <p14:creationId xmlns:p14="http://schemas.microsoft.com/office/powerpoint/2010/main" val="123835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542DD5-D85E-2A44-B00E-9606A6EFAA19}"/>
              </a:ext>
            </a:extLst>
          </p:cNvPr>
          <p:cNvGraphicFramePr>
            <a:graphicFrameLocks noGrp="1"/>
          </p:cNvGraphicFramePr>
          <p:nvPr>
            <p:ph idx="1"/>
          </p:nvPr>
        </p:nvGraphicFramePr>
        <p:xfrm>
          <a:off x="294967" y="1168400"/>
          <a:ext cx="11720051"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3E7B6E9-AE67-CC4E-9343-77A7B9CBC840}"/>
              </a:ext>
            </a:extLst>
          </p:cNvPr>
          <p:cNvSpPr/>
          <p:nvPr/>
        </p:nvSpPr>
        <p:spPr>
          <a:xfrm>
            <a:off x="0" y="0"/>
            <a:ext cx="12192000" cy="1168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General Compliance: </a:t>
            </a:r>
          </a:p>
          <a:p>
            <a:pPr algn="ctr"/>
            <a:r>
              <a:rPr lang="en-US" sz="3600" dirty="0"/>
              <a:t>Adopt and Implement these Policies</a:t>
            </a:r>
          </a:p>
        </p:txBody>
      </p:sp>
      <p:sp>
        <p:nvSpPr>
          <p:cNvPr id="2" name="Rectangle 1">
            <a:extLst>
              <a:ext uri="{FF2B5EF4-FFF2-40B4-BE49-F238E27FC236}">
                <a16:creationId xmlns:a16="http://schemas.microsoft.com/office/drawing/2014/main" id="{74BE899D-4614-3149-96A8-C90FA6DCC61B}"/>
              </a:ext>
            </a:extLst>
          </p:cNvPr>
          <p:cNvSpPr/>
          <p:nvPr/>
        </p:nvSpPr>
        <p:spPr>
          <a:xfrm>
            <a:off x="10462161" y="6507678"/>
            <a:ext cx="961901" cy="24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BACK</a:t>
            </a:r>
            <a:endParaRPr lang="en-US" dirty="0"/>
          </a:p>
        </p:txBody>
      </p:sp>
    </p:spTree>
    <p:extLst>
      <p:ext uri="{BB962C8B-B14F-4D97-AF65-F5344CB8AC3E}">
        <p14:creationId xmlns:p14="http://schemas.microsoft.com/office/powerpoint/2010/main" val="16481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3CA67C-5804-76C2-3244-DCE49970236D}"/>
              </a:ext>
            </a:extLst>
          </p:cNvPr>
          <p:cNvGraphicFramePr>
            <a:graphicFrameLocks noGrp="1"/>
          </p:cNvGraphicFramePr>
          <p:nvPr>
            <p:ph idx="1"/>
          </p:nvPr>
        </p:nvGraphicFramePr>
        <p:xfrm>
          <a:off x="356702" y="1707872"/>
          <a:ext cx="4791409" cy="5507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18F5072-B8BD-9795-27DD-123367123BF1}"/>
              </a:ext>
            </a:extLst>
          </p:cNvPr>
          <p:cNvGraphicFramePr/>
          <p:nvPr/>
        </p:nvGraphicFramePr>
        <p:xfrm>
          <a:off x="6653057" y="340223"/>
          <a:ext cx="4946754" cy="60406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5BE91D9B-7D8B-D36B-5B21-64F8ECAA0BC3}"/>
              </a:ext>
            </a:extLst>
          </p:cNvPr>
          <p:cNvSpPr txBox="1"/>
          <p:nvPr/>
        </p:nvSpPr>
        <p:spPr>
          <a:xfrm>
            <a:off x="268224" y="202019"/>
            <a:ext cx="614476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Internal Controls Are Required Over Financial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2 CFR 200.302</a:t>
            </a:r>
          </a:p>
        </p:txBody>
      </p:sp>
    </p:spTree>
    <p:extLst>
      <p:ext uri="{BB962C8B-B14F-4D97-AF65-F5344CB8AC3E}">
        <p14:creationId xmlns:p14="http://schemas.microsoft.com/office/powerpoint/2010/main" val="34060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E7C9-315B-DB00-B2E4-AAA10D3828C0}"/>
              </a:ext>
            </a:extLst>
          </p:cNvPr>
          <p:cNvSpPr>
            <a:spLocks noGrp="1"/>
          </p:cNvSpPr>
          <p:nvPr>
            <p:ph type="title"/>
          </p:nvPr>
        </p:nvSpPr>
        <p:spPr>
          <a:xfrm>
            <a:off x="1" y="28695"/>
            <a:ext cx="11982202" cy="1345874"/>
          </a:xfrm>
          <a:solidFill>
            <a:schemeClr val="bg1"/>
          </a:solidFill>
        </p:spPr>
        <p:txBody>
          <a:bodyPr/>
          <a:lstStyle/>
          <a:p>
            <a:pPr algn="ctr"/>
            <a:r>
              <a:rPr lang="en-US" dirty="0"/>
              <a:t>Internal Controls</a:t>
            </a:r>
            <a:br>
              <a:rPr lang="en-US" dirty="0"/>
            </a:br>
            <a:r>
              <a:rPr lang="en-US" dirty="0"/>
              <a:t>2 CFR 200.303</a:t>
            </a:r>
          </a:p>
        </p:txBody>
      </p:sp>
      <p:sp>
        <p:nvSpPr>
          <p:cNvPr id="3" name="Content Placeholder 2">
            <a:extLst>
              <a:ext uri="{FF2B5EF4-FFF2-40B4-BE49-F238E27FC236}">
                <a16:creationId xmlns:a16="http://schemas.microsoft.com/office/drawing/2014/main" id="{149B3222-DD7B-7FF5-A0A3-B54E3B9F2F81}"/>
              </a:ext>
            </a:extLst>
          </p:cNvPr>
          <p:cNvSpPr>
            <a:spLocks noGrp="1"/>
          </p:cNvSpPr>
          <p:nvPr>
            <p:ph idx="1"/>
          </p:nvPr>
        </p:nvSpPr>
        <p:spPr>
          <a:xfrm>
            <a:off x="382856" y="1513390"/>
            <a:ext cx="11599347" cy="4865107"/>
          </a:xfrm>
        </p:spPr>
        <p:txBody>
          <a:bodyPr>
            <a:normAutofit/>
          </a:bodyPr>
          <a:lstStyle/>
          <a:p>
            <a:pPr marL="0" indent="0">
              <a:buNone/>
            </a:pPr>
            <a:r>
              <a:rPr lang="en-US" dirty="0"/>
              <a:t>The non-Federal entity </a:t>
            </a:r>
            <a:r>
              <a:rPr lang="en-US" b="1" u="sng" dirty="0"/>
              <a:t>must</a:t>
            </a:r>
            <a:r>
              <a:rPr lang="en-US" dirty="0"/>
              <a:t>:</a:t>
            </a:r>
          </a:p>
          <a:p>
            <a:pPr marL="0" indent="0">
              <a:buNone/>
            </a:pPr>
            <a:r>
              <a:rPr lang="en-US" dirty="0"/>
              <a:t>Establish and maintain effective internal control over the Federal award that provides reasonable assurance regarding the achievement of objectives in the following categories:</a:t>
            </a:r>
          </a:p>
          <a:p>
            <a:pPr marL="971550" lvl="1" indent="-514350">
              <a:buAutoNum type="alphaLcParenBoth"/>
            </a:pPr>
            <a:r>
              <a:rPr lang="en-US" dirty="0"/>
              <a:t>Effectiveness and efficiency of </a:t>
            </a:r>
            <a:r>
              <a:rPr lang="en-US" b="1" dirty="0"/>
              <a:t>operations</a:t>
            </a:r>
            <a:r>
              <a:rPr lang="en-US" dirty="0"/>
              <a:t>;</a:t>
            </a:r>
          </a:p>
          <a:p>
            <a:pPr marL="971550" lvl="1" indent="-514350">
              <a:buAutoNum type="alphaLcParenBoth"/>
            </a:pPr>
            <a:r>
              <a:rPr lang="en-US" dirty="0"/>
              <a:t>Reliable </a:t>
            </a:r>
            <a:r>
              <a:rPr lang="en-US" b="1" dirty="0"/>
              <a:t>reporting</a:t>
            </a:r>
            <a:r>
              <a:rPr lang="en-US" dirty="0"/>
              <a:t>; and</a:t>
            </a:r>
          </a:p>
          <a:p>
            <a:pPr marL="971550" lvl="1" indent="-514350">
              <a:buAutoNum type="alphaLcParenBoth"/>
            </a:pPr>
            <a:r>
              <a:rPr lang="en-US" b="1" dirty="0"/>
              <a:t>Compliance</a:t>
            </a:r>
            <a:r>
              <a:rPr lang="en-US" dirty="0"/>
              <a:t> with applicable</a:t>
            </a:r>
          </a:p>
          <a:p>
            <a:pPr marL="457200" lvl="1" indent="0">
              <a:buNone/>
            </a:pPr>
            <a:r>
              <a:rPr lang="en-US" dirty="0"/>
              <a:t>laws and regulations.</a:t>
            </a:r>
          </a:p>
        </p:txBody>
      </p:sp>
      <p:sp>
        <p:nvSpPr>
          <p:cNvPr id="6" name="TextBox 5">
            <a:extLst>
              <a:ext uri="{FF2B5EF4-FFF2-40B4-BE49-F238E27FC236}">
                <a16:creationId xmlns:a16="http://schemas.microsoft.com/office/drawing/2014/main" id="{FBD4C062-C8D1-D254-9E56-72ABC91C1859}"/>
              </a:ext>
            </a:extLst>
          </p:cNvPr>
          <p:cNvSpPr txBox="1"/>
          <p:nvPr/>
        </p:nvSpPr>
        <p:spPr>
          <a:xfrm>
            <a:off x="0" y="5212399"/>
            <a:ext cx="12191999" cy="1661993"/>
          </a:xfrm>
          <a:prstGeom prst="rect">
            <a:avLst/>
          </a:prstGeom>
          <a:solidFill>
            <a:schemeClr val="accent6"/>
          </a:solidFill>
        </p:spPr>
        <p:txBody>
          <a:bodyPr wrap="square" rtlCol="0">
            <a:spAutoFit/>
          </a:bodyPr>
          <a:lstStyle/>
          <a:p>
            <a:pPr marL="64008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Internal controls </a:t>
            </a:r>
            <a:r>
              <a:rPr kumimoji="0" lang="en-US" sz="2800" b="1" i="0" u="sng" strike="noStrike" kern="1200" cap="none" spc="0" normalizeH="0" baseline="0" noProof="0" dirty="0">
                <a:ln>
                  <a:noFill/>
                </a:ln>
                <a:solidFill>
                  <a:srgbClr val="FFFFFF"/>
                </a:solidFill>
                <a:effectLst/>
                <a:uLnTx/>
                <a:uFillTx/>
                <a:latin typeface="Corbel" panose="020B0503020204020204"/>
                <a:ea typeface="+mn-ea"/>
                <a:cs typeface="+mn-cs"/>
              </a:rPr>
              <a:t>should</a:t>
            </a: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 be modeled after the guidance in the Standards of Internal Control in the Federal Government  (the Green Book) or the COSO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7265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3E48A1-20F4-D74E-AAA8-83E7B34260C4}"/>
              </a:ext>
            </a:extLst>
          </p:cNvPr>
          <p:cNvSpPr/>
          <p:nvPr/>
        </p:nvSpPr>
        <p:spPr>
          <a:xfrm>
            <a:off x="494675" y="4991725"/>
            <a:ext cx="4646951" cy="1657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aphicFrame>
        <p:nvGraphicFramePr>
          <p:cNvPr id="3" name="Diagram 2">
            <a:extLst>
              <a:ext uri="{FF2B5EF4-FFF2-40B4-BE49-F238E27FC236}">
                <a16:creationId xmlns:a16="http://schemas.microsoft.com/office/drawing/2014/main" id="{533B8A77-BDB3-E8FB-3C68-0D903D1B4F6A}"/>
              </a:ext>
            </a:extLst>
          </p:cNvPr>
          <p:cNvGraphicFramePr/>
          <p:nvPr/>
        </p:nvGraphicFramePr>
        <p:xfrm>
          <a:off x="6343591" y="1725253"/>
          <a:ext cx="5452169" cy="4544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233836B-3CF7-6116-655D-F784B35B2FD5}"/>
              </a:ext>
            </a:extLst>
          </p:cNvPr>
          <p:cNvGraphicFramePr/>
          <p:nvPr/>
        </p:nvGraphicFramePr>
        <p:xfrm>
          <a:off x="836390" y="1725252"/>
          <a:ext cx="4896689" cy="4647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Left Arrow 9">
            <a:extLst>
              <a:ext uri="{FF2B5EF4-FFF2-40B4-BE49-F238E27FC236}">
                <a16:creationId xmlns:a16="http://schemas.microsoft.com/office/drawing/2014/main" id="{4A411B83-EE76-C660-4154-A1606CF4531D}"/>
              </a:ext>
            </a:extLst>
          </p:cNvPr>
          <p:cNvSpPr/>
          <p:nvPr/>
        </p:nvSpPr>
        <p:spPr>
          <a:xfrm rot="10800000" flipV="1">
            <a:off x="4041794" y="4309937"/>
            <a:ext cx="2300223" cy="128087"/>
          </a:xfrm>
          <a:prstGeom prst="leftArrow">
            <a:avLst>
              <a:gd name="adj1" fmla="val 100000"/>
              <a:gd name="adj2" fmla="val 50000"/>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Title 8">
            <a:extLst>
              <a:ext uri="{FF2B5EF4-FFF2-40B4-BE49-F238E27FC236}">
                <a16:creationId xmlns:a16="http://schemas.microsoft.com/office/drawing/2014/main" id="{2C9ED156-82B3-6A67-7C8E-125B4ADD0B7D}"/>
              </a:ext>
            </a:extLst>
          </p:cNvPr>
          <p:cNvSpPr>
            <a:spLocks noGrp="1"/>
          </p:cNvSpPr>
          <p:nvPr>
            <p:ph type="title"/>
          </p:nvPr>
        </p:nvSpPr>
        <p:spPr>
          <a:xfrm>
            <a:off x="888274" y="221643"/>
            <a:ext cx="10907486" cy="1325563"/>
          </a:xfrm>
        </p:spPr>
        <p:txBody>
          <a:bodyPr>
            <a:normAutofit/>
          </a:bodyPr>
          <a:lstStyle/>
          <a:p>
            <a:r>
              <a:rPr lang="en-US" dirty="0"/>
              <a:t>Internal Controls Apply to the ARP/CSLFRF Award Terms &amp; UG Compliance Requirements </a:t>
            </a:r>
          </a:p>
        </p:txBody>
      </p:sp>
      <p:sp>
        <p:nvSpPr>
          <p:cNvPr id="2" name="Rectangle 1">
            <a:extLst>
              <a:ext uri="{FF2B5EF4-FFF2-40B4-BE49-F238E27FC236}">
                <a16:creationId xmlns:a16="http://schemas.microsoft.com/office/drawing/2014/main" id="{687195F4-2C7D-6ABA-B406-037357077711}"/>
              </a:ext>
            </a:extLst>
          </p:cNvPr>
          <p:cNvSpPr/>
          <p:nvPr/>
        </p:nvSpPr>
        <p:spPr>
          <a:xfrm>
            <a:off x="10260281" y="6372928"/>
            <a:ext cx="1080654" cy="2758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hlinkClick r:id="rId13" action="ppaction://hlinksldjump"/>
              </a:rPr>
              <a:t>Back</a:t>
            </a:r>
            <a:endParaRPr lang="en-US" dirty="0">
              <a:solidFill>
                <a:schemeClr val="tx1">
                  <a:lumMod val="75000"/>
                  <a:lumOff val="25000"/>
                </a:schemeClr>
              </a:solidFill>
            </a:endParaRPr>
          </a:p>
        </p:txBody>
      </p:sp>
    </p:spTree>
    <p:extLst>
      <p:ext uri="{BB962C8B-B14F-4D97-AF65-F5344CB8AC3E}">
        <p14:creationId xmlns:p14="http://schemas.microsoft.com/office/powerpoint/2010/main" val="16762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CC07-E25F-CB4A-8DCB-10934CAE3084}"/>
              </a:ext>
            </a:extLst>
          </p:cNvPr>
          <p:cNvSpPr>
            <a:spLocks noGrp="1"/>
          </p:cNvSpPr>
          <p:nvPr>
            <p:ph type="title"/>
          </p:nvPr>
        </p:nvSpPr>
        <p:spPr>
          <a:xfrm>
            <a:off x="-95003" y="-625474"/>
            <a:ext cx="6019800" cy="2852737"/>
          </a:xfrm>
        </p:spPr>
        <p:txBody>
          <a:bodyPr/>
          <a:lstStyle/>
          <a:p>
            <a:pPr algn="ctr"/>
            <a:r>
              <a:rPr lang="en-US" dirty="0"/>
              <a:t>Advanced Compliance</a:t>
            </a:r>
          </a:p>
        </p:txBody>
      </p:sp>
      <p:sp>
        <p:nvSpPr>
          <p:cNvPr id="4" name="Text Placeholder 3">
            <a:extLst>
              <a:ext uri="{FF2B5EF4-FFF2-40B4-BE49-F238E27FC236}">
                <a16:creationId xmlns:a16="http://schemas.microsoft.com/office/drawing/2014/main" id="{4639670F-5C2E-A24B-B83B-31B4D231722B}"/>
              </a:ext>
            </a:extLst>
          </p:cNvPr>
          <p:cNvSpPr>
            <a:spLocks noGrp="1"/>
          </p:cNvSpPr>
          <p:nvPr>
            <p:ph type="body" idx="1"/>
          </p:nvPr>
        </p:nvSpPr>
        <p:spPr/>
        <p:txBody>
          <a:bodyPr/>
          <a:lstStyle/>
          <a:p>
            <a:endParaRPr lang="en-US"/>
          </a:p>
        </p:txBody>
      </p:sp>
      <p:pic>
        <p:nvPicPr>
          <p:cNvPr id="1026" name="Picture 2">
            <a:extLst>
              <a:ext uri="{FF2B5EF4-FFF2-40B4-BE49-F238E27FC236}">
                <a16:creationId xmlns:a16="http://schemas.microsoft.com/office/drawing/2014/main" id="{C0EA4B68-EB07-174F-8B74-EEFAC0349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7800"/>
            <a:ext cx="6019800" cy="414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EB67B1-7679-AC43-8E56-74DC607E830E}"/>
              </a:ext>
            </a:extLst>
          </p:cNvPr>
          <p:cNvSpPr/>
          <p:nvPr/>
        </p:nvSpPr>
        <p:spPr>
          <a:xfrm>
            <a:off x="6019800" y="0"/>
            <a:ext cx="6172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7850" indent="-342900">
              <a:buFont typeface="Arial" panose="020B0604020202020204" pitchFamily="34" charset="0"/>
              <a:buChar char="•"/>
            </a:pPr>
            <a:endParaRPr lang="en-US" sz="2400" dirty="0"/>
          </a:p>
          <a:p>
            <a:pPr marL="234950"/>
            <a:r>
              <a:rPr lang="en-US" sz="2400" dirty="0"/>
              <a:t>In addition to basic compliance, local governments receiving over $10 million and spending ARP/CSLFRF outside of Revenue Replacement have additional compliance and reporting requirements</a:t>
            </a:r>
          </a:p>
          <a:p>
            <a:pPr marL="577850" indent="-342900">
              <a:buFont typeface="Arial" panose="020B0604020202020204" pitchFamily="34" charset="0"/>
              <a:buChar char="•"/>
            </a:pPr>
            <a:endParaRPr lang="en-US" sz="2400" dirty="0"/>
          </a:p>
          <a:p>
            <a:pPr marL="577850" indent="-342900">
              <a:buFont typeface="Arial" panose="020B0604020202020204" pitchFamily="34" charset="0"/>
              <a:buChar char="•"/>
            </a:pPr>
            <a:r>
              <a:rPr lang="en-US" sz="2400" dirty="0"/>
              <a:t>Detailed cost item regulations</a:t>
            </a:r>
          </a:p>
          <a:p>
            <a:pPr marL="577850" indent="-342900">
              <a:buFont typeface="Arial" panose="020B0604020202020204" pitchFamily="34" charset="0"/>
              <a:buChar char="•"/>
            </a:pPr>
            <a:r>
              <a:rPr lang="en-US" sz="2400" dirty="0"/>
              <a:t>Direct vs. Indirect Cost Allocation</a:t>
            </a:r>
          </a:p>
          <a:p>
            <a:pPr marL="577850" indent="-342900">
              <a:buFont typeface="Arial" panose="020B0604020202020204" pitchFamily="34" charset="0"/>
              <a:buChar char="•"/>
            </a:pPr>
            <a:r>
              <a:rPr lang="en-US" sz="2400" dirty="0"/>
              <a:t>Federal Procurement</a:t>
            </a:r>
          </a:p>
          <a:p>
            <a:pPr marL="577850" indent="-342900">
              <a:buFont typeface="Arial" panose="020B0604020202020204" pitchFamily="34" charset="0"/>
              <a:buChar char="•"/>
            </a:pPr>
            <a:r>
              <a:rPr lang="en-US" sz="2400" dirty="0"/>
              <a:t>Federal Property Management</a:t>
            </a:r>
          </a:p>
          <a:p>
            <a:pPr marL="577850" indent="-342900">
              <a:buFont typeface="Arial" panose="020B0604020202020204" pitchFamily="34" charset="0"/>
              <a:buChar char="•"/>
            </a:pPr>
            <a:r>
              <a:rPr lang="en-US" sz="2400" dirty="0"/>
              <a:t>Federal Program Income</a:t>
            </a:r>
          </a:p>
          <a:p>
            <a:pPr marL="577850" indent="-342900">
              <a:buFont typeface="Arial" panose="020B0604020202020204" pitchFamily="34" charset="0"/>
              <a:buChar char="•"/>
            </a:pPr>
            <a:r>
              <a:rPr lang="en-US" sz="2400" dirty="0"/>
              <a:t>Federal Subawards</a:t>
            </a:r>
          </a:p>
          <a:p>
            <a:pPr marL="577850" indent="-342900">
              <a:buFont typeface="Arial" panose="020B0604020202020204" pitchFamily="34" charset="0"/>
              <a:buChar char="•"/>
            </a:pPr>
            <a:endParaRPr lang="en-US" sz="2400" dirty="0"/>
          </a:p>
          <a:p>
            <a:pPr marL="577850" indent="-342900">
              <a:buFont typeface="Arial" panose="020B0604020202020204" pitchFamily="34" charset="0"/>
              <a:buChar char="•"/>
            </a:pPr>
            <a:r>
              <a:rPr lang="en-US" sz="2400" dirty="0"/>
              <a:t>P&amp;E Report: Additional Data Required for Certain ECs and FFATA Info for Contractors and Subrecipients</a:t>
            </a:r>
          </a:p>
          <a:p>
            <a:pPr marL="577850" indent="-342900">
              <a:buFont typeface="Arial" panose="020B0604020202020204" pitchFamily="34" charset="0"/>
              <a:buChar char="•"/>
              <a:tabLst>
                <a:tab pos="1304925" algn="l"/>
              </a:tabLst>
            </a:pPr>
            <a:endParaRPr lang="en-US" sz="2400" dirty="0"/>
          </a:p>
        </p:txBody>
      </p:sp>
    </p:spTree>
    <p:extLst>
      <p:ext uri="{BB962C8B-B14F-4D97-AF65-F5344CB8AC3E}">
        <p14:creationId xmlns:p14="http://schemas.microsoft.com/office/powerpoint/2010/main" val="193900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C136C8-F950-284A-915B-4D93D6E0FFCC}"/>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75561-E6B6-3647-AAC6-72E23C6A4398}"/>
              </a:ext>
            </a:extLst>
          </p:cNvPr>
          <p:cNvSpPr>
            <a:spLocks noGrp="1"/>
          </p:cNvSpPr>
          <p:nvPr>
            <p:ph type="title"/>
          </p:nvPr>
        </p:nvSpPr>
        <p:spPr>
          <a:xfrm>
            <a:off x="838200" y="0"/>
            <a:ext cx="10515600" cy="1325563"/>
          </a:xfrm>
        </p:spPr>
        <p:txBody>
          <a:bodyPr/>
          <a:lstStyle/>
          <a:p>
            <a:pPr algn="ctr"/>
            <a:r>
              <a:rPr lang="en-US" dirty="0">
                <a:solidFill>
                  <a:schemeClr val="bg1"/>
                </a:solidFill>
              </a:rPr>
              <a:t>Allowable Costs / Cost Principles Policy</a:t>
            </a:r>
          </a:p>
        </p:txBody>
      </p:sp>
      <p:sp>
        <p:nvSpPr>
          <p:cNvPr id="4" name="Rectangle 3">
            <a:extLst>
              <a:ext uri="{FF2B5EF4-FFF2-40B4-BE49-F238E27FC236}">
                <a16:creationId xmlns:a16="http://schemas.microsoft.com/office/drawing/2014/main" id="{F015F04D-1F2B-B143-BFF0-78231BE7531A}"/>
              </a:ext>
            </a:extLst>
          </p:cNvPr>
          <p:cNvSpPr/>
          <p:nvPr/>
        </p:nvSpPr>
        <p:spPr>
          <a:xfrm>
            <a:off x="611029" y="1138425"/>
            <a:ext cx="10969943" cy="1224136"/>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Recipient and subrecipient must adopt and implement an allowable cost policy that addresses (1) general controls; (2) direct vs. indirect costs; and (3) specific cost items</a:t>
            </a:r>
          </a:p>
        </p:txBody>
      </p:sp>
      <p:sp>
        <p:nvSpPr>
          <p:cNvPr id="5" name="Rectangle 4">
            <a:extLst>
              <a:ext uri="{FF2B5EF4-FFF2-40B4-BE49-F238E27FC236}">
                <a16:creationId xmlns:a16="http://schemas.microsoft.com/office/drawing/2014/main" id="{D83523EE-F62E-314B-BB83-272BB5B427CD}"/>
              </a:ext>
            </a:extLst>
          </p:cNvPr>
          <p:cNvSpPr/>
          <p:nvPr/>
        </p:nvSpPr>
        <p:spPr>
          <a:xfrm>
            <a:off x="593585" y="2532640"/>
            <a:ext cx="33965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000" dirty="0"/>
              <a:t>Adopts internal controls to ensure all cost items are </a:t>
            </a:r>
          </a:p>
          <a:p>
            <a:pPr marL="458788" indent="-344488">
              <a:buAutoNum type="arabicParenBoth"/>
            </a:pPr>
            <a:r>
              <a:rPr lang="en-US" sz="2000" dirty="0"/>
              <a:t>allowable, </a:t>
            </a:r>
          </a:p>
          <a:p>
            <a:pPr marL="458788" indent="-344488">
              <a:buAutoNum type="arabicParenBoth"/>
            </a:pPr>
            <a:r>
              <a:rPr lang="en-US" sz="2000" dirty="0"/>
              <a:t>reasonable, </a:t>
            </a:r>
          </a:p>
          <a:p>
            <a:pPr marL="458788" indent="-344488">
              <a:buAutoNum type="arabicParenBoth"/>
            </a:pPr>
            <a:r>
              <a:rPr lang="en-US" sz="2000" dirty="0"/>
              <a:t>allocable, </a:t>
            </a:r>
          </a:p>
          <a:p>
            <a:pPr marL="458788" indent="-344488">
              <a:buAutoNum type="arabicParenBoth"/>
            </a:pPr>
            <a:r>
              <a:rPr lang="en-US" sz="2000" dirty="0"/>
              <a:t>consistently treated, and </a:t>
            </a:r>
          </a:p>
          <a:p>
            <a:pPr marL="458788" indent="-344488">
              <a:buAutoNum type="arabicParenBoth"/>
            </a:pPr>
            <a:r>
              <a:rPr lang="en-US" sz="2000" dirty="0"/>
              <a:t>properly documented</a:t>
            </a:r>
          </a:p>
          <a:p>
            <a:pPr marL="458788" indent="-344488">
              <a:buAutoNum type="arabicParenBoth"/>
            </a:pPr>
            <a:endParaRPr lang="en-US" sz="2000" dirty="0"/>
          </a:p>
        </p:txBody>
      </p:sp>
      <p:sp>
        <p:nvSpPr>
          <p:cNvPr id="6" name="Content Placeholder 5">
            <a:extLst>
              <a:ext uri="{FF2B5EF4-FFF2-40B4-BE49-F238E27FC236}">
                <a16:creationId xmlns:a16="http://schemas.microsoft.com/office/drawing/2014/main" id="{17CE08DA-7FA7-7644-9294-D700FCD9A68F}"/>
              </a:ext>
            </a:extLst>
          </p:cNvPr>
          <p:cNvSpPr>
            <a:spLocks noGrp="1"/>
          </p:cNvSpPr>
          <p:nvPr>
            <p:ph idx="1"/>
          </p:nvPr>
        </p:nvSpPr>
        <p:spPr>
          <a:xfrm>
            <a:off x="7813964" y="2532640"/>
            <a:ext cx="3767008"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2000" dirty="0"/>
              <a:t>Establishes review, eligibility determination, and documentation requirements for specific cost items</a:t>
            </a:r>
          </a:p>
          <a:p>
            <a:pPr marL="0" indent="0">
              <a:buNone/>
            </a:pPr>
            <a:r>
              <a:rPr lang="en-US" sz="2000" dirty="0"/>
              <a:t>UG has 55 specific cost items, some of which are allowed, some of which are allowed with limitations, and some of which are disallowed.</a:t>
            </a:r>
          </a:p>
        </p:txBody>
      </p:sp>
      <p:sp>
        <p:nvSpPr>
          <p:cNvPr id="7" name="Rectangle 6">
            <a:extLst>
              <a:ext uri="{FF2B5EF4-FFF2-40B4-BE49-F238E27FC236}">
                <a16:creationId xmlns:a16="http://schemas.microsoft.com/office/drawing/2014/main" id="{99DA9737-31C1-5A49-BA04-03C6EC32DD41}"/>
              </a:ext>
            </a:extLst>
          </p:cNvPr>
          <p:cNvSpPr/>
          <p:nvPr/>
        </p:nvSpPr>
        <p:spPr>
          <a:xfrm>
            <a:off x="611027" y="5517232"/>
            <a:ext cx="10987387" cy="1152128"/>
          </a:xfrm>
          <a:prstGeom prst="rect">
            <a:avLst/>
          </a:prstGeom>
          <a:solidFill>
            <a:schemeClr val="accent4"/>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hlinkClick r:id="rId2"/>
              </a:rPr>
              <a:t>https://canons.sog.unc.edu/2021/12/american-rescue-plan-act-of-2021-allowable-costs-and-cost-principles-including-sample-policy-and-implementation-tools/</a:t>
            </a:r>
            <a:r>
              <a:rPr lang="en-US" dirty="0"/>
              <a:t> </a:t>
            </a:r>
          </a:p>
        </p:txBody>
      </p:sp>
      <p:sp>
        <p:nvSpPr>
          <p:cNvPr id="9" name="Rectangle 8">
            <a:extLst>
              <a:ext uri="{FF2B5EF4-FFF2-40B4-BE49-F238E27FC236}">
                <a16:creationId xmlns:a16="http://schemas.microsoft.com/office/drawing/2014/main" id="{5E157BFD-35F8-B349-8408-B7DC3FF2A20C}"/>
              </a:ext>
            </a:extLst>
          </p:cNvPr>
          <p:cNvSpPr/>
          <p:nvPr/>
        </p:nvSpPr>
        <p:spPr>
          <a:xfrm>
            <a:off x="4203774" y="2532640"/>
            <a:ext cx="33965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000" dirty="0"/>
              <a:t>Addresses direct vs indirect cost charges</a:t>
            </a:r>
          </a:p>
          <a:p>
            <a:pPr marL="119063"/>
            <a:endParaRPr lang="en-US" sz="2000" dirty="0"/>
          </a:p>
          <a:p>
            <a:pPr marL="119063"/>
            <a:r>
              <a:rPr lang="en-US" sz="2000" dirty="0"/>
              <a:t>Identifies de minimis indirect rate or NICRA</a:t>
            </a:r>
          </a:p>
          <a:p>
            <a:pPr marL="119063"/>
            <a:endParaRPr lang="en-US" sz="2000" dirty="0"/>
          </a:p>
          <a:p>
            <a:pPr marL="119063"/>
            <a:r>
              <a:rPr lang="en-US" sz="2000" dirty="0"/>
              <a:t>Apply rate to modified total </a:t>
            </a:r>
            <a:r>
              <a:rPr lang="en-US" sz="2000"/>
              <a:t>project costs</a:t>
            </a:r>
            <a:endParaRPr lang="en-US" sz="2000" dirty="0"/>
          </a:p>
          <a:p>
            <a:pPr marL="119063"/>
            <a:endParaRPr lang="en-US" sz="2000" dirty="0"/>
          </a:p>
        </p:txBody>
      </p:sp>
    </p:spTree>
    <p:extLst>
      <p:ext uri="{BB962C8B-B14F-4D97-AF65-F5344CB8AC3E}">
        <p14:creationId xmlns:p14="http://schemas.microsoft.com/office/powerpoint/2010/main" val="354321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4065DC-80F9-E849-B075-58E0B1843C6D}"/>
              </a:ext>
            </a:extLst>
          </p:cNvPr>
          <p:cNvSpPr/>
          <p:nvPr/>
        </p:nvSpPr>
        <p:spPr>
          <a:xfrm>
            <a:off x="0" y="0"/>
            <a:ext cx="12192000" cy="16906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04774186-A7F2-2240-958B-9266948B6967}"/>
              </a:ext>
            </a:extLst>
          </p:cNvPr>
          <p:cNvSpPr>
            <a:spLocks noGrp="1"/>
          </p:cNvSpPr>
          <p:nvPr>
            <p:ph type="title"/>
          </p:nvPr>
        </p:nvSpPr>
        <p:spPr>
          <a:xfrm>
            <a:off x="838197" y="63383"/>
            <a:ext cx="10515600" cy="1325563"/>
          </a:xfrm>
        </p:spPr>
        <p:txBody>
          <a:bodyPr/>
          <a:lstStyle/>
          <a:p>
            <a:pPr algn="ctr"/>
            <a:r>
              <a:rPr lang="en-US" dirty="0">
                <a:solidFill>
                  <a:schemeClr val="bg1"/>
                </a:solidFill>
              </a:rPr>
              <a:t>External Contract for Construction, </a:t>
            </a:r>
            <a:br>
              <a:rPr lang="en-US" dirty="0">
                <a:solidFill>
                  <a:schemeClr val="bg1"/>
                </a:solidFill>
              </a:rPr>
            </a:br>
            <a:r>
              <a:rPr lang="en-US" dirty="0">
                <a:solidFill>
                  <a:schemeClr val="bg1"/>
                </a:solidFill>
              </a:rPr>
              <a:t>Goods, or Services?</a:t>
            </a:r>
          </a:p>
        </p:txBody>
      </p:sp>
      <p:graphicFrame>
        <p:nvGraphicFramePr>
          <p:cNvPr id="4" name="Table 4">
            <a:extLst>
              <a:ext uri="{FF2B5EF4-FFF2-40B4-BE49-F238E27FC236}">
                <a16:creationId xmlns:a16="http://schemas.microsoft.com/office/drawing/2014/main" id="{3B87B90F-B55B-E145-95CC-1342D6B2617E}"/>
              </a:ext>
            </a:extLst>
          </p:cNvPr>
          <p:cNvGraphicFramePr>
            <a:graphicFrameLocks noGrp="1"/>
          </p:cNvGraphicFramePr>
          <p:nvPr>
            <p:ph idx="1"/>
          </p:nvPr>
        </p:nvGraphicFramePr>
        <p:xfrm>
          <a:off x="134750" y="2225707"/>
          <a:ext cx="11922492" cy="26568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974164">
                  <a:extLst>
                    <a:ext uri="{9D8B030D-6E8A-4147-A177-3AD203B41FA5}">
                      <a16:colId xmlns:a16="http://schemas.microsoft.com/office/drawing/2014/main" val="3148796215"/>
                    </a:ext>
                  </a:extLst>
                </a:gridCol>
                <a:gridCol w="3974164">
                  <a:extLst>
                    <a:ext uri="{9D8B030D-6E8A-4147-A177-3AD203B41FA5}">
                      <a16:colId xmlns:a16="http://schemas.microsoft.com/office/drawing/2014/main" val="2700992901"/>
                    </a:ext>
                  </a:extLst>
                </a:gridCol>
                <a:gridCol w="3974164">
                  <a:extLst>
                    <a:ext uri="{9D8B030D-6E8A-4147-A177-3AD203B41FA5}">
                      <a16:colId xmlns:a16="http://schemas.microsoft.com/office/drawing/2014/main" val="4205691351"/>
                    </a:ext>
                  </a:extLst>
                </a:gridCol>
              </a:tblGrid>
              <a:tr h="370840">
                <a:tc>
                  <a:txBody>
                    <a:bodyPr/>
                    <a:lstStyle/>
                    <a:p>
                      <a:pPr algn="ctr"/>
                      <a:r>
                        <a:rPr lang="en-US" dirty="0"/>
                        <a:t>Contracts</a:t>
                      </a:r>
                    </a:p>
                  </a:txBody>
                  <a:tcPr/>
                </a:tc>
                <a:tc>
                  <a:txBody>
                    <a:bodyPr/>
                    <a:lstStyle/>
                    <a:p>
                      <a:pPr algn="ctr"/>
                      <a:r>
                        <a:rPr lang="en-US" dirty="0"/>
                        <a:t>Subawards</a:t>
                      </a:r>
                    </a:p>
                  </a:txBody>
                  <a:tcPr/>
                </a:tc>
                <a:tc>
                  <a:txBody>
                    <a:bodyPr/>
                    <a:lstStyle/>
                    <a:p>
                      <a:pPr algn="ctr"/>
                      <a:r>
                        <a:rPr lang="en-US" dirty="0"/>
                        <a:t>Beneficiary Payments</a:t>
                      </a:r>
                    </a:p>
                  </a:txBody>
                  <a:tcPr/>
                </a:tc>
                <a:extLst>
                  <a:ext uri="{0D108BD9-81ED-4DB2-BD59-A6C34878D82A}">
                    <a16:rowId xmlns:a16="http://schemas.microsoft.com/office/drawing/2014/main" val="1866763274"/>
                  </a:ext>
                </a:extLst>
              </a:tr>
              <a:tr h="370840">
                <a:tc>
                  <a:txBody>
                    <a:bodyPr/>
                    <a:lstStyle/>
                    <a:p>
                      <a:r>
                        <a:rPr lang="en-US" sz="1800" b="1" i="0" u="none" strike="noStrike" kern="1200" dirty="0">
                          <a:solidFill>
                            <a:schemeClr val="dk1"/>
                          </a:solidFill>
                          <a:effectLst/>
                          <a:latin typeface="+mn-lt"/>
                          <a:ea typeface="+mn-ea"/>
                          <a:cs typeface="+mn-cs"/>
                        </a:rPr>
                        <a:t>If</a:t>
                      </a:r>
                      <a:r>
                        <a:rPr lang="en-US" sz="1800" b="0" i="0" u="none" strike="noStrike" kern="1200" dirty="0">
                          <a:solidFill>
                            <a:schemeClr val="dk1"/>
                          </a:solidFill>
                          <a:effectLst/>
                          <a:latin typeface="+mn-lt"/>
                          <a:ea typeface="+mn-ea"/>
                          <a:cs typeface="+mn-cs"/>
                        </a:rPr>
                        <a:t> </a:t>
                      </a:r>
                      <a:r>
                        <a:rPr lang="en-US" sz="1800" b="1" i="0" u="none" strike="noStrike" kern="1200" dirty="0">
                          <a:solidFill>
                            <a:schemeClr val="dk1"/>
                          </a:solidFill>
                          <a:effectLst/>
                          <a:latin typeface="+mn-lt"/>
                          <a:ea typeface="+mn-ea"/>
                          <a:cs typeface="+mn-cs"/>
                        </a:rPr>
                        <a:t>a local government uses ARP/CLSRF funds to pay for an agreement with another entity (government, nonprofit, for profit) whereby the other entity provides goods or services for the benefit of the local government, it is a contractor relationship. The agreement is referred to as a “contract.”</a:t>
                      </a:r>
                      <a:endParaRPr lang="en-US" dirty="0"/>
                    </a:p>
                  </a:txBody>
                  <a:tcPr/>
                </a:tc>
                <a:tc>
                  <a:txBody>
                    <a:bodyPr/>
                    <a:lstStyle/>
                    <a:p>
                      <a:r>
                        <a:rPr lang="en-US" sz="1800" b="1" i="0" u="none" strike="noStrike" kern="1200" dirty="0">
                          <a:solidFill>
                            <a:schemeClr val="dk1"/>
                          </a:solidFill>
                          <a:effectLst/>
                          <a:latin typeface="+mn-lt"/>
                          <a:ea typeface="+mn-ea"/>
                          <a:cs typeface="+mn-cs"/>
                        </a:rPr>
                        <a:t>If a local government uses ARP/CSLFRF funds to pay for an agreement with another entity (government, nonprofit, for profit) whereby the other entity carries out an ARP/CSLFRF eligible project instead of the local government, it is a subrecipient relationship. The agreement is a “subaward.”</a:t>
                      </a:r>
                      <a:endParaRPr lang="en-US" dirty="0"/>
                    </a:p>
                  </a:txBody>
                  <a:tcPr/>
                </a:tc>
                <a:tc>
                  <a:txBody>
                    <a:bodyPr/>
                    <a:lstStyle/>
                    <a:p>
                      <a:r>
                        <a:rPr lang="en-US" b="1" dirty="0"/>
                        <a:t>If the payment is made directly to the beneficiary of an ARP/CSLFRF eligible project, it is neither a contract nor a subaward for federal regulatory purposes.</a:t>
                      </a:r>
                    </a:p>
                  </a:txBody>
                  <a:tcPr/>
                </a:tc>
                <a:extLst>
                  <a:ext uri="{0D108BD9-81ED-4DB2-BD59-A6C34878D82A}">
                    <a16:rowId xmlns:a16="http://schemas.microsoft.com/office/drawing/2014/main" val="1588747847"/>
                  </a:ext>
                </a:extLst>
              </a:tr>
            </a:tbl>
          </a:graphicData>
        </a:graphic>
      </p:graphicFrame>
      <p:sp>
        <p:nvSpPr>
          <p:cNvPr id="5" name="Rectangle 4">
            <a:extLst>
              <a:ext uri="{FF2B5EF4-FFF2-40B4-BE49-F238E27FC236}">
                <a16:creationId xmlns:a16="http://schemas.microsoft.com/office/drawing/2014/main" id="{59898F99-C9E8-8448-B46F-DE049387D660}"/>
              </a:ext>
            </a:extLst>
          </p:cNvPr>
          <p:cNvSpPr/>
          <p:nvPr/>
        </p:nvSpPr>
        <p:spPr>
          <a:xfrm>
            <a:off x="134753" y="1690688"/>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The Final Rule and Uniform Guidance group external payments of ARP/CSLFRF funds into 3 categories.</a:t>
            </a:r>
          </a:p>
        </p:txBody>
      </p:sp>
      <p:sp>
        <p:nvSpPr>
          <p:cNvPr id="6" name="Rectangle 5">
            <a:extLst>
              <a:ext uri="{FF2B5EF4-FFF2-40B4-BE49-F238E27FC236}">
                <a16:creationId xmlns:a16="http://schemas.microsoft.com/office/drawing/2014/main" id="{CFDD6E66-1B81-7049-A34A-94618E8FEF3A}"/>
              </a:ext>
            </a:extLst>
          </p:cNvPr>
          <p:cNvSpPr/>
          <p:nvPr/>
        </p:nvSpPr>
        <p:spPr>
          <a:xfrm>
            <a:off x="134751" y="5536080"/>
            <a:ext cx="11922491" cy="1170103"/>
          </a:xfrm>
          <a:prstGeom prst="rect">
            <a:avLst/>
          </a:prstGeom>
          <a:solidFill>
            <a:schemeClr val="accent2"/>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Note that Uniform Guidance “contract” and “subaward” </a:t>
            </a:r>
            <a:r>
              <a:rPr lang="en-US" sz="2800"/>
              <a:t>requirements </a:t>
            </a:r>
          </a:p>
          <a:p>
            <a:pPr algn="ctr"/>
            <a:r>
              <a:rPr lang="en-US" sz="2800"/>
              <a:t>DO </a:t>
            </a:r>
            <a:r>
              <a:rPr lang="en-US" sz="2800" dirty="0"/>
              <a:t>NOT APPLY to Revenue Replacement expenditures.</a:t>
            </a:r>
          </a:p>
        </p:txBody>
      </p:sp>
      <p:sp>
        <p:nvSpPr>
          <p:cNvPr id="8" name="Rectangle 7">
            <a:extLst>
              <a:ext uri="{FF2B5EF4-FFF2-40B4-BE49-F238E27FC236}">
                <a16:creationId xmlns:a16="http://schemas.microsoft.com/office/drawing/2014/main" id="{5FE1549C-EA05-C84C-8A62-C72ED8187437}"/>
              </a:ext>
            </a:extLst>
          </p:cNvPr>
          <p:cNvSpPr/>
          <p:nvPr/>
        </p:nvSpPr>
        <p:spPr>
          <a:xfrm>
            <a:off x="134751" y="4947752"/>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local government must document whether an external agreement is a contract or subaward, according to this </a:t>
            </a:r>
            <a:r>
              <a:rPr lang="en-US" dirty="0">
                <a:solidFill>
                  <a:schemeClr val="bg1"/>
                </a:solidFill>
                <a:hlinkClick r:id="rId2">
                  <a:extLst>
                    <a:ext uri="{A12FA001-AC4F-418D-AE19-62706E023703}">
                      <ahyp:hlinkClr xmlns:ahyp="http://schemas.microsoft.com/office/drawing/2018/hyperlinkcolor" val="tx"/>
                    </a:ext>
                  </a:extLst>
                </a:hlinkClick>
              </a:rPr>
              <a:t>checklist</a:t>
            </a:r>
            <a:r>
              <a:rPr lang="en-US" dirty="0">
                <a:solidFill>
                  <a:schemeClr val="bg1"/>
                </a:solidFill>
              </a:rPr>
              <a:t>.</a:t>
            </a:r>
          </a:p>
        </p:txBody>
      </p:sp>
      <p:sp>
        <p:nvSpPr>
          <p:cNvPr id="3" name="Oval 2">
            <a:extLst>
              <a:ext uri="{FF2B5EF4-FFF2-40B4-BE49-F238E27FC236}">
                <a16:creationId xmlns:a16="http://schemas.microsoft.com/office/drawing/2014/main" id="{71878F8A-42CF-A34E-95EC-0C6247E97512}"/>
              </a:ext>
            </a:extLst>
          </p:cNvPr>
          <p:cNvSpPr/>
          <p:nvPr/>
        </p:nvSpPr>
        <p:spPr>
          <a:xfrm>
            <a:off x="-1" y="1452329"/>
            <a:ext cx="4203865" cy="400618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5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elogram 20"/>
          <p:cNvSpPr/>
          <p:nvPr/>
        </p:nvSpPr>
        <p:spPr>
          <a:xfrm>
            <a:off x="4114691" y="0"/>
            <a:ext cx="5693962" cy="6858000"/>
          </a:xfrm>
          <a:prstGeom prst="parallelogram">
            <a:avLst>
              <a:gd name="adj" fmla="val 745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7089" y="4821139"/>
            <a:ext cx="1805776" cy="1813285"/>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hlinkClick r:id="rId3"/>
              </a:rPr>
              <a:t>US Treasury Final Rule Summary</a:t>
            </a:r>
            <a:endParaRPr lang="en-US" sz="2000" dirty="0">
              <a:solidFill>
                <a:schemeClr val="tx1">
                  <a:lumMod val="65000"/>
                  <a:lumOff val="35000"/>
                </a:schemeClr>
              </a:solidFill>
            </a:endParaRPr>
          </a:p>
        </p:txBody>
      </p:sp>
      <p:sp>
        <p:nvSpPr>
          <p:cNvPr id="26" name="TextBox 25"/>
          <p:cNvSpPr txBox="1"/>
          <p:nvPr/>
        </p:nvSpPr>
        <p:spPr>
          <a:xfrm>
            <a:off x="6529889" y="5750790"/>
            <a:ext cx="5693962" cy="461665"/>
          </a:xfrm>
          <a:prstGeom prst="rect">
            <a:avLst/>
          </a:prstGeom>
          <a:noFill/>
        </p:spPr>
        <p:txBody>
          <a:bodyPr wrap="square" rtlCol="0">
            <a:spAutoFit/>
          </a:bodyPr>
          <a:lstStyle/>
          <a:p>
            <a:r>
              <a:rPr lang="en-US" sz="2400" spc="-150" dirty="0">
                <a:solidFill>
                  <a:schemeClr val="tx1">
                    <a:lumMod val="65000"/>
                    <a:lumOff val="35000"/>
                  </a:schemeClr>
                </a:solidFill>
              </a:rPr>
              <a:t>Where to go for the latest guidance on ARP/CLFRF</a:t>
            </a:r>
          </a:p>
        </p:txBody>
      </p:sp>
      <p:sp>
        <p:nvSpPr>
          <p:cNvPr id="27" name="TextBox 26"/>
          <p:cNvSpPr txBox="1"/>
          <p:nvPr/>
        </p:nvSpPr>
        <p:spPr>
          <a:xfrm>
            <a:off x="6924880" y="4919793"/>
            <a:ext cx="6013821" cy="830997"/>
          </a:xfrm>
          <a:prstGeom prst="rect">
            <a:avLst/>
          </a:prstGeom>
          <a:noFill/>
        </p:spPr>
        <p:txBody>
          <a:bodyPr wrap="square" rtlCol="0" anchor="ctr">
            <a:spAutoFit/>
          </a:bodyPr>
          <a:lstStyle/>
          <a:p>
            <a:r>
              <a:rPr lang="en-US" sz="4800" b="1" spc="-300" dirty="0">
                <a:solidFill>
                  <a:schemeClr val="accent2"/>
                </a:solidFill>
              </a:rPr>
              <a:t>ARP/CSLFRF</a:t>
            </a:r>
          </a:p>
        </p:txBody>
      </p:sp>
      <p:grpSp>
        <p:nvGrpSpPr>
          <p:cNvPr id="51" name="Group 50"/>
          <p:cNvGrpSpPr/>
          <p:nvPr/>
        </p:nvGrpSpPr>
        <p:grpSpPr>
          <a:xfrm>
            <a:off x="2656088" y="304169"/>
            <a:ext cx="4533496" cy="903383"/>
            <a:chOff x="1885901" y="695187"/>
            <a:chExt cx="4533496" cy="903383"/>
          </a:xfrm>
        </p:grpSpPr>
        <p:sp>
          <p:nvSpPr>
            <p:cNvPr id="9" name="TextBox 8"/>
            <p:cNvSpPr txBox="1"/>
            <p:nvPr/>
          </p:nvSpPr>
          <p:spPr>
            <a:xfrm>
              <a:off x="3665538" y="1129354"/>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grpSp>
          <p:nvGrpSpPr>
            <p:cNvPr id="24" name="Group 23"/>
            <p:cNvGrpSpPr/>
            <p:nvPr/>
          </p:nvGrpSpPr>
          <p:grpSpPr>
            <a:xfrm>
              <a:off x="1885901" y="695187"/>
              <a:ext cx="1260893" cy="903383"/>
              <a:chOff x="1885901" y="695187"/>
              <a:chExt cx="1260893" cy="903383"/>
            </a:xfrm>
          </p:grpSpPr>
          <p:sp>
            <p:nvSpPr>
              <p:cNvPr id="5" name="Oval 4"/>
              <p:cNvSpPr/>
              <p:nvPr/>
            </p:nvSpPr>
            <p:spPr>
              <a:xfrm>
                <a:off x="1885901" y="695187"/>
                <a:ext cx="870332" cy="90338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7" name="Group 4"/>
              <p:cNvGrpSpPr>
                <a:grpSpLocks noChangeAspect="1"/>
              </p:cNvGrpSpPr>
              <p:nvPr/>
            </p:nvGrpSpPr>
            <p:grpSpPr bwMode="auto">
              <a:xfrm>
                <a:off x="3022250" y="1417947"/>
                <a:ext cx="124544" cy="124816"/>
                <a:chOff x="2337" y="963"/>
                <a:chExt cx="915" cy="917"/>
              </a:xfrm>
              <a:solidFill>
                <a:schemeClr val="bg1"/>
              </a:solidFill>
            </p:grpSpPr>
            <p:sp>
              <p:nvSpPr>
                <p:cNvPr id="22"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52" name="Group 51"/>
          <p:cNvGrpSpPr/>
          <p:nvPr/>
        </p:nvGrpSpPr>
        <p:grpSpPr>
          <a:xfrm>
            <a:off x="2149428" y="1258468"/>
            <a:ext cx="4043840" cy="903383"/>
            <a:chOff x="2395430" y="2176306"/>
            <a:chExt cx="4043840" cy="903383"/>
          </a:xfrm>
        </p:grpSpPr>
        <p:sp>
          <p:nvSpPr>
            <p:cNvPr id="10" name="TextBox 9"/>
            <p:cNvSpPr txBox="1"/>
            <p:nvPr/>
          </p:nvSpPr>
          <p:spPr>
            <a:xfrm>
              <a:off x="3685411" y="2428662"/>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grpSp>
          <p:nvGrpSpPr>
            <p:cNvPr id="35" name="Group 34"/>
            <p:cNvGrpSpPr/>
            <p:nvPr/>
          </p:nvGrpSpPr>
          <p:grpSpPr>
            <a:xfrm>
              <a:off x="2395430" y="2176306"/>
              <a:ext cx="1120024" cy="903383"/>
              <a:chOff x="2395430" y="2176306"/>
              <a:chExt cx="1120024" cy="903383"/>
            </a:xfrm>
          </p:grpSpPr>
          <p:sp>
            <p:nvSpPr>
              <p:cNvPr id="6" name="Oval 5"/>
              <p:cNvSpPr/>
              <p:nvPr/>
            </p:nvSpPr>
            <p:spPr>
              <a:xfrm>
                <a:off x="2645122" y="2176306"/>
                <a:ext cx="870332" cy="9033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
              <p:cNvGrpSpPr>
                <a:grpSpLocks noChangeAspect="1"/>
              </p:cNvGrpSpPr>
              <p:nvPr/>
            </p:nvGrpSpPr>
            <p:grpSpPr bwMode="auto">
              <a:xfrm>
                <a:off x="2395430" y="2432859"/>
                <a:ext cx="94030" cy="46628"/>
                <a:chOff x="3360" y="174"/>
                <a:chExt cx="607" cy="301"/>
              </a:xfrm>
              <a:solidFill>
                <a:schemeClr val="bg1"/>
              </a:solidFill>
            </p:grpSpPr>
            <p:sp>
              <p:nvSpPr>
                <p:cNvPr id="32" name="Freeform 14"/>
                <p:cNvSpPr>
                  <a:spLocks/>
                </p:cNvSpPr>
                <p:nvPr/>
              </p:nvSpPr>
              <p:spPr bwMode="auto">
                <a:xfrm>
                  <a:off x="3360" y="174"/>
                  <a:ext cx="96" cy="301"/>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15"/>
                <p:cNvSpPr>
                  <a:spLocks/>
                </p:cNvSpPr>
                <p:nvPr/>
              </p:nvSpPr>
              <p:spPr bwMode="auto">
                <a:xfrm>
                  <a:off x="3871" y="174"/>
                  <a:ext cx="96" cy="301"/>
                </a:xfrm>
                <a:custGeom>
                  <a:avLst/>
                  <a:gdLst>
                    <a:gd name="T0" fmla="*/ 95 w 191"/>
                    <a:gd name="T1" fmla="*/ 0 h 603"/>
                    <a:gd name="T2" fmla="*/ 126 w 191"/>
                    <a:gd name="T3" fmla="*/ 6 h 603"/>
                    <a:gd name="T4" fmla="*/ 153 w 191"/>
                    <a:gd name="T5" fmla="*/ 20 h 603"/>
                    <a:gd name="T6" fmla="*/ 173 w 191"/>
                    <a:gd name="T7" fmla="*/ 40 h 603"/>
                    <a:gd name="T8" fmla="*/ 187 w 191"/>
                    <a:gd name="T9" fmla="*/ 67 h 603"/>
                    <a:gd name="T10" fmla="*/ 191 w 191"/>
                    <a:gd name="T11" fmla="*/ 98 h 603"/>
                    <a:gd name="T12" fmla="*/ 191 w 191"/>
                    <a:gd name="T13" fmla="*/ 507 h 603"/>
                    <a:gd name="T14" fmla="*/ 187 w 191"/>
                    <a:gd name="T15" fmla="*/ 538 h 603"/>
                    <a:gd name="T16" fmla="*/ 173 w 191"/>
                    <a:gd name="T17" fmla="*/ 563 h 603"/>
                    <a:gd name="T18" fmla="*/ 153 w 191"/>
                    <a:gd name="T19" fmla="*/ 585 h 603"/>
                    <a:gd name="T20" fmla="*/ 126 w 191"/>
                    <a:gd name="T21" fmla="*/ 597 h 603"/>
                    <a:gd name="T22" fmla="*/ 95 w 191"/>
                    <a:gd name="T23" fmla="*/ 603 h 603"/>
                    <a:gd name="T24" fmla="*/ 64 w 191"/>
                    <a:gd name="T25" fmla="*/ 597 h 603"/>
                    <a:gd name="T26" fmla="*/ 39 w 191"/>
                    <a:gd name="T27" fmla="*/ 585 h 603"/>
                    <a:gd name="T28" fmla="*/ 18 w 191"/>
                    <a:gd name="T29" fmla="*/ 563 h 603"/>
                    <a:gd name="T30" fmla="*/ 5 w 191"/>
                    <a:gd name="T31" fmla="*/ 538 h 603"/>
                    <a:gd name="T32" fmla="*/ 0 w 191"/>
                    <a:gd name="T33" fmla="*/ 507 h 603"/>
                    <a:gd name="T34" fmla="*/ 0 w 191"/>
                    <a:gd name="T35" fmla="*/ 98 h 603"/>
                    <a:gd name="T36" fmla="*/ 5 w 191"/>
                    <a:gd name="T37" fmla="*/ 67 h 603"/>
                    <a:gd name="T38" fmla="*/ 18 w 191"/>
                    <a:gd name="T39" fmla="*/ 40 h 603"/>
                    <a:gd name="T40" fmla="*/ 39 w 191"/>
                    <a:gd name="T41" fmla="*/ 20 h 603"/>
                    <a:gd name="T42" fmla="*/ 64 w 191"/>
                    <a:gd name="T43" fmla="*/ 6 h 603"/>
                    <a:gd name="T44" fmla="*/ 95 w 191"/>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603">
                      <a:moveTo>
                        <a:pt x="95" y="0"/>
                      </a:moveTo>
                      <a:lnTo>
                        <a:pt x="126" y="6"/>
                      </a:lnTo>
                      <a:lnTo>
                        <a:pt x="153" y="20"/>
                      </a:lnTo>
                      <a:lnTo>
                        <a:pt x="173" y="40"/>
                      </a:lnTo>
                      <a:lnTo>
                        <a:pt x="187" y="67"/>
                      </a:lnTo>
                      <a:lnTo>
                        <a:pt x="191" y="98"/>
                      </a:lnTo>
                      <a:lnTo>
                        <a:pt x="191" y="507"/>
                      </a:lnTo>
                      <a:lnTo>
                        <a:pt x="187" y="538"/>
                      </a:lnTo>
                      <a:lnTo>
                        <a:pt x="173" y="563"/>
                      </a:lnTo>
                      <a:lnTo>
                        <a:pt x="153" y="585"/>
                      </a:lnTo>
                      <a:lnTo>
                        <a:pt x="126" y="597"/>
                      </a:lnTo>
                      <a:lnTo>
                        <a:pt x="95" y="603"/>
                      </a:lnTo>
                      <a:lnTo>
                        <a:pt x="64" y="597"/>
                      </a:lnTo>
                      <a:lnTo>
                        <a:pt x="39" y="585"/>
                      </a:lnTo>
                      <a:lnTo>
                        <a:pt x="18" y="563"/>
                      </a:lnTo>
                      <a:lnTo>
                        <a:pt x="5" y="538"/>
                      </a:lnTo>
                      <a:lnTo>
                        <a:pt x="0" y="507"/>
                      </a:lnTo>
                      <a:lnTo>
                        <a:pt x="0" y="98"/>
                      </a:lnTo>
                      <a:lnTo>
                        <a:pt x="5" y="67"/>
                      </a:lnTo>
                      <a:lnTo>
                        <a:pt x="18" y="40"/>
                      </a:lnTo>
                      <a:lnTo>
                        <a:pt x="39" y="20"/>
                      </a:lnTo>
                      <a:lnTo>
                        <a:pt x="64" y="6"/>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grpSp>
        <p:nvGrpSpPr>
          <p:cNvPr id="54" name="Group 53"/>
          <p:cNvGrpSpPr/>
          <p:nvPr/>
        </p:nvGrpSpPr>
        <p:grpSpPr>
          <a:xfrm>
            <a:off x="1706991" y="2692856"/>
            <a:ext cx="4389009" cy="1425564"/>
            <a:chOff x="72509" y="4633283"/>
            <a:chExt cx="4389009" cy="1425564"/>
          </a:xfrm>
        </p:grpSpPr>
        <p:sp>
          <p:nvSpPr>
            <p:cNvPr id="12" name="TextBox 11"/>
            <p:cNvSpPr txBox="1"/>
            <p:nvPr/>
          </p:nvSpPr>
          <p:spPr>
            <a:xfrm>
              <a:off x="1707659" y="4633283"/>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sp>
          <p:nvSpPr>
            <p:cNvPr id="8" name="Oval 7"/>
            <p:cNvSpPr/>
            <p:nvPr/>
          </p:nvSpPr>
          <p:spPr>
            <a:xfrm>
              <a:off x="72509" y="5155464"/>
              <a:ext cx="870332" cy="90338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220719DD-30ED-4A40-8805-F9624038B64D}"/>
              </a:ext>
            </a:extLst>
          </p:cNvPr>
          <p:cNvGrpSpPr/>
          <p:nvPr/>
        </p:nvGrpSpPr>
        <p:grpSpPr>
          <a:xfrm flipH="1">
            <a:off x="7996516" y="-15498"/>
            <a:ext cx="4203233" cy="728420"/>
            <a:chOff x="0" y="0"/>
            <a:chExt cx="11523664" cy="1997050"/>
          </a:xfrm>
        </p:grpSpPr>
        <p:sp>
          <p:nvSpPr>
            <p:cNvPr id="44" name="Shape">
              <a:extLst>
                <a:ext uri="{FF2B5EF4-FFF2-40B4-BE49-F238E27FC236}">
                  <a16:creationId xmlns:a16="http://schemas.microsoft.com/office/drawing/2014/main" id="{F69A01B3-F50C-4367-B1D7-BD430FF9BA62}"/>
                </a:ext>
              </a:extLst>
            </p:cNvPr>
            <p:cNvSpPr/>
            <p:nvPr/>
          </p:nvSpPr>
          <p:spPr>
            <a:xfrm>
              <a:off x="0" y="0"/>
              <a:ext cx="5438535" cy="1997050"/>
            </a:xfrm>
            <a:custGeom>
              <a:avLst/>
              <a:gdLst/>
              <a:ahLst/>
              <a:cxnLst>
                <a:cxn ang="0">
                  <a:pos x="wd2" y="hd2"/>
                </a:cxn>
                <a:cxn ang="5400000">
                  <a:pos x="wd2" y="hd2"/>
                </a:cxn>
                <a:cxn ang="10800000">
                  <a:pos x="wd2" y="hd2"/>
                </a:cxn>
                <a:cxn ang="16200000">
                  <a:pos x="wd2" y="hd2"/>
                </a:cxn>
              </a:cxnLst>
              <a:rect l="0" t="0" r="r" b="b"/>
              <a:pathLst>
                <a:path w="21600" h="18650" extrusionOk="0">
                  <a:moveTo>
                    <a:pt x="0" y="12912"/>
                  </a:moveTo>
                  <a:cubicBezTo>
                    <a:pt x="0" y="12912"/>
                    <a:pt x="3444" y="21600"/>
                    <a:pt x="8853" y="17595"/>
                  </a:cubicBezTo>
                  <a:cubicBezTo>
                    <a:pt x="13537" y="14127"/>
                    <a:pt x="16451" y="0"/>
                    <a:pt x="21600" y="0"/>
                  </a:cubicBezTo>
                  <a:lnTo>
                    <a:pt x="0" y="0"/>
                  </a:lnTo>
                  <a:cubicBezTo>
                    <a:pt x="0" y="0"/>
                    <a:pt x="0" y="12912"/>
                    <a:pt x="0" y="12912"/>
                  </a:cubicBezTo>
                  <a:close/>
                </a:path>
              </a:pathLst>
            </a:custGeom>
            <a:gradFill>
              <a:gsLst>
                <a:gs pos="20000">
                  <a:schemeClr val="accent5"/>
                </a:gs>
                <a:gs pos="72000">
                  <a:schemeClr val="accent6"/>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5" name="Shape">
              <a:extLst>
                <a:ext uri="{FF2B5EF4-FFF2-40B4-BE49-F238E27FC236}">
                  <a16:creationId xmlns:a16="http://schemas.microsoft.com/office/drawing/2014/main" id="{AC7657DD-0415-4BDE-B6EB-C8EA22DB2995}"/>
                </a:ext>
              </a:extLst>
            </p:cNvPr>
            <p:cNvSpPr/>
            <p:nvPr/>
          </p:nvSpPr>
          <p:spPr>
            <a:xfrm>
              <a:off x="0" y="0"/>
              <a:ext cx="5438535" cy="1518201"/>
            </a:xfrm>
            <a:custGeom>
              <a:avLst/>
              <a:gdLst/>
              <a:ahLst/>
              <a:cxnLst>
                <a:cxn ang="0">
                  <a:pos x="wd2" y="hd2"/>
                </a:cxn>
                <a:cxn ang="5400000">
                  <a:pos x="wd2" y="hd2"/>
                </a:cxn>
                <a:cxn ang="10800000">
                  <a:pos x="wd2" y="hd2"/>
                </a:cxn>
                <a:cxn ang="16200000">
                  <a:pos x="wd2" y="hd2"/>
                </a:cxn>
              </a:cxnLst>
              <a:rect l="0" t="0" r="r" b="b"/>
              <a:pathLst>
                <a:path w="21600" h="18650" extrusionOk="0">
                  <a:moveTo>
                    <a:pt x="0" y="12912"/>
                  </a:moveTo>
                  <a:cubicBezTo>
                    <a:pt x="0" y="12912"/>
                    <a:pt x="3444" y="21600"/>
                    <a:pt x="8853" y="17595"/>
                  </a:cubicBezTo>
                  <a:cubicBezTo>
                    <a:pt x="13537" y="14127"/>
                    <a:pt x="16451" y="0"/>
                    <a:pt x="21600" y="0"/>
                  </a:cubicBezTo>
                  <a:lnTo>
                    <a:pt x="0" y="0"/>
                  </a:lnTo>
                  <a:cubicBezTo>
                    <a:pt x="0" y="0"/>
                    <a:pt x="0" y="12912"/>
                    <a:pt x="0" y="12912"/>
                  </a:cubicBezTo>
                  <a:close/>
                </a:path>
              </a:pathLst>
            </a:custGeom>
            <a:gradFill>
              <a:gsLst>
                <a:gs pos="0">
                  <a:schemeClr val="accent5"/>
                </a:gs>
                <a:gs pos="62000">
                  <a:schemeClr val="accent6"/>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5" name="Shape">
              <a:extLst>
                <a:ext uri="{FF2B5EF4-FFF2-40B4-BE49-F238E27FC236}">
                  <a16:creationId xmlns:a16="http://schemas.microsoft.com/office/drawing/2014/main" id="{C1648A76-F26B-4480-8801-C6704CFF7D84}"/>
                </a:ext>
              </a:extLst>
            </p:cNvPr>
            <p:cNvSpPr/>
            <p:nvPr/>
          </p:nvSpPr>
          <p:spPr>
            <a:xfrm>
              <a:off x="0" y="0"/>
              <a:ext cx="11523664" cy="1861991"/>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60000">
                  <a:schemeClr val="accent4"/>
                </a:gs>
                <a:gs pos="100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6" name="Shape">
              <a:extLst>
                <a:ext uri="{FF2B5EF4-FFF2-40B4-BE49-F238E27FC236}">
                  <a16:creationId xmlns:a16="http://schemas.microsoft.com/office/drawing/2014/main" id="{634A59E8-2917-4524-AE27-8F37C88E561F}"/>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13" name="Group 12">
            <a:extLst>
              <a:ext uri="{FF2B5EF4-FFF2-40B4-BE49-F238E27FC236}">
                <a16:creationId xmlns:a16="http://schemas.microsoft.com/office/drawing/2014/main" id="{C783B7C4-6219-4192-AE2E-329BDBB7D892}"/>
              </a:ext>
            </a:extLst>
          </p:cNvPr>
          <p:cNvGrpSpPr/>
          <p:nvPr/>
        </p:nvGrpSpPr>
        <p:grpSpPr>
          <a:xfrm rot="5400000" flipH="1">
            <a:off x="-2835875" y="2797189"/>
            <a:ext cx="6858002" cy="1263622"/>
            <a:chOff x="0" y="4145980"/>
            <a:chExt cx="12190322" cy="2708685"/>
          </a:xfrm>
        </p:grpSpPr>
        <p:sp>
          <p:nvSpPr>
            <p:cNvPr id="57" name="Shape">
              <a:extLst>
                <a:ext uri="{FF2B5EF4-FFF2-40B4-BE49-F238E27FC236}">
                  <a16:creationId xmlns:a16="http://schemas.microsoft.com/office/drawing/2014/main" id="{42FB9B08-5248-4DF7-B181-666EC4A4ABBE}"/>
                </a:ext>
              </a:extLst>
            </p:cNvPr>
            <p:cNvSpPr/>
            <p:nvPr/>
          </p:nvSpPr>
          <p:spPr>
            <a:xfrm>
              <a:off x="0" y="4145980"/>
              <a:ext cx="12190322" cy="2708685"/>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63000">
                  <a:schemeClr val="accent2"/>
                </a:gs>
                <a:gs pos="100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8" name="Shape">
              <a:extLst>
                <a:ext uri="{FF2B5EF4-FFF2-40B4-BE49-F238E27FC236}">
                  <a16:creationId xmlns:a16="http://schemas.microsoft.com/office/drawing/2014/main" id="{32010E72-E47C-4C89-82F2-62EFD296809D}"/>
                </a:ext>
              </a:extLst>
            </p:cNvPr>
            <p:cNvSpPr/>
            <p:nvPr/>
          </p:nvSpPr>
          <p:spPr>
            <a:xfrm>
              <a:off x="0" y="4869780"/>
              <a:ext cx="12190322" cy="1984823"/>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59" name="Group 58">
            <a:extLst>
              <a:ext uri="{FF2B5EF4-FFF2-40B4-BE49-F238E27FC236}">
                <a16:creationId xmlns:a16="http://schemas.microsoft.com/office/drawing/2014/main" id="{0AB938A9-8107-8B49-B416-FF75D4D37ED7}"/>
              </a:ext>
            </a:extLst>
          </p:cNvPr>
          <p:cNvGrpSpPr/>
          <p:nvPr/>
        </p:nvGrpSpPr>
        <p:grpSpPr>
          <a:xfrm>
            <a:off x="2109945" y="376183"/>
            <a:ext cx="4681880" cy="2757961"/>
            <a:chOff x="1923465" y="415144"/>
            <a:chExt cx="4681880" cy="2757961"/>
          </a:xfrm>
        </p:grpSpPr>
        <p:sp>
          <p:nvSpPr>
            <p:cNvPr id="60" name="TextBox 59">
              <a:extLst>
                <a:ext uri="{FF2B5EF4-FFF2-40B4-BE49-F238E27FC236}">
                  <a16:creationId xmlns:a16="http://schemas.microsoft.com/office/drawing/2014/main" id="{5E9DD256-6F57-134E-8D57-00E962805042}"/>
                </a:ext>
              </a:extLst>
            </p:cNvPr>
            <p:cNvSpPr txBox="1"/>
            <p:nvPr/>
          </p:nvSpPr>
          <p:spPr>
            <a:xfrm>
              <a:off x="3441611" y="415144"/>
              <a:ext cx="3163734" cy="707886"/>
            </a:xfrm>
            <a:prstGeom prst="rect">
              <a:avLst/>
            </a:prstGeom>
            <a:noFill/>
          </p:spPr>
          <p:txBody>
            <a:bodyPr wrap="square" rtlCol="0">
              <a:spAutoFit/>
            </a:bodyPr>
            <a:lstStyle/>
            <a:p>
              <a:r>
                <a:rPr lang="en-US" sz="2000" b="1" spc="-150" dirty="0">
                  <a:solidFill>
                    <a:schemeClr val="tx1">
                      <a:lumMod val="65000"/>
                      <a:lumOff val="35000"/>
                    </a:schemeClr>
                  </a:solidFill>
                  <a:hlinkClick r:id="rId4"/>
                </a:rPr>
                <a:t>US Treasury Compliance Guidance</a:t>
              </a:r>
              <a:endParaRPr lang="en-US" sz="2000" b="1" spc="-150" dirty="0">
                <a:solidFill>
                  <a:schemeClr val="tx1">
                    <a:lumMod val="65000"/>
                    <a:lumOff val="35000"/>
                  </a:schemeClr>
                </a:solidFill>
              </a:endParaRPr>
            </a:p>
          </p:txBody>
        </p:sp>
        <p:sp>
          <p:nvSpPr>
            <p:cNvPr id="62" name="Oval 61">
              <a:extLst>
                <a:ext uri="{FF2B5EF4-FFF2-40B4-BE49-F238E27FC236}">
                  <a16:creationId xmlns:a16="http://schemas.microsoft.com/office/drawing/2014/main" id="{F804BC2F-885F-6249-BDEF-F21A7B334A14}"/>
                </a:ext>
              </a:extLst>
            </p:cNvPr>
            <p:cNvSpPr/>
            <p:nvPr/>
          </p:nvSpPr>
          <p:spPr>
            <a:xfrm>
              <a:off x="1923465" y="2269722"/>
              <a:ext cx="870332" cy="903383"/>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E5B426D6-F455-3843-B0B7-2D0819965EAD}"/>
              </a:ext>
            </a:extLst>
          </p:cNvPr>
          <p:cNvSpPr/>
          <p:nvPr/>
        </p:nvSpPr>
        <p:spPr>
          <a:xfrm>
            <a:off x="5663440" y="3022771"/>
            <a:ext cx="1805776" cy="1813285"/>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hlinkClick r:id="rId5"/>
              </a:rPr>
              <a:t>Final Rule</a:t>
            </a:r>
            <a:endParaRPr lang="en-US" sz="3200" dirty="0">
              <a:solidFill>
                <a:schemeClr val="tx1">
                  <a:lumMod val="65000"/>
                  <a:lumOff val="35000"/>
                </a:schemeClr>
              </a:solidFill>
            </a:endParaRPr>
          </a:p>
        </p:txBody>
      </p:sp>
      <p:sp>
        <p:nvSpPr>
          <p:cNvPr id="77" name="Oval 76">
            <a:extLst>
              <a:ext uri="{FF2B5EF4-FFF2-40B4-BE49-F238E27FC236}">
                <a16:creationId xmlns:a16="http://schemas.microsoft.com/office/drawing/2014/main" id="{CFAF6490-8B70-4C45-8E4C-0C66E8350902}"/>
              </a:ext>
            </a:extLst>
          </p:cNvPr>
          <p:cNvSpPr/>
          <p:nvPr/>
        </p:nvSpPr>
        <p:spPr>
          <a:xfrm>
            <a:off x="6761703" y="1210377"/>
            <a:ext cx="2063109" cy="1954397"/>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hlinkClick r:id="rId6"/>
              </a:rPr>
              <a:t>US Treasury Final Rule FAQs</a:t>
            </a:r>
            <a:endParaRPr lang="en-US" sz="2000" dirty="0">
              <a:solidFill>
                <a:schemeClr val="tx1">
                  <a:lumMod val="65000"/>
                  <a:lumOff val="35000"/>
                </a:schemeClr>
              </a:solidFill>
            </a:endParaRPr>
          </a:p>
        </p:txBody>
      </p:sp>
      <p:sp>
        <p:nvSpPr>
          <p:cNvPr id="63" name="TextBox 62">
            <a:extLst>
              <a:ext uri="{FF2B5EF4-FFF2-40B4-BE49-F238E27FC236}">
                <a16:creationId xmlns:a16="http://schemas.microsoft.com/office/drawing/2014/main" id="{64154F3E-E8B0-224F-98D8-09CBA8662ABA}"/>
              </a:ext>
            </a:extLst>
          </p:cNvPr>
          <p:cNvSpPr txBox="1"/>
          <p:nvPr/>
        </p:nvSpPr>
        <p:spPr>
          <a:xfrm>
            <a:off x="3297642" y="1532659"/>
            <a:ext cx="3751271" cy="400110"/>
          </a:xfrm>
          <a:prstGeom prst="rect">
            <a:avLst/>
          </a:prstGeom>
          <a:noFill/>
        </p:spPr>
        <p:txBody>
          <a:bodyPr wrap="square" rtlCol="0">
            <a:spAutoFit/>
          </a:bodyPr>
          <a:lstStyle/>
          <a:p>
            <a:r>
              <a:rPr lang="en-US" sz="2000" b="1" spc="-150" dirty="0">
                <a:solidFill>
                  <a:schemeClr val="tx1">
                    <a:lumMod val="65000"/>
                    <a:lumOff val="35000"/>
                  </a:schemeClr>
                </a:solidFill>
                <a:hlinkClick r:id="rId7"/>
              </a:rPr>
              <a:t>US Treasury Resource Page</a:t>
            </a:r>
            <a:endParaRPr lang="en-US" sz="2000" b="1" spc="-150" dirty="0">
              <a:solidFill>
                <a:schemeClr val="tx1">
                  <a:lumMod val="65000"/>
                  <a:lumOff val="35000"/>
                </a:schemeClr>
              </a:solidFill>
            </a:endParaRPr>
          </a:p>
        </p:txBody>
      </p:sp>
      <p:sp>
        <p:nvSpPr>
          <p:cNvPr id="64" name="TextBox 63">
            <a:extLst>
              <a:ext uri="{FF2B5EF4-FFF2-40B4-BE49-F238E27FC236}">
                <a16:creationId xmlns:a16="http://schemas.microsoft.com/office/drawing/2014/main" id="{8398B5DC-D36D-5D4E-BDF7-D7D93F52C4B3}"/>
              </a:ext>
            </a:extLst>
          </p:cNvPr>
          <p:cNvSpPr txBox="1"/>
          <p:nvPr/>
        </p:nvSpPr>
        <p:spPr>
          <a:xfrm>
            <a:off x="2953211" y="2547351"/>
            <a:ext cx="3317558" cy="400110"/>
          </a:xfrm>
          <a:prstGeom prst="rect">
            <a:avLst/>
          </a:prstGeom>
          <a:noFill/>
        </p:spPr>
        <p:txBody>
          <a:bodyPr wrap="square" rtlCol="0">
            <a:spAutoFit/>
          </a:bodyPr>
          <a:lstStyle/>
          <a:p>
            <a:r>
              <a:rPr lang="en-US" sz="2000" b="1" spc="-150" dirty="0">
                <a:solidFill>
                  <a:schemeClr val="tx1">
                    <a:lumMod val="65000"/>
                    <a:lumOff val="35000"/>
                  </a:schemeClr>
                </a:solidFill>
                <a:hlinkClick r:id="rId8"/>
              </a:rPr>
              <a:t>Assistance Listing   </a:t>
            </a:r>
            <a:r>
              <a:rPr lang="en-US" sz="2000" b="1" spc="-150" dirty="0">
                <a:solidFill>
                  <a:schemeClr val="tx1">
                    <a:lumMod val="65000"/>
                    <a:lumOff val="35000"/>
                  </a:schemeClr>
                </a:solidFill>
              </a:rPr>
              <a:t>(21.027)</a:t>
            </a:r>
          </a:p>
        </p:txBody>
      </p:sp>
      <p:sp>
        <p:nvSpPr>
          <p:cNvPr id="65" name="TextBox 64">
            <a:extLst>
              <a:ext uri="{FF2B5EF4-FFF2-40B4-BE49-F238E27FC236}">
                <a16:creationId xmlns:a16="http://schemas.microsoft.com/office/drawing/2014/main" id="{8E965FA8-A3F3-F548-9B4C-5A6117127B22}"/>
              </a:ext>
            </a:extLst>
          </p:cNvPr>
          <p:cNvSpPr txBox="1"/>
          <p:nvPr/>
        </p:nvSpPr>
        <p:spPr>
          <a:xfrm>
            <a:off x="2617587" y="3470260"/>
            <a:ext cx="3062634" cy="400110"/>
          </a:xfrm>
          <a:prstGeom prst="rect">
            <a:avLst/>
          </a:prstGeom>
          <a:noFill/>
        </p:spPr>
        <p:txBody>
          <a:bodyPr wrap="square" rtlCol="0">
            <a:spAutoFit/>
          </a:bodyPr>
          <a:lstStyle/>
          <a:p>
            <a:r>
              <a:rPr lang="en-US" sz="2000" b="1" spc="-150" dirty="0">
                <a:solidFill>
                  <a:schemeClr val="tx1">
                    <a:lumMod val="65000"/>
                    <a:lumOff val="35000"/>
                  </a:schemeClr>
                </a:solidFill>
                <a:hlinkClick r:id="rId9"/>
              </a:rPr>
              <a:t>UG Compliance Supplement</a:t>
            </a:r>
            <a:endParaRPr lang="en-US" sz="2000" b="1" spc="-150" dirty="0">
              <a:solidFill>
                <a:schemeClr val="tx1">
                  <a:lumMod val="65000"/>
                  <a:lumOff val="35000"/>
                </a:schemeClr>
              </a:solidFill>
            </a:endParaRPr>
          </a:p>
        </p:txBody>
      </p:sp>
      <p:pic>
        <p:nvPicPr>
          <p:cNvPr id="11" name="Graphic 10" descr="Document with solid fill">
            <a:extLst>
              <a:ext uri="{FF2B5EF4-FFF2-40B4-BE49-F238E27FC236}">
                <a16:creationId xmlns:a16="http://schemas.microsoft.com/office/drawing/2014/main" id="{41836467-6B34-304D-9BD7-FD28DD9339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13274" y="1376257"/>
            <a:ext cx="611596" cy="611596"/>
          </a:xfrm>
          <a:prstGeom prst="rect">
            <a:avLst/>
          </a:prstGeom>
        </p:spPr>
      </p:pic>
      <p:pic>
        <p:nvPicPr>
          <p:cNvPr id="16" name="Graphic 15" descr="Closed book with solid fill">
            <a:extLst>
              <a:ext uri="{FF2B5EF4-FFF2-40B4-BE49-F238E27FC236}">
                <a16:creationId xmlns:a16="http://schemas.microsoft.com/office/drawing/2014/main" id="{25189DB2-B208-584F-9C65-82CEFEED66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64437" y="3373973"/>
            <a:ext cx="555440" cy="555440"/>
          </a:xfrm>
          <a:prstGeom prst="rect">
            <a:avLst/>
          </a:prstGeom>
        </p:spPr>
      </p:pic>
      <p:pic>
        <p:nvPicPr>
          <p:cNvPr id="19" name="Graphic 18" descr="Blueprint with solid fill">
            <a:extLst>
              <a:ext uri="{FF2B5EF4-FFF2-40B4-BE49-F238E27FC236}">
                <a16:creationId xmlns:a16="http://schemas.microsoft.com/office/drawing/2014/main" id="{72805167-0C5F-9645-9DE2-346EACB74C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44902" y="2350934"/>
            <a:ext cx="631588" cy="631588"/>
          </a:xfrm>
          <a:prstGeom prst="rect">
            <a:avLst/>
          </a:prstGeom>
        </p:spPr>
      </p:pic>
      <p:pic>
        <p:nvPicPr>
          <p:cNvPr id="29" name="Graphic 28" descr="Storytelling with solid fill">
            <a:extLst>
              <a:ext uri="{FF2B5EF4-FFF2-40B4-BE49-F238E27FC236}">
                <a16:creationId xmlns:a16="http://schemas.microsoft.com/office/drawing/2014/main" id="{83C0BB32-5011-FC4D-BBD1-ABE320ECA2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86772" y="429568"/>
            <a:ext cx="535512" cy="535512"/>
          </a:xfrm>
          <a:prstGeom prst="rect">
            <a:avLst/>
          </a:prstGeom>
        </p:spPr>
      </p:pic>
      <p:sp>
        <p:nvSpPr>
          <p:cNvPr id="3" name="Rounded Rectangle 2">
            <a:extLst>
              <a:ext uri="{FF2B5EF4-FFF2-40B4-BE49-F238E27FC236}">
                <a16:creationId xmlns:a16="http://schemas.microsoft.com/office/drawing/2014/main" id="{3CA3024F-64BD-614E-BB27-131AF766B1DC}"/>
              </a:ext>
            </a:extLst>
          </p:cNvPr>
          <p:cNvSpPr/>
          <p:nvPr/>
        </p:nvSpPr>
        <p:spPr>
          <a:xfrm>
            <a:off x="9017965" y="1376257"/>
            <a:ext cx="2896737" cy="2966967"/>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 Treasury is routinely updating Final Rule FAQs, and compliance and reporting guidelines. Make sure you are relying on the most current guidance.</a:t>
            </a:r>
          </a:p>
        </p:txBody>
      </p:sp>
      <p:sp>
        <p:nvSpPr>
          <p:cNvPr id="4" name="Rounded Rectangle 3">
            <a:extLst>
              <a:ext uri="{FF2B5EF4-FFF2-40B4-BE49-F238E27FC236}">
                <a16:creationId xmlns:a16="http://schemas.microsoft.com/office/drawing/2014/main" id="{E0BCA952-E0D4-9141-8AF4-A04D155E4B44}"/>
              </a:ext>
            </a:extLst>
          </p:cNvPr>
          <p:cNvSpPr/>
          <p:nvPr/>
        </p:nvSpPr>
        <p:spPr>
          <a:xfrm>
            <a:off x="676894" y="4343224"/>
            <a:ext cx="3437797" cy="2093202"/>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SOG Resources</a:t>
            </a:r>
          </a:p>
          <a:p>
            <a:pPr algn="ctr"/>
            <a:endParaRPr lang="en-US" sz="1200" dirty="0"/>
          </a:p>
          <a:p>
            <a:pPr algn="ctr"/>
            <a:r>
              <a:rPr lang="en-US" sz="2800" dirty="0">
                <a:hlinkClick r:id="rId18"/>
              </a:rPr>
              <a:t>Coates Canons Blogs</a:t>
            </a:r>
            <a:endParaRPr lang="en-US" sz="2800" dirty="0"/>
          </a:p>
          <a:p>
            <a:pPr algn="ctr"/>
            <a:endParaRPr lang="en-US" sz="1200" dirty="0"/>
          </a:p>
          <a:p>
            <a:pPr algn="ctr"/>
            <a:r>
              <a:rPr lang="en-US" sz="2800" dirty="0">
                <a:hlinkClick r:id="rId19"/>
              </a:rPr>
              <a:t>ARP Website</a:t>
            </a:r>
            <a:endParaRPr lang="en-US" sz="2800" dirty="0"/>
          </a:p>
        </p:txBody>
      </p:sp>
    </p:spTree>
    <p:extLst>
      <p:ext uri="{BB962C8B-B14F-4D97-AF65-F5344CB8AC3E}">
        <p14:creationId xmlns:p14="http://schemas.microsoft.com/office/powerpoint/2010/main" val="3944962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5859-362B-4C57-AD26-FA93C7336609}"/>
              </a:ext>
            </a:extLst>
          </p:cNvPr>
          <p:cNvSpPr>
            <a:spLocks noGrp="1"/>
          </p:cNvSpPr>
          <p:nvPr>
            <p:ph type="title"/>
          </p:nvPr>
        </p:nvSpPr>
        <p:spPr>
          <a:xfrm>
            <a:off x="0" y="0"/>
            <a:ext cx="12191999" cy="1778000"/>
          </a:xfrm>
          <a:solidFill>
            <a:schemeClr val="tx2"/>
          </a:solidFill>
        </p:spPr>
        <p:txBody>
          <a:bodyPr>
            <a:noAutofit/>
          </a:bodyPr>
          <a:lstStyle/>
          <a:p>
            <a:pPr algn="ctr">
              <a:lnSpc>
                <a:spcPct val="90000"/>
              </a:lnSpc>
            </a:pPr>
            <a:r>
              <a:rPr lang="en-US" sz="6600" dirty="0">
                <a:solidFill>
                  <a:schemeClr val="bg1"/>
                </a:solidFill>
                <a:latin typeface="Avenir Next LT Pro Demi" panose="020B0704020202020204" pitchFamily="34" charset="0"/>
              </a:rPr>
              <a:t>UG: Procurement</a:t>
            </a:r>
          </a:p>
        </p:txBody>
      </p:sp>
      <p:pic>
        <p:nvPicPr>
          <p:cNvPr id="6" name="Picture 5" descr="Graphical user interface, text, application&#10;&#10;Description automatically generated">
            <a:extLst>
              <a:ext uri="{FF2B5EF4-FFF2-40B4-BE49-F238E27FC236}">
                <a16:creationId xmlns:a16="http://schemas.microsoft.com/office/drawing/2014/main" id="{29F3BF6D-AE10-4298-9D25-0B7888B5C60D}"/>
              </a:ext>
            </a:extLst>
          </p:cNvPr>
          <p:cNvPicPr>
            <a:picLocks noChangeAspect="1"/>
          </p:cNvPicPr>
          <p:nvPr/>
        </p:nvPicPr>
        <p:blipFill rotWithShape="1">
          <a:blip r:embed="rId4"/>
          <a:srcRect l="30128" t="35692" r="6731" b="20789"/>
          <a:stretch/>
        </p:blipFill>
        <p:spPr bwMode="auto">
          <a:xfrm>
            <a:off x="418641" y="1962227"/>
            <a:ext cx="5111827" cy="3751067"/>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D420E47-929F-102C-8C71-C6B621D4009D}"/>
              </a:ext>
            </a:extLst>
          </p:cNvPr>
          <p:cNvSpPr txBox="1"/>
          <p:nvPr/>
        </p:nvSpPr>
        <p:spPr>
          <a:xfrm>
            <a:off x="7116896" y="1557234"/>
            <a:ext cx="4546293" cy="523220"/>
          </a:xfrm>
          <a:prstGeom prst="rect">
            <a:avLst/>
          </a:prstGeom>
          <a:solidFill>
            <a:schemeClr val="accent5"/>
          </a:solidFill>
        </p:spPr>
        <p:txBody>
          <a:bodyPr wrap="square" rtlCol="0">
            <a:spAutoFit/>
          </a:bodyPr>
          <a:lstStyle/>
          <a:p>
            <a:r>
              <a:rPr lang="en-US" sz="2800" dirty="0">
                <a:solidFill>
                  <a:schemeClr val="bg1"/>
                </a:solidFill>
              </a:rPr>
              <a:t>Written Procurement Policy!</a:t>
            </a:r>
          </a:p>
        </p:txBody>
      </p:sp>
      <p:graphicFrame>
        <p:nvGraphicFramePr>
          <p:cNvPr id="5" name="Content Placeholder 4">
            <a:extLst>
              <a:ext uri="{FF2B5EF4-FFF2-40B4-BE49-F238E27FC236}">
                <a16:creationId xmlns:a16="http://schemas.microsoft.com/office/drawing/2014/main" id="{1F9361B0-F8E5-2E7E-7CC5-1E18D42C7FE9}"/>
              </a:ext>
            </a:extLst>
          </p:cNvPr>
          <p:cNvGraphicFramePr>
            <a:graphicFrameLocks/>
          </p:cNvGraphicFramePr>
          <p:nvPr>
            <p:custDataLst>
              <p:tags r:id="rId1"/>
            </p:custDataLst>
            <p:extLst>
              <p:ext uri="{D42A27DB-BD31-4B8C-83A1-F6EECF244321}">
                <p14:modId xmlns:p14="http://schemas.microsoft.com/office/powerpoint/2010/main" val="3049224396"/>
              </p:ext>
            </p:extLst>
          </p:nvPr>
        </p:nvGraphicFramePr>
        <p:xfrm>
          <a:off x="6951643" y="3206793"/>
          <a:ext cx="5111827" cy="3568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B1A21482-B575-24CA-0F73-52DA538290BD}"/>
              </a:ext>
            </a:extLst>
          </p:cNvPr>
          <p:cNvSpPr txBox="1"/>
          <p:nvPr/>
        </p:nvSpPr>
        <p:spPr>
          <a:xfrm>
            <a:off x="6265843" y="2283463"/>
            <a:ext cx="6097836" cy="923330"/>
          </a:xfrm>
          <a:prstGeom prst="rect">
            <a:avLst/>
          </a:prstGeom>
          <a:noFill/>
        </p:spPr>
        <p:txBody>
          <a:bodyPr wrap="square">
            <a:spAutoFit/>
          </a:bodyPr>
          <a:lstStyle/>
          <a:p>
            <a:r>
              <a:rPr lang="en-US" sz="1800" dirty="0"/>
              <a:t>“Must have and use documented . . . Procedures, consistent with State, local and tribal laws and regulations.” </a:t>
            </a:r>
            <a:r>
              <a:rPr lang="en-US" sz="1800" kern="1200" dirty="0"/>
              <a:t>(2 C.F.R. § 200.318(a))</a:t>
            </a:r>
          </a:p>
        </p:txBody>
      </p:sp>
      <p:cxnSp>
        <p:nvCxnSpPr>
          <p:cNvPr id="9" name="Straight Arrow Connector 8">
            <a:extLst>
              <a:ext uri="{FF2B5EF4-FFF2-40B4-BE49-F238E27FC236}">
                <a16:creationId xmlns:a16="http://schemas.microsoft.com/office/drawing/2014/main" id="{D9FFEB48-7BBC-8BDA-DC0E-CB012DA9A562}"/>
              </a:ext>
            </a:extLst>
          </p:cNvPr>
          <p:cNvCxnSpPr>
            <a:cxnSpLocks/>
          </p:cNvCxnSpPr>
          <p:nvPr/>
        </p:nvCxnSpPr>
        <p:spPr>
          <a:xfrm>
            <a:off x="7623672" y="3933022"/>
            <a:ext cx="2005070" cy="141015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6D6BDBD-AFAC-6343-C39F-C8772E3FD4CA}"/>
              </a:ext>
            </a:extLst>
          </p:cNvPr>
          <p:cNvSpPr/>
          <p:nvPr/>
        </p:nvSpPr>
        <p:spPr>
          <a:xfrm>
            <a:off x="9314761" y="5157383"/>
            <a:ext cx="545974" cy="54507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2338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8C27-97A5-4075-A794-831A327A5D20}"/>
              </a:ext>
            </a:extLst>
          </p:cNvPr>
          <p:cNvSpPr>
            <a:spLocks noGrp="1"/>
          </p:cNvSpPr>
          <p:nvPr>
            <p:ph type="title"/>
          </p:nvPr>
        </p:nvSpPr>
        <p:spPr>
          <a:xfrm>
            <a:off x="585403" y="66266"/>
            <a:ext cx="10410546" cy="1320800"/>
          </a:xfrm>
        </p:spPr>
        <p:txBody>
          <a:bodyPr>
            <a:normAutofit/>
          </a:bodyPr>
          <a:lstStyle/>
          <a:p>
            <a:pPr algn="ctr"/>
            <a:r>
              <a:rPr lang="en-US" sz="3600" dirty="0">
                <a:solidFill>
                  <a:srgbClr val="0071BC"/>
                </a:solidFill>
                <a:latin typeface="Avenir Next LT Pro Demi" panose="020B0704020202020204" pitchFamily="34" charset="0"/>
              </a:rPr>
              <a:t>Follow Uniform Guidance Procurement Methods </a:t>
            </a:r>
            <a:br>
              <a:rPr lang="en-US" sz="3600" dirty="0">
                <a:solidFill>
                  <a:srgbClr val="0071BC"/>
                </a:solidFill>
                <a:latin typeface="Avenir Next LT Pro Demi" panose="020B0704020202020204" pitchFamily="34" charset="0"/>
              </a:rPr>
            </a:br>
            <a:r>
              <a:rPr lang="en-US" sz="3600" dirty="0">
                <a:solidFill>
                  <a:srgbClr val="0071BC"/>
                </a:solidFill>
                <a:latin typeface="Avenir Next LT Pro Demi" panose="020B0704020202020204" pitchFamily="34" charset="0"/>
              </a:rPr>
              <a:t>2 C.F.R. 200.320</a:t>
            </a:r>
          </a:p>
        </p:txBody>
      </p:sp>
      <p:sp>
        <p:nvSpPr>
          <p:cNvPr id="11" name="Content Placeholder 4">
            <a:extLst>
              <a:ext uri="{FF2B5EF4-FFF2-40B4-BE49-F238E27FC236}">
                <a16:creationId xmlns:a16="http://schemas.microsoft.com/office/drawing/2014/main" id="{53181223-9C4B-454B-BA64-90C0AC4E80B9}"/>
              </a:ext>
            </a:extLst>
          </p:cNvPr>
          <p:cNvSpPr txBox="1">
            <a:spLocks/>
          </p:cNvSpPr>
          <p:nvPr/>
        </p:nvSpPr>
        <p:spPr>
          <a:xfrm>
            <a:off x="389462" y="1459447"/>
            <a:ext cx="4834359" cy="4628959"/>
          </a:xfrm>
          <a:prstGeom prst="rect">
            <a:avLst/>
          </a:prstGeom>
          <a:solidFill>
            <a:schemeClr val="accent5">
              <a:lumMod val="20000"/>
              <a:lumOff val="80000"/>
            </a:schemeClr>
          </a:solidFill>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None/>
              <a:tabLst/>
              <a:defRPr/>
            </a:pP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Informal Procurement Methods</a:t>
            </a: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Micro-Purchase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(under $10,000)</a:t>
            </a:r>
          </a:p>
          <a:p>
            <a:pPr marL="914353" lvl="2" indent="0">
              <a:spcBef>
                <a:spcPts val="1000"/>
              </a:spcBef>
              <a:buNone/>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Small Purchases</a:t>
            </a:r>
            <a:r>
              <a:rPr kumimoji="0" lang="en-US"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($10,000 - $249,999)</a:t>
            </a:r>
          </a:p>
          <a:p>
            <a:pPr marL="0" marR="0" lvl="0" indent="0" algn="l" defTabSz="914354"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1E8EAF00-8468-8788-4126-B7143F9CDC5E}"/>
              </a:ext>
            </a:extLst>
          </p:cNvPr>
          <p:cNvSpPr txBox="1"/>
          <p:nvPr/>
        </p:nvSpPr>
        <p:spPr>
          <a:xfrm>
            <a:off x="5962010" y="1459446"/>
            <a:ext cx="5277008" cy="4628960"/>
          </a:xfrm>
          <a:prstGeom prst="rect">
            <a:avLst/>
          </a:prstGeom>
          <a:solidFill>
            <a:schemeClr val="accent5">
              <a:lumMod val="20000"/>
              <a:lumOff val="80000"/>
            </a:schemeClr>
          </a:solidFill>
        </p:spPr>
        <p:txBody>
          <a:bodyPr wrap="square" rtlCol="0">
            <a:spAutoFit/>
          </a:bodyPr>
          <a:lstStyle/>
          <a:p>
            <a:pPr marR="0" lvl="0" algn="l" defTabSz="914354" rtl="0" eaLnBrk="1" fontAlgn="auto" latinLnBrk="0" hangingPunct="1">
              <a:lnSpc>
                <a:spcPct val="90000"/>
              </a:lnSpc>
              <a:spcBef>
                <a:spcPts val="1000"/>
              </a:spcBef>
              <a:spcAft>
                <a:spcPts val="0"/>
              </a:spcAft>
              <a:buClrTx/>
              <a:buSzTx/>
              <a:tabLst/>
              <a:defRPr/>
            </a:pP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Formal Procurement Methods</a:t>
            </a: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Sealed Bids </a:t>
            </a:r>
            <a:endParaRPr lang="en-US" sz="2400" u="sng" dirty="0">
              <a:solidFill>
                <a:prstClr val="black"/>
              </a:solidFill>
              <a:latin typeface="Calibri" panose="020F0502020204030204"/>
            </a:endParaRPr>
          </a:p>
          <a:p>
            <a:pPr marL="1257300" lvl="2" indent="-342900">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$250,000 and above</a:t>
            </a:r>
            <a:r>
              <a:rPr lang="en-US" sz="2000" dirty="0">
                <a:solidFill>
                  <a:prstClr val="black"/>
                </a:solidFill>
                <a:latin typeface="Calibri" panose="020F0502020204030204"/>
              </a:rPr>
              <a:t> for construction and service contracts</a:t>
            </a:r>
          </a:p>
          <a:p>
            <a:pPr marL="1257300" lvl="2" indent="-342900">
              <a:spcBef>
                <a:spcPts val="1000"/>
              </a:spcBef>
              <a:buFont typeface="Arial" panose="020B0604020202020204" pitchFamily="34" charset="0"/>
              <a:buChar char="•"/>
              <a:defRPr/>
            </a:pPr>
            <a:r>
              <a:rPr lang="en-US" sz="2000" dirty="0">
                <a:solidFill>
                  <a:prstClr val="black"/>
                </a:solidFill>
                <a:latin typeface="Calibri" panose="020F0502020204030204"/>
              </a:rPr>
              <a:t>$90,000 and above for purchase contracts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Competitive Proposals </a:t>
            </a:r>
          </a:p>
          <a:p>
            <a:pPr marL="1257300" lvl="2" indent="-342900">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$250,000 and above AND</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 when the sealed bid method is not appropriate</a:t>
            </a:r>
          </a:p>
          <a:p>
            <a:pPr marL="1257300" lvl="2" indent="-342900">
              <a:spcBef>
                <a:spcPts val="1000"/>
              </a:spcBef>
              <a:buFont typeface="Arial" panose="020B0604020202020204" pitchFamily="34" charset="0"/>
              <a:buChar char="•"/>
              <a:defRPr/>
            </a:pPr>
            <a:r>
              <a:rPr lang="en-US" sz="2000" baseline="0" dirty="0">
                <a:solidFill>
                  <a:prstClr val="black"/>
                </a:solidFill>
                <a:latin typeface="Calibri" panose="020F0502020204030204"/>
              </a:rPr>
              <a:t>Must</a:t>
            </a:r>
            <a:r>
              <a:rPr lang="en-US" sz="2000" dirty="0">
                <a:solidFill>
                  <a:prstClr val="black"/>
                </a:solidFill>
                <a:latin typeface="Calibri" panose="020F0502020204030204"/>
              </a:rPr>
              <a:t> be used for Mini-Brooks Act services above micro-purchase threshold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1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1000"/>
                                        <p:tgtEl>
                                          <p:spTgt spid="11">
                                            <p:txEl>
                                              <p:pRg st="3" end="3"/>
                                            </p:txEl>
                                          </p:spTgt>
                                        </p:tgtEl>
                                      </p:cBhvr>
                                    </p:animEffect>
                                    <p:anim calcmode="lin" valueType="num">
                                      <p:cBhvr>
                                        <p:cTn id="1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4E7-D582-532F-CEAF-DA0889404973}"/>
              </a:ext>
            </a:extLst>
          </p:cNvPr>
          <p:cNvSpPr>
            <a:spLocks noGrp="1"/>
          </p:cNvSpPr>
          <p:nvPr>
            <p:ph type="title"/>
          </p:nvPr>
        </p:nvSpPr>
        <p:spPr>
          <a:xfrm>
            <a:off x="1376546" y="58322"/>
            <a:ext cx="10694830" cy="1037702"/>
          </a:xfrm>
        </p:spPr>
        <p:txBody>
          <a:bodyPr>
            <a:normAutofit fontScale="90000"/>
          </a:bodyPr>
          <a:lstStyle/>
          <a:p>
            <a:pPr algn="ctr"/>
            <a:br>
              <a:rPr lang="en-US" sz="4900" dirty="0"/>
            </a:br>
            <a:r>
              <a:rPr lang="en-US" sz="4900" dirty="0"/>
              <a:t>Document the History of ALL Procurements</a:t>
            </a:r>
            <a:br>
              <a:rPr lang="en-US" sz="4400" b="1" dirty="0"/>
            </a:br>
            <a:endParaRPr lang="en-US" dirty="0"/>
          </a:p>
        </p:txBody>
      </p:sp>
      <p:sp>
        <p:nvSpPr>
          <p:cNvPr id="7" name="Content Placeholder 6">
            <a:extLst>
              <a:ext uri="{FF2B5EF4-FFF2-40B4-BE49-F238E27FC236}">
                <a16:creationId xmlns:a16="http://schemas.microsoft.com/office/drawing/2014/main" id="{FF207A71-E347-7587-3851-939BEA71FE00}"/>
              </a:ext>
            </a:extLst>
          </p:cNvPr>
          <p:cNvSpPr>
            <a:spLocks noGrp="1"/>
          </p:cNvSpPr>
          <p:nvPr>
            <p:ph idx="1"/>
          </p:nvPr>
        </p:nvSpPr>
        <p:spPr>
          <a:xfrm>
            <a:off x="1894901" y="1388125"/>
            <a:ext cx="10297099" cy="5177774"/>
          </a:xfrm>
        </p:spPr>
        <p:txBody>
          <a:bodyPr>
            <a:normAutofit/>
          </a:bodyPr>
          <a:lstStyle/>
          <a:p>
            <a:pPr lvl="1"/>
            <a:r>
              <a:rPr lang="en-US" dirty="0"/>
              <a:t>Documentation includes:</a:t>
            </a:r>
          </a:p>
          <a:p>
            <a:pPr lvl="2"/>
            <a:r>
              <a:rPr lang="en-US" sz="2400" dirty="0"/>
              <a:t>Rationale for the method of procurement</a:t>
            </a:r>
          </a:p>
          <a:p>
            <a:pPr lvl="2"/>
            <a:r>
              <a:rPr lang="en-US" sz="2400" dirty="0"/>
              <a:t>Basis for contractor selection or rejection</a:t>
            </a:r>
          </a:p>
          <a:p>
            <a:pPr lvl="2"/>
            <a:r>
              <a:rPr lang="en-US" sz="2400" dirty="0"/>
              <a:t>Justification for lack of competition, when applicable</a:t>
            </a:r>
          </a:p>
          <a:p>
            <a:pPr lvl="2"/>
            <a:r>
              <a:rPr lang="en-US" sz="2400" dirty="0"/>
              <a:t>Basis for award cost or price</a:t>
            </a:r>
          </a:p>
          <a:p>
            <a:pPr marL="914400" lvl="2" indent="0">
              <a:buNone/>
            </a:pPr>
            <a:r>
              <a:rPr lang="en-US" sz="2400" dirty="0"/>
              <a:t> </a:t>
            </a:r>
          </a:p>
          <a:p>
            <a:pPr lvl="1"/>
            <a:r>
              <a:rPr lang="en-US" dirty="0"/>
              <a:t>Supporting documentation includes:</a:t>
            </a:r>
          </a:p>
          <a:p>
            <a:pPr lvl="2"/>
            <a:r>
              <a:rPr lang="en-US" sz="2400" dirty="0"/>
              <a:t>Purchase orders showing quantity, cost, and model numbers</a:t>
            </a:r>
          </a:p>
          <a:p>
            <a:pPr lvl="2"/>
            <a:r>
              <a:rPr lang="en-US" sz="2400" dirty="0"/>
              <a:t>Evidence of pre-audit</a:t>
            </a:r>
          </a:p>
          <a:p>
            <a:pPr lvl="2"/>
            <a:r>
              <a:rPr lang="en-US" sz="2400" dirty="0"/>
              <a:t>Evidence of the allowable cost review</a:t>
            </a:r>
          </a:p>
          <a:p>
            <a:pPr marL="914400" lvl="2" indent="0">
              <a:buNone/>
            </a:pPr>
            <a:endParaRPr lang="en-US" sz="2400" dirty="0"/>
          </a:p>
          <a:p>
            <a:pPr lvl="1"/>
            <a:r>
              <a:rPr lang="en-US" dirty="0"/>
              <a:t>Document verification that parties are not suspended or debarred</a:t>
            </a:r>
          </a:p>
          <a:p>
            <a:pPr marL="457200" lvl="1" indent="0">
              <a:buNone/>
            </a:pPr>
            <a:endParaRPr lang="en-US" dirty="0"/>
          </a:p>
        </p:txBody>
      </p:sp>
      <p:sp>
        <p:nvSpPr>
          <p:cNvPr id="3" name="TextBox 2">
            <a:extLst>
              <a:ext uri="{FF2B5EF4-FFF2-40B4-BE49-F238E27FC236}">
                <a16:creationId xmlns:a16="http://schemas.microsoft.com/office/drawing/2014/main" id="{F170D481-77FE-DC7F-5CBC-7AE26751BC02}"/>
              </a:ext>
            </a:extLst>
          </p:cNvPr>
          <p:cNvSpPr txBox="1"/>
          <p:nvPr/>
        </p:nvSpPr>
        <p:spPr>
          <a:xfrm>
            <a:off x="0" y="0"/>
            <a:ext cx="1846659" cy="6858000"/>
          </a:xfrm>
          <a:prstGeom prst="rect">
            <a:avLst/>
          </a:prstGeom>
          <a:solidFill>
            <a:schemeClr val="accent5"/>
          </a:solidFill>
        </p:spPr>
        <p:txBody>
          <a:bodyPr vert="vert270" wrap="square" rtlCol="0">
            <a:spAutoFit/>
          </a:bodyPr>
          <a:lstStyle/>
          <a:p>
            <a:pPr algn="ctr"/>
            <a:r>
              <a:rPr lang="en-US" sz="5400" dirty="0">
                <a:solidFill>
                  <a:schemeClr val="bg1"/>
                </a:solidFill>
              </a:rPr>
              <a:t>UG Requires Documentation</a:t>
            </a:r>
          </a:p>
        </p:txBody>
      </p:sp>
    </p:spTree>
    <p:extLst>
      <p:ext uri="{BB962C8B-B14F-4D97-AF65-F5344CB8AC3E}">
        <p14:creationId xmlns:p14="http://schemas.microsoft.com/office/powerpoint/2010/main" val="84315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2E136C-095E-4F49-896D-2582379FCDFC}"/>
              </a:ext>
            </a:extLst>
          </p:cNvPr>
          <p:cNvSpPr txBox="1"/>
          <p:nvPr/>
        </p:nvSpPr>
        <p:spPr>
          <a:xfrm>
            <a:off x="3623353" y="92"/>
            <a:ext cx="8078894" cy="1489568"/>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Program income is the </a:t>
            </a:r>
            <a:r>
              <a:rPr kumimoji="0" lang="en-US" sz="2400" b="0" i="0" u="sng" strike="noStrike" kern="1200" cap="none" spc="0" normalizeH="0" baseline="0" noProof="0" dirty="0">
                <a:ln>
                  <a:noFill/>
                </a:ln>
                <a:solidFill>
                  <a:srgbClr val="000000"/>
                </a:solidFill>
                <a:effectLst/>
                <a:uLnTx/>
                <a:uFillTx/>
                <a:latin typeface="Corbel" panose="020B0503020204020204"/>
                <a:ea typeface="+mn-ea"/>
                <a:cs typeface="+mn-cs"/>
              </a:rPr>
              <a:t>gross</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income earned by the non-Federal entity that is directly generated by a supported activity or earned as a result of the Federal award </a:t>
            </a:r>
            <a:r>
              <a:rPr kumimoji="0" lang="en-US" sz="2400" b="0" i="0" u="sng" strike="noStrike" kern="1200" cap="none" spc="0" normalizeH="0" baseline="0" noProof="0" dirty="0">
                <a:ln>
                  <a:noFill/>
                </a:ln>
                <a:solidFill>
                  <a:srgbClr val="000000"/>
                </a:solidFill>
                <a:effectLst/>
                <a:uLnTx/>
                <a:uFillTx/>
                <a:latin typeface="Corbel" panose="020B0503020204020204"/>
                <a:ea typeface="+mn-ea"/>
                <a:cs typeface="+mn-cs"/>
              </a:rPr>
              <a:t>during the period of performance</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a:t>
            </a:r>
          </a:p>
        </p:txBody>
      </p:sp>
      <p:sp>
        <p:nvSpPr>
          <p:cNvPr id="2" name="TextBox 1">
            <a:extLst>
              <a:ext uri="{FF2B5EF4-FFF2-40B4-BE49-F238E27FC236}">
                <a16:creationId xmlns:a16="http://schemas.microsoft.com/office/drawing/2014/main" id="{D61EE9AD-F4D3-4362-8519-B5EC9BAA2FCE}"/>
              </a:ext>
            </a:extLst>
          </p:cNvPr>
          <p:cNvSpPr txBox="1"/>
          <p:nvPr/>
        </p:nvSpPr>
        <p:spPr>
          <a:xfrm>
            <a:off x="3185065" y="2447109"/>
            <a:ext cx="3788916" cy="4339650"/>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rPr>
              <a:t>Fees for services performed</a:t>
            </a:r>
          </a:p>
          <a:p>
            <a:pPr lvl="1"/>
            <a:r>
              <a:rPr lang="en-US" sz="2000" dirty="0">
                <a:latin typeface="Corbel" panose="020B0503020204020204" pitchFamily="34" charset="0"/>
              </a:rPr>
              <a:t>Income from previously unavailable services (new user fees, connection fees, other fee-for-service income)</a:t>
            </a:r>
          </a:p>
          <a:p>
            <a:pPr lvl="1"/>
            <a:r>
              <a:rPr lang="en-US" sz="2000" dirty="0">
                <a:latin typeface="Corbel" panose="020B0503020204020204" pitchFamily="34" charset="0"/>
              </a:rPr>
              <a:t>Incremental income from the sale of upgraded services</a:t>
            </a: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cs typeface="Calibri"/>
            </a:endParaRPr>
          </a:p>
          <a:p>
            <a:pPr marL="285750" indent="-285750">
              <a:buFont typeface="Arial" panose="020B0604020202020204" pitchFamily="34" charset="0"/>
              <a:buChar char="•"/>
              <a:defRPr/>
            </a:pPr>
            <a:r>
              <a:rPr lang="en-US" sz="2000" dirty="0">
                <a:latin typeface="Corbel" panose="020B0503020204020204" pitchFamily="34" charset="0"/>
              </a:rPr>
              <a:t>Income from leasing facilities or equipment </a:t>
            </a:r>
          </a:p>
          <a:p>
            <a:pPr marL="285750" indent="-285750">
              <a:buFont typeface="Arial" panose="020B0604020202020204" pitchFamily="34" charset="0"/>
              <a:buChar char="•"/>
              <a:defRPr/>
            </a:pPr>
            <a:r>
              <a:rPr lang="en-US" sz="2000" dirty="0">
                <a:latin typeface="Corbel" panose="020B0503020204020204" pitchFamily="34" charset="0"/>
              </a:rPr>
              <a:t>Repayment of principal and interest on loans (see ARP-specific requirements)</a:t>
            </a:r>
          </a:p>
          <a:p>
            <a:pPr>
              <a:defRPr/>
            </a:pPr>
            <a:endParaRPr lang="en-US" sz="1600" dirty="0"/>
          </a:p>
        </p:txBody>
      </p:sp>
      <p:sp>
        <p:nvSpPr>
          <p:cNvPr id="3" name="TextBox 2">
            <a:extLst>
              <a:ext uri="{FF2B5EF4-FFF2-40B4-BE49-F238E27FC236}">
                <a16:creationId xmlns:a16="http://schemas.microsoft.com/office/drawing/2014/main" id="{FD085BFE-4A77-43A7-973D-2909C9502915}"/>
              </a:ext>
            </a:extLst>
          </p:cNvPr>
          <p:cNvSpPr txBox="1"/>
          <p:nvPr/>
        </p:nvSpPr>
        <p:spPr>
          <a:xfrm>
            <a:off x="6973981" y="2447108"/>
            <a:ext cx="5133556" cy="3139321"/>
          </a:xfrm>
          <a:prstGeom prst="rect">
            <a:avLst/>
          </a:prstGeom>
          <a:solidFill>
            <a:schemeClr val="accent5">
              <a:lumMod val="20000"/>
              <a:lumOff val="80000"/>
            </a:schemeClr>
          </a:solidFill>
          <a:effectLst>
            <a:outerShdw blurRad="50800" dist="38100" dir="8100000" algn="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Excludes: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Rebates, credits, discounts and interest earned on these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Governmental revenues (taxes, levies, fines)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Proceeds from the sale of real property, equipment, or supplies funded with ARPA/CSLFRF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orbel" panose="020B0503020204020204"/>
              </a:rPr>
              <a:t>Interest earned on advances of federal funds is not program income </a:t>
            </a: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7A988544-5DCD-3B8A-E37F-A5D723B9AF09}"/>
              </a:ext>
            </a:extLst>
          </p:cNvPr>
          <p:cNvSpPr txBox="1"/>
          <p:nvPr/>
        </p:nvSpPr>
        <p:spPr>
          <a:xfrm>
            <a:off x="0" y="0"/>
            <a:ext cx="3084723" cy="7799058"/>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2 C.F.R. § § 200.1</a:t>
            </a: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FFFFFF"/>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FFFFFF"/>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Pentagon 4">
            <a:extLst>
              <a:ext uri="{FF2B5EF4-FFF2-40B4-BE49-F238E27FC236}">
                <a16:creationId xmlns:a16="http://schemas.microsoft.com/office/drawing/2014/main" id="{6388B764-EB36-D9AD-E173-4324B688E769}"/>
              </a:ext>
            </a:extLst>
          </p:cNvPr>
          <p:cNvSpPr/>
          <p:nvPr/>
        </p:nvSpPr>
        <p:spPr>
          <a:xfrm>
            <a:off x="222607" y="92467"/>
            <a:ext cx="3178139"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must be tied to grant-funded asset and only applies through December 31, 2026</a:t>
            </a:r>
          </a:p>
        </p:txBody>
      </p:sp>
    </p:spTree>
    <p:extLst>
      <p:ext uri="{BB962C8B-B14F-4D97-AF65-F5344CB8AC3E}">
        <p14:creationId xmlns:p14="http://schemas.microsoft.com/office/powerpoint/2010/main" val="3509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2524-0AB6-1543-879A-A10E1218FA35}"/>
              </a:ext>
            </a:extLst>
          </p:cNvPr>
          <p:cNvSpPr>
            <a:spLocks noGrp="1"/>
          </p:cNvSpPr>
          <p:nvPr>
            <p:ph type="title"/>
          </p:nvPr>
        </p:nvSpPr>
        <p:spPr>
          <a:xfrm>
            <a:off x="0" y="-1"/>
            <a:ext cx="12192000" cy="1699491"/>
          </a:xfrm>
          <a:solidFill>
            <a:schemeClr val="accent5"/>
          </a:solidFill>
        </p:spPr>
        <p:txBody>
          <a:bodyPr>
            <a:normAutofit fontScale="90000"/>
          </a:bodyPr>
          <a:lstStyle/>
          <a:p>
            <a:pPr algn="ctr"/>
            <a:br>
              <a:rPr lang="en-US" sz="6700" dirty="0">
                <a:solidFill>
                  <a:schemeClr val="bg1"/>
                </a:solidFill>
                <a:latin typeface="+mn-lt"/>
              </a:rPr>
            </a:br>
            <a:r>
              <a:rPr lang="en-US" dirty="0">
                <a:solidFill>
                  <a:schemeClr val="bg1"/>
                </a:solidFill>
                <a:latin typeface="+mn-lt"/>
              </a:rPr>
              <a:t>Treatment of Program Income</a:t>
            </a:r>
            <a:br>
              <a:rPr lang="en-US" dirty="0">
                <a:solidFill>
                  <a:schemeClr val="bg1"/>
                </a:solidFill>
                <a:latin typeface="+mn-lt"/>
              </a:rPr>
            </a:br>
            <a:r>
              <a:rPr lang="en-US" dirty="0">
                <a:solidFill>
                  <a:schemeClr val="bg1"/>
                </a:solidFill>
                <a:latin typeface="+mn-lt"/>
              </a:rPr>
              <a:t>Under ARPA/CSLFRF Award</a:t>
            </a:r>
            <a:br>
              <a:rPr lang="en-US" dirty="0">
                <a:latin typeface="+mn-lt"/>
              </a:rPr>
            </a:br>
            <a:endParaRPr lang="en-US" dirty="0">
              <a:solidFill>
                <a:schemeClr val="bg1"/>
              </a:solidFill>
              <a:latin typeface="+mn-lt"/>
            </a:endParaRPr>
          </a:p>
        </p:txBody>
      </p:sp>
      <p:sp>
        <p:nvSpPr>
          <p:cNvPr id="3" name="Content Placeholder 2">
            <a:extLst>
              <a:ext uri="{FF2B5EF4-FFF2-40B4-BE49-F238E27FC236}">
                <a16:creationId xmlns:a16="http://schemas.microsoft.com/office/drawing/2014/main" id="{ADF5BEAE-975F-9545-8029-8C19D68DE8EA}"/>
              </a:ext>
            </a:extLst>
          </p:cNvPr>
          <p:cNvSpPr>
            <a:spLocks noGrp="1"/>
          </p:cNvSpPr>
          <p:nvPr>
            <p:ph idx="1"/>
          </p:nvPr>
        </p:nvSpPr>
        <p:spPr>
          <a:xfrm>
            <a:off x="0" y="1699490"/>
            <a:ext cx="6096000" cy="5158510"/>
          </a:xfrm>
          <a:solidFill>
            <a:schemeClr val="accent1">
              <a:lumMod val="20000"/>
              <a:lumOff val="80000"/>
            </a:schemeClr>
          </a:solidFill>
          <a:ln>
            <a:solidFill>
              <a:schemeClr val="accent1"/>
            </a:solidFill>
          </a:ln>
        </p:spPr>
        <p:txBody>
          <a:bodyPr>
            <a:noAutofit/>
          </a:bodyPr>
          <a:lstStyle/>
          <a:p>
            <a:pPr marL="0" indent="0">
              <a:buNone/>
            </a:pPr>
            <a:r>
              <a:rPr lang="en-US" dirty="0"/>
              <a:t>Program income may apply to:</a:t>
            </a:r>
          </a:p>
          <a:p>
            <a:r>
              <a:rPr lang="en-US" dirty="0"/>
              <a:t> Eligible  water/wastewater projects within the necessary infrastructure category </a:t>
            </a:r>
          </a:p>
          <a:p>
            <a:r>
              <a:rPr lang="en-US" dirty="0"/>
              <a:t>Projects in the Responding to COVID and Its Negative Economic Impacts category</a:t>
            </a:r>
          </a:p>
        </p:txBody>
      </p:sp>
      <p:sp>
        <p:nvSpPr>
          <p:cNvPr id="4" name="TextBox 3">
            <a:extLst>
              <a:ext uri="{FF2B5EF4-FFF2-40B4-BE49-F238E27FC236}">
                <a16:creationId xmlns:a16="http://schemas.microsoft.com/office/drawing/2014/main" id="{44E31800-8256-1F17-4662-8C3A76F628D2}"/>
              </a:ext>
            </a:extLst>
          </p:cNvPr>
          <p:cNvSpPr txBox="1"/>
          <p:nvPr/>
        </p:nvSpPr>
        <p:spPr>
          <a:xfrm>
            <a:off x="7027169" y="2191284"/>
            <a:ext cx="3813021" cy="3785652"/>
          </a:xfrm>
          <a:prstGeom prst="rect">
            <a:avLst/>
          </a:prstGeom>
          <a:noFill/>
          <a:ln>
            <a:solidFill>
              <a:schemeClr val="accent1"/>
            </a:solidFill>
          </a:ln>
        </p:spPr>
        <p:txBody>
          <a:bodyPr wrap="square" rtlCol="0">
            <a:spAutoFit/>
          </a:bodyPr>
          <a:lstStyle/>
          <a:p>
            <a:pPr marL="466725"/>
            <a:r>
              <a:rPr lang="en-US" sz="2400" b="1" dirty="0"/>
              <a:t>Addition Method</a:t>
            </a:r>
            <a:r>
              <a:rPr lang="en-US" sz="2400" dirty="0"/>
              <a:t>: Program income is added to the funds committed to the project and expended on eligible projects. </a:t>
            </a:r>
          </a:p>
          <a:p>
            <a:pPr marL="466725"/>
            <a:endParaRPr lang="en-US" sz="2400" dirty="0"/>
          </a:p>
          <a:p>
            <a:pPr marL="466725"/>
            <a:r>
              <a:rPr lang="en-US" sz="2400" dirty="0">
                <a:effectLst/>
              </a:rPr>
              <a:t>§ 200.307(e)(2) &amp; </a:t>
            </a:r>
            <a:r>
              <a:rPr lang="en-US" sz="2400" b="1" dirty="0">
                <a:hlinkClick r:id="rId3"/>
              </a:rPr>
              <a:t>FAQ 13.11</a:t>
            </a:r>
            <a:endParaRPr lang="en-US" sz="2400" dirty="0">
              <a:effectLst/>
            </a:endParaRPr>
          </a:p>
          <a:p>
            <a:pPr marL="466725"/>
            <a:r>
              <a:rPr lang="en-US" sz="2400" dirty="0">
                <a:effectLst/>
              </a:rPr>
              <a:t> </a:t>
            </a:r>
          </a:p>
        </p:txBody>
      </p:sp>
      <p:sp>
        <p:nvSpPr>
          <p:cNvPr id="8" name="Star: 5 Points 7">
            <a:extLst>
              <a:ext uri="{FF2B5EF4-FFF2-40B4-BE49-F238E27FC236}">
                <a16:creationId xmlns:a16="http://schemas.microsoft.com/office/drawing/2014/main" id="{99EEE0E3-1443-2CAC-F42A-DA3EE18587AD}"/>
              </a:ext>
            </a:extLst>
          </p:cNvPr>
          <p:cNvSpPr/>
          <p:nvPr/>
        </p:nvSpPr>
        <p:spPr>
          <a:xfrm>
            <a:off x="6873889" y="1987819"/>
            <a:ext cx="697216" cy="651293"/>
          </a:xfrm>
          <a:prstGeom prst="star5">
            <a:avLst>
              <a:gd name="adj" fmla="val 20391"/>
              <a:gd name="hf" fmla="val 105146"/>
              <a:gd name="vf" fmla="val 110557"/>
            </a:avLst>
          </a:prstGeom>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Pentagon 4">
            <a:extLst>
              <a:ext uri="{FF2B5EF4-FFF2-40B4-BE49-F238E27FC236}">
                <a16:creationId xmlns:a16="http://schemas.microsoft.com/office/drawing/2014/main" id="{6937D75E-98FF-E741-CDB1-0CBFA6C78A53}"/>
              </a:ext>
            </a:extLst>
          </p:cNvPr>
          <p:cNvSpPr/>
          <p:nvPr/>
        </p:nvSpPr>
        <p:spPr>
          <a:xfrm>
            <a:off x="1351810" y="4800018"/>
            <a:ext cx="4167641" cy="1942306"/>
          </a:xfrm>
          <a:prstGeom prst="round2Diag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Program income is subject to all the grant requirements, including eligible use, compliance, and obligation &amp; expenditure deadlines</a:t>
            </a:r>
          </a:p>
        </p:txBody>
      </p:sp>
    </p:spTree>
    <p:extLst>
      <p:ext uri="{BB962C8B-B14F-4D97-AF65-F5344CB8AC3E}">
        <p14:creationId xmlns:p14="http://schemas.microsoft.com/office/powerpoint/2010/main" val="39983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0F3B-276F-7A0E-3959-96D2FA51CE98}"/>
              </a:ext>
            </a:extLst>
          </p:cNvPr>
          <p:cNvSpPr>
            <a:spLocks noGrp="1"/>
          </p:cNvSpPr>
          <p:nvPr>
            <p:ph type="title"/>
          </p:nvPr>
        </p:nvSpPr>
        <p:spPr>
          <a:xfrm>
            <a:off x="838200" y="357694"/>
            <a:ext cx="10515600" cy="576984"/>
          </a:xfrm>
        </p:spPr>
        <p:txBody>
          <a:bodyPr>
            <a:noAutofit/>
          </a:bodyPr>
          <a:lstStyle/>
          <a:p>
            <a:pPr algn="ctr"/>
            <a:r>
              <a:rPr lang="en-US" dirty="0"/>
              <a:t>Is there Program Income?</a:t>
            </a:r>
          </a:p>
        </p:txBody>
      </p:sp>
      <p:graphicFrame>
        <p:nvGraphicFramePr>
          <p:cNvPr id="4" name="Content Placeholder 3">
            <a:extLst>
              <a:ext uri="{FF2B5EF4-FFF2-40B4-BE49-F238E27FC236}">
                <a16:creationId xmlns:a16="http://schemas.microsoft.com/office/drawing/2014/main" id="{BEB9EE30-B7B9-3C30-F796-3C7CE34160DE}"/>
              </a:ext>
            </a:extLst>
          </p:cNvPr>
          <p:cNvGraphicFramePr>
            <a:graphicFrameLocks noGrp="1"/>
          </p:cNvGraphicFramePr>
          <p:nvPr>
            <p:ph idx="1"/>
            <p:extLst>
              <p:ext uri="{D42A27DB-BD31-4B8C-83A1-F6EECF244321}">
                <p14:modId xmlns:p14="http://schemas.microsoft.com/office/powerpoint/2010/main" val="1236507846"/>
              </p:ext>
            </p:extLst>
          </p:nvPr>
        </p:nvGraphicFramePr>
        <p:xfrm>
          <a:off x="588818" y="11424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aphic 11">
            <a:extLst>
              <a:ext uri="{FF2B5EF4-FFF2-40B4-BE49-F238E27FC236}">
                <a16:creationId xmlns:a16="http://schemas.microsoft.com/office/drawing/2014/main" id="{D0D63BDD-56FC-D893-509C-C51C524DA9CD}"/>
              </a:ext>
            </a:extLst>
          </p:cNvPr>
          <p:cNvGrpSpPr/>
          <p:nvPr/>
        </p:nvGrpSpPr>
        <p:grpSpPr>
          <a:xfrm>
            <a:off x="146821" y="1533367"/>
            <a:ext cx="1190422" cy="1355385"/>
            <a:chOff x="1323201" y="2039776"/>
            <a:chExt cx="596279" cy="1023463"/>
          </a:xfrm>
        </p:grpSpPr>
        <p:sp>
          <p:nvSpPr>
            <p:cNvPr id="8" name="Freeform: Shape 2">
              <a:extLst>
                <a:ext uri="{FF2B5EF4-FFF2-40B4-BE49-F238E27FC236}">
                  <a16:creationId xmlns:a16="http://schemas.microsoft.com/office/drawing/2014/main" id="{EAA56E60-21E8-73AB-5D39-A10CA13AE088}"/>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9" name="Freeform: Shape 3">
              <a:extLst>
                <a:ext uri="{FF2B5EF4-FFF2-40B4-BE49-F238E27FC236}">
                  <a16:creationId xmlns:a16="http://schemas.microsoft.com/office/drawing/2014/main" id="{D9A17C38-0FA6-7DA1-5C17-84504F6B1D21}"/>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0" name="Rectangle 9">
            <a:extLst>
              <a:ext uri="{FF2B5EF4-FFF2-40B4-BE49-F238E27FC236}">
                <a16:creationId xmlns:a16="http://schemas.microsoft.com/office/drawing/2014/main" id="{FF6055BB-B4F5-98D4-858D-21207C627D21}"/>
              </a:ext>
            </a:extLst>
          </p:cNvPr>
          <p:cNvSpPr/>
          <p:nvPr/>
        </p:nvSpPr>
        <p:spPr>
          <a:xfrm>
            <a:off x="-421227" y="1931627"/>
            <a:ext cx="1661488" cy="813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1" name="Graphic 11">
            <a:extLst>
              <a:ext uri="{FF2B5EF4-FFF2-40B4-BE49-F238E27FC236}">
                <a16:creationId xmlns:a16="http://schemas.microsoft.com/office/drawing/2014/main" id="{AF272FC3-B12C-EE2D-0234-CF36E2176E4E}"/>
              </a:ext>
            </a:extLst>
          </p:cNvPr>
          <p:cNvGrpSpPr/>
          <p:nvPr/>
        </p:nvGrpSpPr>
        <p:grpSpPr>
          <a:xfrm>
            <a:off x="685800" y="2686044"/>
            <a:ext cx="1267691" cy="1370749"/>
            <a:chOff x="1323201" y="2039776"/>
            <a:chExt cx="596279" cy="1023463"/>
          </a:xfrm>
        </p:grpSpPr>
        <p:sp>
          <p:nvSpPr>
            <p:cNvPr id="12" name="Freeform: Shape 2">
              <a:extLst>
                <a:ext uri="{FF2B5EF4-FFF2-40B4-BE49-F238E27FC236}">
                  <a16:creationId xmlns:a16="http://schemas.microsoft.com/office/drawing/2014/main" id="{736F9D03-C173-E4B4-8844-36D43B79C850}"/>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3" name="Freeform: Shape 3">
              <a:extLst>
                <a:ext uri="{FF2B5EF4-FFF2-40B4-BE49-F238E27FC236}">
                  <a16:creationId xmlns:a16="http://schemas.microsoft.com/office/drawing/2014/main" id="{8705F919-5293-5428-80AA-1253FA199E08}"/>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4" name="Rectangle 13">
            <a:extLst>
              <a:ext uri="{FF2B5EF4-FFF2-40B4-BE49-F238E27FC236}">
                <a16:creationId xmlns:a16="http://schemas.microsoft.com/office/drawing/2014/main" id="{30D67A98-DDFC-5ED0-0AB1-EF4695E3432F}"/>
              </a:ext>
            </a:extLst>
          </p:cNvPr>
          <p:cNvSpPr/>
          <p:nvPr/>
        </p:nvSpPr>
        <p:spPr>
          <a:xfrm>
            <a:off x="-165050" y="3096569"/>
            <a:ext cx="1953931" cy="777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5" name="Graphic 11">
            <a:extLst>
              <a:ext uri="{FF2B5EF4-FFF2-40B4-BE49-F238E27FC236}">
                <a16:creationId xmlns:a16="http://schemas.microsoft.com/office/drawing/2014/main" id="{33F6DB99-882B-F54A-3586-D74FDDBAC517}"/>
              </a:ext>
            </a:extLst>
          </p:cNvPr>
          <p:cNvGrpSpPr/>
          <p:nvPr/>
        </p:nvGrpSpPr>
        <p:grpSpPr>
          <a:xfrm>
            <a:off x="1519121" y="3754582"/>
            <a:ext cx="1052008" cy="1420673"/>
            <a:chOff x="1323201" y="2039776"/>
            <a:chExt cx="596279" cy="1023463"/>
          </a:xfrm>
        </p:grpSpPr>
        <p:sp>
          <p:nvSpPr>
            <p:cNvPr id="16" name="Freeform: Shape 2">
              <a:extLst>
                <a:ext uri="{FF2B5EF4-FFF2-40B4-BE49-F238E27FC236}">
                  <a16:creationId xmlns:a16="http://schemas.microsoft.com/office/drawing/2014/main" id="{E9151C7D-27F9-3E39-25BA-1A91A71F671E}"/>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17" name="Freeform: Shape 3">
              <a:extLst>
                <a:ext uri="{FF2B5EF4-FFF2-40B4-BE49-F238E27FC236}">
                  <a16:creationId xmlns:a16="http://schemas.microsoft.com/office/drawing/2014/main" id="{6C6157E9-EE7A-421B-608A-F39362312969}"/>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18" name="Rectangle 17">
            <a:extLst>
              <a:ext uri="{FF2B5EF4-FFF2-40B4-BE49-F238E27FC236}">
                <a16:creationId xmlns:a16="http://schemas.microsoft.com/office/drawing/2014/main" id="{49E7CAC4-337A-6B7C-9160-69B7575D961B}"/>
              </a:ext>
            </a:extLst>
          </p:cNvPr>
          <p:cNvSpPr/>
          <p:nvPr/>
        </p:nvSpPr>
        <p:spPr>
          <a:xfrm>
            <a:off x="854148" y="4317081"/>
            <a:ext cx="1621492" cy="744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YES</a:t>
            </a:r>
          </a:p>
        </p:txBody>
      </p:sp>
      <p:grpSp>
        <p:nvGrpSpPr>
          <p:cNvPr id="19" name="Graphic 11">
            <a:extLst>
              <a:ext uri="{FF2B5EF4-FFF2-40B4-BE49-F238E27FC236}">
                <a16:creationId xmlns:a16="http://schemas.microsoft.com/office/drawing/2014/main" id="{88E83218-BE31-4ED8-F363-90082F49795E}"/>
              </a:ext>
            </a:extLst>
          </p:cNvPr>
          <p:cNvGrpSpPr/>
          <p:nvPr/>
        </p:nvGrpSpPr>
        <p:grpSpPr>
          <a:xfrm>
            <a:off x="2326936" y="4943095"/>
            <a:ext cx="1061444" cy="1358904"/>
            <a:chOff x="1323201" y="2039776"/>
            <a:chExt cx="596279" cy="1023463"/>
          </a:xfrm>
        </p:grpSpPr>
        <p:sp>
          <p:nvSpPr>
            <p:cNvPr id="20" name="Freeform: Shape 2">
              <a:extLst>
                <a:ext uri="{FF2B5EF4-FFF2-40B4-BE49-F238E27FC236}">
                  <a16:creationId xmlns:a16="http://schemas.microsoft.com/office/drawing/2014/main" id="{0F38A094-6D85-04E4-D328-9549A6DD67A1}"/>
                </a:ext>
              </a:extLst>
            </p:cNvPr>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8825" cap="flat">
              <a:solidFill>
                <a:schemeClr val="accent1"/>
              </a:solidFill>
              <a:prstDash val="solid"/>
              <a:miter/>
            </a:ln>
          </p:spPr>
          <p:txBody>
            <a:bodyPr rtlCol="0" anchor="ctr"/>
            <a:lstStyle/>
            <a:p>
              <a:endParaRPr lang="pt-BR"/>
            </a:p>
          </p:txBody>
        </p:sp>
        <p:sp>
          <p:nvSpPr>
            <p:cNvPr id="21" name="Freeform: Shape 3">
              <a:extLst>
                <a:ext uri="{FF2B5EF4-FFF2-40B4-BE49-F238E27FC236}">
                  <a16:creationId xmlns:a16="http://schemas.microsoft.com/office/drawing/2014/main" id="{E4376699-CFEA-4C57-4DC5-8B60DCDEB912}"/>
                </a:ext>
              </a:extLst>
            </p:cNvPr>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8825" cap="flat">
              <a:solidFill>
                <a:schemeClr val="accent1"/>
              </a:solidFill>
              <a:prstDash val="solid"/>
              <a:miter/>
            </a:ln>
          </p:spPr>
          <p:txBody>
            <a:bodyPr rtlCol="0" anchor="ctr"/>
            <a:lstStyle/>
            <a:p>
              <a:endParaRPr lang="pt-BR"/>
            </a:p>
          </p:txBody>
        </p:sp>
      </p:grpSp>
      <p:sp>
        <p:nvSpPr>
          <p:cNvPr id="22" name="Rectangle 21">
            <a:extLst>
              <a:ext uri="{FF2B5EF4-FFF2-40B4-BE49-F238E27FC236}">
                <a16:creationId xmlns:a16="http://schemas.microsoft.com/office/drawing/2014/main" id="{45D4FEE0-1510-693B-A3D3-7D39A4C7B139}"/>
              </a:ext>
            </a:extLst>
          </p:cNvPr>
          <p:cNvSpPr/>
          <p:nvPr/>
        </p:nvSpPr>
        <p:spPr>
          <a:xfrm>
            <a:off x="1641865" y="5519846"/>
            <a:ext cx="1636036" cy="771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If NO</a:t>
            </a:r>
          </a:p>
        </p:txBody>
      </p:sp>
      <p:sp>
        <p:nvSpPr>
          <p:cNvPr id="24" name="32-Point Star 23">
            <a:extLst>
              <a:ext uri="{FF2B5EF4-FFF2-40B4-BE49-F238E27FC236}">
                <a16:creationId xmlns:a16="http://schemas.microsoft.com/office/drawing/2014/main" id="{34DFD0E6-E30E-E27D-F3DB-F27558DC7625}"/>
              </a:ext>
            </a:extLst>
          </p:cNvPr>
          <p:cNvSpPr/>
          <p:nvPr/>
        </p:nvSpPr>
        <p:spPr>
          <a:xfrm>
            <a:off x="3491345" y="5701650"/>
            <a:ext cx="2355273" cy="1114785"/>
          </a:xfrm>
          <a:prstGeom prst="star32">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PROGRAM INCOME</a:t>
            </a:r>
          </a:p>
        </p:txBody>
      </p:sp>
      <p:sp>
        <p:nvSpPr>
          <p:cNvPr id="3" name="Arrow: Pentagon 2">
            <a:extLst>
              <a:ext uri="{FF2B5EF4-FFF2-40B4-BE49-F238E27FC236}">
                <a16:creationId xmlns:a16="http://schemas.microsoft.com/office/drawing/2014/main" id="{F86A8E4A-F607-80F8-0FC1-BBCD63BA95DA}"/>
              </a:ext>
            </a:extLst>
          </p:cNvPr>
          <p:cNvSpPr/>
          <p:nvPr/>
        </p:nvSpPr>
        <p:spPr>
          <a:xfrm rot="9730357">
            <a:off x="8233540" y="1337503"/>
            <a:ext cx="3468781" cy="1513135"/>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18A967-1CA5-D1D0-D432-E7A666169CAC}"/>
              </a:ext>
            </a:extLst>
          </p:cNvPr>
          <p:cNvSpPr txBox="1"/>
          <p:nvPr/>
        </p:nvSpPr>
        <p:spPr>
          <a:xfrm rot="20454297">
            <a:off x="8875937" y="1408783"/>
            <a:ext cx="2544135" cy="1200329"/>
          </a:xfrm>
          <a:prstGeom prst="rect">
            <a:avLst/>
          </a:prstGeom>
          <a:noFill/>
        </p:spPr>
        <p:txBody>
          <a:bodyPr wrap="square" rtlCol="0">
            <a:spAutoFit/>
          </a:bodyPr>
          <a:lstStyle/>
          <a:p>
            <a:r>
              <a:rPr lang="en-US" dirty="0">
                <a:solidFill>
                  <a:schemeClr val="bg1"/>
                </a:solidFill>
              </a:rPr>
              <a:t>New Customers OR Higher Fees for Existing Customers Due to ARP/CSLFRF Project</a:t>
            </a:r>
          </a:p>
        </p:txBody>
      </p:sp>
    </p:spTree>
    <p:extLst>
      <p:ext uri="{BB962C8B-B14F-4D97-AF65-F5344CB8AC3E}">
        <p14:creationId xmlns:p14="http://schemas.microsoft.com/office/powerpoint/2010/main" val="384062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0061-FA3D-F948-9D7A-C45F12D1F29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F504C7B-A013-694A-A58D-E45AA9B465EF}"/>
              </a:ext>
            </a:extLst>
          </p:cNvPr>
          <p:cNvSpPr>
            <a:spLocks noGrp="1"/>
          </p:cNvSpPr>
          <p:nvPr>
            <p:ph idx="1"/>
          </p:nvPr>
        </p:nvSpPr>
        <p:spPr>
          <a:xfrm>
            <a:off x="3467100" y="1524000"/>
            <a:ext cx="8305800" cy="5930900"/>
          </a:xfrm>
        </p:spPr>
        <p:txBody>
          <a:bodyPr>
            <a:normAutofit fontScale="25000" lnSpcReduction="20000"/>
          </a:bodyPr>
          <a:lstStyle/>
          <a:p>
            <a:pPr marL="0" indent="0">
              <a:lnSpc>
                <a:spcPct val="120000"/>
              </a:lnSpc>
              <a:buNone/>
            </a:pPr>
            <a:r>
              <a:rPr lang="en-US" sz="4800" b="1" dirty="0"/>
              <a:t>Computing devices</a:t>
            </a:r>
            <a:r>
              <a:rPr lang="en-US" sz="4800" dirty="0"/>
              <a:t>: machines used to acquire, store, analyze, process, and publish data and other information electronically, including accessories (or “peripherals”) for printing, transmitting and receiving, or storing electronic information. See also the definitions of supplies and information technology systems in this section.</a:t>
            </a:r>
          </a:p>
          <a:p>
            <a:pPr marL="0" indent="0">
              <a:lnSpc>
                <a:spcPct val="120000"/>
              </a:lnSpc>
              <a:buNone/>
            </a:pPr>
            <a:r>
              <a:rPr lang="en-US" sz="4800" b="1" dirty="0"/>
              <a:t>Equipment:</a:t>
            </a:r>
            <a:r>
              <a:rPr lang="en-US" sz="4800" dirty="0"/>
              <a:t> tangible </a:t>
            </a:r>
            <a:r>
              <a:rPr lang="en-US" sz="4800" dirty="0">
                <a:hlinkClick r:id="rId2"/>
              </a:rPr>
              <a:t>personal property</a:t>
            </a:r>
            <a:r>
              <a:rPr lang="en-US" sz="4800" dirty="0"/>
              <a:t> (including information technology systems) having a useful life of more than one year and a per-unit  </a:t>
            </a:r>
            <a:r>
              <a:rPr lang="en-US" sz="4800" dirty="0">
                <a:hlinkClick r:id="rId3"/>
              </a:rPr>
              <a:t>acquisition cost</a:t>
            </a:r>
            <a:r>
              <a:rPr lang="en-US" sz="4800" dirty="0"/>
              <a:t> which equals or exceeds the lesser of the capitalization level established by the [county/City/Town/Village] for financial statement purposes, or $5,000. See also the definitions of </a:t>
            </a:r>
            <a:r>
              <a:rPr lang="en-US" sz="4800" i="1" dirty="0"/>
              <a:t>capital assets, computing devices, general purpose equipment, information technology systems, special purpose equipment,</a:t>
            </a:r>
            <a:r>
              <a:rPr lang="en-US" sz="4800" dirty="0"/>
              <a:t> and </a:t>
            </a:r>
            <a:r>
              <a:rPr lang="en-US" sz="4800" i="1" dirty="0"/>
              <a:t>supplies</a:t>
            </a:r>
            <a:r>
              <a:rPr lang="en-US" sz="4800" dirty="0"/>
              <a:t> in this section.</a:t>
            </a:r>
          </a:p>
          <a:p>
            <a:pPr marL="0" indent="0">
              <a:lnSpc>
                <a:spcPct val="120000"/>
              </a:lnSpc>
              <a:buNone/>
            </a:pPr>
            <a:r>
              <a:rPr lang="en-US" sz="4800" b="1" dirty="0"/>
              <a:t>Information technology systems</a:t>
            </a:r>
            <a:r>
              <a:rPr lang="en-US" sz="4800" dirty="0"/>
              <a:t>: computing devices, ancillary equipment, software, firmware, and similar procedures, services (including support services), and related resources. See also the definitions of computing devices and equipment in this section.</a:t>
            </a:r>
          </a:p>
          <a:p>
            <a:pPr marL="0" indent="0">
              <a:lnSpc>
                <a:spcPct val="120000"/>
              </a:lnSpc>
              <a:buNone/>
            </a:pPr>
            <a:r>
              <a:rPr lang="en-US" sz="4800" b="1" dirty="0"/>
              <a:t>Intangible property</a:t>
            </a:r>
            <a:r>
              <a:rPr lang="en-US" sz="4800" dirty="0"/>
              <a:t>: property having no physical existence, such as trademarks, copyrights, patents and patent applications and property, such as loans, notes and other debt instruments, lease agreements, stock and other instruments of property ownership (whether the property is tangible or intangible).</a:t>
            </a:r>
          </a:p>
          <a:p>
            <a:pPr marL="0" indent="0">
              <a:lnSpc>
                <a:spcPct val="120000"/>
              </a:lnSpc>
              <a:buNone/>
            </a:pPr>
            <a:r>
              <a:rPr lang="en-US" sz="4800" b="1" dirty="0"/>
              <a:t>Personal property</a:t>
            </a:r>
            <a:r>
              <a:rPr lang="en-US" sz="4800" dirty="0"/>
              <a:t>: property other than </a:t>
            </a:r>
            <a:r>
              <a:rPr lang="en-US" sz="4800" dirty="0">
                <a:hlinkClick r:id="rId4"/>
              </a:rPr>
              <a:t>real property</a:t>
            </a:r>
            <a:r>
              <a:rPr lang="en-US" sz="4800" dirty="0"/>
              <a:t>. It may be tangible, having physical existence, or intangible.</a:t>
            </a:r>
          </a:p>
          <a:p>
            <a:pPr marL="0" indent="0">
              <a:lnSpc>
                <a:spcPct val="120000"/>
              </a:lnSpc>
              <a:buNone/>
            </a:pPr>
            <a:r>
              <a:rPr lang="en-US" sz="4800" b="1" dirty="0"/>
              <a:t>Property</a:t>
            </a:r>
            <a:r>
              <a:rPr lang="en-US" sz="4800" dirty="0"/>
              <a:t>: </a:t>
            </a:r>
            <a:r>
              <a:rPr lang="en-US" sz="4800" dirty="0">
                <a:hlinkClick r:id="rId4"/>
              </a:rPr>
              <a:t>real property</a:t>
            </a:r>
            <a:r>
              <a:rPr lang="en-US" sz="4800" dirty="0"/>
              <a:t> or  </a:t>
            </a:r>
            <a:r>
              <a:rPr lang="en-US" sz="4800" dirty="0">
                <a:hlinkClick r:id="rId2"/>
              </a:rPr>
              <a:t>personal property</a:t>
            </a:r>
            <a:r>
              <a:rPr lang="en-US" sz="4800" dirty="0"/>
              <a:t>. </a:t>
            </a:r>
          </a:p>
          <a:p>
            <a:pPr marL="0" indent="0">
              <a:lnSpc>
                <a:spcPct val="120000"/>
              </a:lnSpc>
              <a:buNone/>
            </a:pPr>
            <a:r>
              <a:rPr lang="en-US" sz="4800" b="1" dirty="0"/>
              <a:t>Real property</a:t>
            </a:r>
            <a:r>
              <a:rPr lang="en-US" sz="4800" dirty="0"/>
              <a:t>: land, including land improvements, structures and appurtenances thereto, but excludes moveable machinery and equipment.</a:t>
            </a:r>
          </a:p>
          <a:p>
            <a:pPr marL="0" indent="0">
              <a:lnSpc>
                <a:spcPct val="120000"/>
              </a:lnSpc>
              <a:buNone/>
            </a:pPr>
            <a:r>
              <a:rPr lang="en-US" sz="4800" b="1" dirty="0"/>
              <a:t>Supplies</a:t>
            </a:r>
            <a:r>
              <a:rPr lang="en-US" sz="4800" dirty="0"/>
              <a:t>: all tangible </a:t>
            </a:r>
            <a:r>
              <a:rPr lang="en-US" sz="4800" dirty="0">
                <a:hlinkClick r:id="rId2"/>
              </a:rPr>
              <a:t>personal property</a:t>
            </a:r>
            <a:r>
              <a:rPr lang="en-US" sz="4800" dirty="0"/>
              <a:t> other than those described in the definition of equipment in this section. A computing device is a supply if the </a:t>
            </a:r>
            <a:r>
              <a:rPr lang="en-US" sz="4800" dirty="0">
                <a:hlinkClick r:id="rId3"/>
              </a:rPr>
              <a:t>acquisition cost</a:t>
            </a:r>
            <a:r>
              <a:rPr lang="en-US" sz="4800" dirty="0"/>
              <a:t> is less than the lesser of the capitalization level established by the local government for financial statement purposes or $5,000, regardless of the length of its useful life. See also the definitions of computing devices and equipment in this section.</a:t>
            </a:r>
          </a:p>
          <a:p>
            <a:endParaRPr lang="en-US" dirty="0"/>
          </a:p>
        </p:txBody>
      </p:sp>
      <p:sp>
        <p:nvSpPr>
          <p:cNvPr id="4" name="Rectangle 3">
            <a:extLst>
              <a:ext uri="{FF2B5EF4-FFF2-40B4-BE49-F238E27FC236}">
                <a16:creationId xmlns:a16="http://schemas.microsoft.com/office/drawing/2014/main" id="{09378798-F6D3-BC4F-ACD5-632183C5E295}"/>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49ACC6A-A769-7E48-AF13-26F1551F19B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Property Management</a:t>
            </a:r>
          </a:p>
        </p:txBody>
      </p:sp>
      <p:sp>
        <p:nvSpPr>
          <p:cNvPr id="6" name="Rectangle 5">
            <a:extLst>
              <a:ext uri="{FF2B5EF4-FFF2-40B4-BE49-F238E27FC236}">
                <a16:creationId xmlns:a16="http://schemas.microsoft.com/office/drawing/2014/main" id="{0D58D755-5E34-3640-84CB-F4C653041135}"/>
              </a:ext>
            </a:extLst>
          </p:cNvPr>
          <p:cNvSpPr/>
          <p:nvPr/>
        </p:nvSpPr>
        <p:spPr>
          <a:xfrm>
            <a:off x="228600" y="1524000"/>
            <a:ext cx="3048000" cy="4787900"/>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Definitions of Property</a:t>
            </a:r>
          </a:p>
          <a:p>
            <a:pPr algn="ctr"/>
            <a:r>
              <a:rPr lang="en-US" sz="2400" dirty="0"/>
              <a:t>2 CFR 200.1</a:t>
            </a:r>
          </a:p>
        </p:txBody>
      </p:sp>
    </p:spTree>
    <p:extLst>
      <p:ext uri="{BB962C8B-B14F-4D97-AF65-F5344CB8AC3E}">
        <p14:creationId xmlns:p14="http://schemas.microsoft.com/office/powerpoint/2010/main" val="423526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A4113-598A-FA46-9170-8AC39ACFAFCD}"/>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A0F8C-C624-DA43-9DD3-CD4BAC3BA11B}"/>
              </a:ext>
            </a:extLst>
          </p:cNvPr>
          <p:cNvSpPr>
            <a:spLocks noGrp="1"/>
          </p:cNvSpPr>
          <p:nvPr>
            <p:ph type="title"/>
          </p:nvPr>
        </p:nvSpPr>
        <p:spPr>
          <a:xfrm>
            <a:off x="838199" y="-286545"/>
            <a:ext cx="10515600" cy="1325563"/>
          </a:xfrm>
        </p:spPr>
        <p:txBody>
          <a:bodyPr/>
          <a:lstStyle/>
          <a:p>
            <a:pPr algn="ctr"/>
            <a:r>
              <a:rPr lang="en-US" dirty="0">
                <a:solidFill>
                  <a:schemeClr val="bg1"/>
                </a:solidFill>
              </a:rPr>
              <a:t>Property Management</a:t>
            </a:r>
          </a:p>
        </p:txBody>
      </p:sp>
      <p:sp>
        <p:nvSpPr>
          <p:cNvPr id="5" name="Rectangle 4">
            <a:extLst>
              <a:ext uri="{FF2B5EF4-FFF2-40B4-BE49-F238E27FC236}">
                <a16:creationId xmlns:a16="http://schemas.microsoft.com/office/drawing/2014/main" id="{FD1F0769-99E7-6449-AD37-09BA746CBBE1}"/>
              </a:ext>
            </a:extLst>
          </p:cNvPr>
          <p:cNvSpPr/>
          <p:nvPr/>
        </p:nvSpPr>
        <p:spPr>
          <a:xfrm>
            <a:off x="0" y="1362073"/>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a:p>
          <a:p>
            <a:pPr algn="ctr"/>
            <a:r>
              <a:rPr lang="en-US" sz="2400" b="1" dirty="0"/>
              <a:t>Real Property</a:t>
            </a:r>
          </a:p>
          <a:p>
            <a:pPr marL="342900" lvl="1" indent="-114300">
              <a:spcBef>
                <a:spcPts val="1200"/>
              </a:spcBef>
              <a:buFont typeface="Arial" panose="020B0604020202020204" pitchFamily="34" charset="0"/>
              <a:buChar char="•"/>
            </a:pPr>
            <a:r>
              <a:rPr lang="en-US" dirty="0"/>
              <a:t>Title vests in local government</a:t>
            </a:r>
          </a:p>
          <a:p>
            <a:pPr marL="342900" lvl="1" indent="-114300">
              <a:spcBef>
                <a:spcPts val="1200"/>
              </a:spcBef>
              <a:buFont typeface="Arial" panose="020B0604020202020204" pitchFamily="34" charset="0"/>
              <a:buChar char="•"/>
            </a:pPr>
            <a:r>
              <a:rPr lang="en-US" dirty="0"/>
              <a:t>Must be used for ARP/CSLFRF purpose, or disposed of according to US Treasury instructions and with repayment of federal share</a:t>
            </a:r>
          </a:p>
          <a:p>
            <a:pPr marL="342900" lvl="1" indent="-114300">
              <a:spcBef>
                <a:spcPts val="1200"/>
              </a:spcBef>
              <a:buFont typeface="Arial" panose="020B0604020202020204" pitchFamily="34" charset="0"/>
              <a:buChar char="•"/>
            </a:pPr>
            <a:r>
              <a:rPr lang="en-US" dirty="0"/>
              <a:t>Must not encumber during award term</a:t>
            </a:r>
          </a:p>
          <a:p>
            <a:pPr marL="342900" lvl="1" indent="-114300">
              <a:spcBef>
                <a:spcPts val="1200"/>
              </a:spcBef>
              <a:buFont typeface="Arial" panose="020B0604020202020204" pitchFamily="34" charset="0"/>
              <a:buChar char="•"/>
            </a:pPr>
            <a:r>
              <a:rPr lang="en-US" dirty="0"/>
              <a:t>Must be insured in same way as other local government property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Rectangle 5">
            <a:extLst>
              <a:ext uri="{FF2B5EF4-FFF2-40B4-BE49-F238E27FC236}">
                <a16:creationId xmlns:a16="http://schemas.microsoft.com/office/drawing/2014/main" id="{28850717-D3A9-8443-A3CF-149AF66AA9E1}"/>
              </a:ext>
            </a:extLst>
          </p:cNvPr>
          <p:cNvSpPr/>
          <p:nvPr/>
        </p:nvSpPr>
        <p:spPr>
          <a:xfrm>
            <a:off x="4096438" y="1362073"/>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Equipment</a:t>
            </a:r>
          </a:p>
          <a:p>
            <a:pPr marL="342900" indent="-114300">
              <a:spcBef>
                <a:spcPts val="1200"/>
              </a:spcBef>
              <a:buFont typeface="Arial" panose="020B0604020202020204" pitchFamily="34" charset="0"/>
              <a:buChar char="•"/>
            </a:pPr>
            <a:r>
              <a:rPr lang="en-US" dirty="0"/>
              <a:t>Title vests in local government</a:t>
            </a:r>
          </a:p>
          <a:p>
            <a:pPr marL="342900" indent="-114300">
              <a:spcBef>
                <a:spcPts val="1200"/>
              </a:spcBef>
              <a:buFont typeface="Arial" panose="020B0604020202020204" pitchFamily="34" charset="0"/>
              <a:buChar char="•"/>
            </a:pPr>
            <a:r>
              <a:rPr lang="en-US" dirty="0"/>
              <a:t>Must be used for ARP/CSLFRF purpose, used for other federal programs, or disposed of according to US Treasury instructions and with repayment of federal share</a:t>
            </a:r>
          </a:p>
          <a:p>
            <a:pPr marL="342900" indent="-114300">
              <a:spcBef>
                <a:spcPts val="1200"/>
              </a:spcBef>
              <a:buFont typeface="Arial" panose="020B0604020202020204" pitchFamily="34" charset="0"/>
              <a:buChar char="•"/>
            </a:pPr>
            <a:r>
              <a:rPr lang="en-US" dirty="0"/>
              <a:t>Must not encumber during award term</a:t>
            </a:r>
          </a:p>
          <a:p>
            <a:pPr marL="342900" indent="-114300">
              <a:spcBef>
                <a:spcPts val="1200"/>
              </a:spcBef>
              <a:buFont typeface="Arial" panose="020B0604020202020204" pitchFamily="34" charset="0"/>
              <a:buChar char="•"/>
            </a:pPr>
            <a:r>
              <a:rPr lang="en-US" dirty="0"/>
              <a:t>Must be insured in same way as other local government property</a:t>
            </a:r>
          </a:p>
          <a:p>
            <a:pPr marL="342900" indent="-114300">
              <a:spcBef>
                <a:spcPts val="1200"/>
              </a:spcBef>
              <a:buFont typeface="Arial" panose="020B0604020202020204" pitchFamily="34" charset="0"/>
              <a:buChar char="•"/>
            </a:pPr>
            <a:r>
              <a:rPr lang="en-US" dirty="0"/>
              <a:t>Must be tracked in property management system (with several required data elements) and inventoried at least every 2 years</a:t>
            </a:r>
          </a:p>
          <a:p>
            <a:pPr marL="342900" indent="-114300">
              <a:spcBef>
                <a:spcPts val="1200"/>
              </a:spcBef>
              <a:buFont typeface="Arial" panose="020B0604020202020204" pitchFamily="34" charset="0"/>
              <a:buChar char="•"/>
            </a:pPr>
            <a:r>
              <a:rPr lang="en-US" dirty="0"/>
              <a:t>Noncompetition provision</a:t>
            </a:r>
          </a:p>
          <a:p>
            <a:pPr algn="ctr"/>
            <a:endParaRPr lang="en-US" dirty="0"/>
          </a:p>
        </p:txBody>
      </p:sp>
      <p:sp>
        <p:nvSpPr>
          <p:cNvPr id="7" name="Rectangle 6">
            <a:extLst>
              <a:ext uri="{FF2B5EF4-FFF2-40B4-BE49-F238E27FC236}">
                <a16:creationId xmlns:a16="http://schemas.microsoft.com/office/drawing/2014/main" id="{AACA15DA-7A1F-A14D-9C37-17262F8079DD}"/>
              </a:ext>
            </a:extLst>
          </p:cNvPr>
          <p:cNvSpPr/>
          <p:nvPr/>
        </p:nvSpPr>
        <p:spPr>
          <a:xfrm>
            <a:off x="8192877" y="1369404"/>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Supplies</a:t>
            </a:r>
          </a:p>
          <a:p>
            <a:pPr marL="285750" indent="-285750">
              <a:spcBef>
                <a:spcPts val="1200"/>
              </a:spcBef>
              <a:buFont typeface="Arial" panose="020B0604020202020204" pitchFamily="34" charset="0"/>
              <a:buChar char="•"/>
            </a:pPr>
            <a:r>
              <a:rPr lang="en-US" dirty="0"/>
              <a:t>Must be used for ARP/CSLFRF purpose or other federal award purpose</a:t>
            </a:r>
          </a:p>
          <a:p>
            <a:pPr marL="285750" indent="-285750">
              <a:spcBef>
                <a:spcPts val="1200"/>
              </a:spcBef>
              <a:buFont typeface="Arial" panose="020B0604020202020204" pitchFamily="34" charset="0"/>
              <a:buChar char="•"/>
            </a:pPr>
            <a:r>
              <a:rPr lang="en-US" dirty="0"/>
              <a:t>Any inventory of unused supplies exceeding $5000 in total aggregate value, local government may retain or sell, but must compensate US Treasury for federal share</a:t>
            </a:r>
          </a:p>
          <a:p>
            <a:pPr marL="285750" indent="-285750">
              <a:spcBef>
                <a:spcPts val="1200"/>
              </a:spcBef>
              <a:buFont typeface="Arial" panose="020B0604020202020204" pitchFamily="34" charset="0"/>
              <a:buChar char="•"/>
            </a:pPr>
            <a:r>
              <a:rPr lang="en-US" dirty="0"/>
              <a:t>Noncompetition provision</a:t>
            </a:r>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D32BF60B-B173-314D-BA94-2D5CB30DA971}"/>
              </a:ext>
            </a:extLst>
          </p:cNvPr>
          <p:cNvSpPr/>
          <p:nvPr/>
        </p:nvSpPr>
        <p:spPr>
          <a:xfrm>
            <a:off x="0" y="769406"/>
            <a:ext cx="12192000" cy="5140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Property Management Sample Policy</a:t>
            </a:r>
          </a:p>
        </p:txBody>
      </p:sp>
    </p:spTree>
    <p:extLst>
      <p:ext uri="{BB962C8B-B14F-4D97-AF65-F5344CB8AC3E}">
        <p14:creationId xmlns:p14="http://schemas.microsoft.com/office/powerpoint/2010/main" val="102013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35D69C-2CC8-3145-A56C-0232672B9AC1}"/>
              </a:ext>
            </a:extLst>
          </p:cNvPr>
          <p:cNvSpPr/>
          <p:nvPr/>
        </p:nvSpPr>
        <p:spPr>
          <a:xfrm>
            <a:off x="0" y="0"/>
            <a:ext cx="12192000" cy="138634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1" name="Rectangle 10">
            <a:extLst>
              <a:ext uri="{FF2B5EF4-FFF2-40B4-BE49-F238E27FC236}">
                <a16:creationId xmlns:a16="http://schemas.microsoft.com/office/drawing/2014/main" id="{FA550907-73EC-5F4C-95AD-4AF881547A10}"/>
              </a:ext>
            </a:extLst>
          </p:cNvPr>
          <p:cNvSpPr/>
          <p:nvPr/>
        </p:nvSpPr>
        <p:spPr>
          <a:xfrm>
            <a:off x="-1" y="1121229"/>
            <a:ext cx="5581359" cy="573677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During Award Term</a:t>
            </a:r>
          </a:p>
          <a:p>
            <a:endParaRPr lang="en-US" sz="1000" dirty="0"/>
          </a:p>
          <a:p>
            <a:r>
              <a:rPr lang="en-US" sz="2200" dirty="0"/>
              <a:t>A local government “may use property, supplies, or equipment purchased or improved with [ARP/CSLFRF] funds for a purpose other than the purpose for which it was purchased or improved if such other purpose is also consistent with the eligible use requirements.”</a:t>
            </a:r>
          </a:p>
          <a:p>
            <a:endParaRPr lang="en-US" sz="2200" dirty="0"/>
          </a:p>
          <a:p>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2" name="Rectangle 11">
            <a:extLst>
              <a:ext uri="{FF2B5EF4-FFF2-40B4-BE49-F238E27FC236}">
                <a16:creationId xmlns:a16="http://schemas.microsoft.com/office/drawing/2014/main" id="{1813115D-4DF9-BC43-B062-5F7847CD10EA}"/>
              </a:ext>
            </a:extLst>
          </p:cNvPr>
          <p:cNvSpPr/>
          <p:nvPr/>
        </p:nvSpPr>
        <p:spPr>
          <a:xfrm>
            <a:off x="5581360" y="1121229"/>
            <a:ext cx="6610639" cy="573677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dirty="0"/>
          </a:p>
          <a:p>
            <a:pPr algn="ctr"/>
            <a:r>
              <a:rPr lang="en-US" sz="2400" dirty="0"/>
              <a:t>After Award Term</a:t>
            </a:r>
          </a:p>
          <a:p>
            <a:pPr algn="ctr"/>
            <a:endParaRPr lang="en-US" sz="1000" dirty="0"/>
          </a:p>
          <a:p>
            <a:r>
              <a:rPr lang="en-US" sz="2200" dirty="0"/>
              <a:t>“[T]he property, supplies, or equipment must be used consistent with the purpose for which it was purchased or improved or for any other eligible purpose in the same category as the purpose reported to Treasury as of the final reporting period, as set forth in the table below.”</a:t>
            </a:r>
          </a:p>
          <a:p>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p:txBody>
      </p:sp>
      <p:pic>
        <p:nvPicPr>
          <p:cNvPr id="14" name="Picture 13" descr="Text&#10;&#10;Description automatically generated with medium confidence">
            <a:extLst>
              <a:ext uri="{FF2B5EF4-FFF2-40B4-BE49-F238E27FC236}">
                <a16:creationId xmlns:a16="http://schemas.microsoft.com/office/drawing/2014/main" id="{FE0FD0CF-4D5E-2948-9263-4A293FEBFF23}"/>
              </a:ext>
            </a:extLst>
          </p:cNvPr>
          <p:cNvPicPr>
            <a:picLocks noChangeAspect="1"/>
          </p:cNvPicPr>
          <p:nvPr/>
        </p:nvPicPr>
        <p:blipFill>
          <a:blip r:embed="rId2"/>
          <a:stretch>
            <a:fillRect/>
          </a:stretch>
        </p:blipFill>
        <p:spPr>
          <a:xfrm>
            <a:off x="6099357" y="3673929"/>
            <a:ext cx="5574643" cy="2950109"/>
          </a:xfrm>
          <a:prstGeom prst="rect">
            <a:avLst/>
          </a:prstGeom>
          <a:effectLst>
            <a:outerShdw blurRad="50800" dist="38100" dir="8100000" algn="tr" rotWithShape="0">
              <a:prstClr val="black">
                <a:alpha val="40000"/>
              </a:prstClr>
            </a:outerShdw>
          </a:effectLst>
        </p:spPr>
      </p:pic>
      <p:sp>
        <p:nvSpPr>
          <p:cNvPr id="15" name="Title 14">
            <a:extLst>
              <a:ext uri="{FF2B5EF4-FFF2-40B4-BE49-F238E27FC236}">
                <a16:creationId xmlns:a16="http://schemas.microsoft.com/office/drawing/2014/main" id="{3542DEA7-3F7B-0245-A24B-052AEA1C9D8B}"/>
              </a:ext>
            </a:extLst>
          </p:cNvPr>
          <p:cNvSpPr>
            <a:spLocks noGrp="1"/>
          </p:cNvSpPr>
          <p:nvPr>
            <p:ph type="title"/>
          </p:nvPr>
        </p:nvSpPr>
        <p:spPr>
          <a:xfrm>
            <a:off x="838200" y="0"/>
            <a:ext cx="10515600" cy="1325563"/>
          </a:xfrm>
        </p:spPr>
        <p:txBody>
          <a:bodyPr/>
          <a:lstStyle/>
          <a:p>
            <a:pPr algn="ctr"/>
            <a:r>
              <a:rPr lang="en-US" dirty="0">
                <a:solidFill>
                  <a:schemeClr val="bg1"/>
                </a:solidFill>
              </a:rPr>
              <a:t>Use of Property</a:t>
            </a:r>
          </a:p>
        </p:txBody>
      </p:sp>
      <p:sp>
        <p:nvSpPr>
          <p:cNvPr id="18" name="Rounded Rectangle 17">
            <a:extLst>
              <a:ext uri="{FF2B5EF4-FFF2-40B4-BE49-F238E27FC236}">
                <a16:creationId xmlns:a16="http://schemas.microsoft.com/office/drawing/2014/main" id="{DB837146-5C41-4443-AA1A-DC509A775097}"/>
              </a:ext>
            </a:extLst>
          </p:cNvPr>
          <p:cNvSpPr/>
          <p:nvPr/>
        </p:nvSpPr>
        <p:spPr>
          <a:xfrm>
            <a:off x="838200" y="3807278"/>
            <a:ext cx="4931229" cy="2683409"/>
          </a:xfrm>
          <a:prstGeom prst="roundRect">
            <a:avLst/>
          </a:prstGeom>
          <a:solidFill>
            <a:schemeClr val="accent3"/>
          </a:solidFill>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chemeClr val="bg1"/>
                </a:solidFill>
              </a:rPr>
              <a:t>Local governments are responsible for being able to substantiate their determinations on whether the use of an asset is authorized and maintain a record of that determination.</a:t>
            </a:r>
          </a:p>
          <a:p>
            <a:endParaRPr lang="en-US" dirty="0">
              <a:solidFill>
                <a:schemeClr val="bg1"/>
              </a:solidFill>
            </a:endParaRPr>
          </a:p>
          <a:p>
            <a:r>
              <a:rPr lang="en-US" dirty="0">
                <a:solidFill>
                  <a:schemeClr val="bg1"/>
                </a:solidFill>
              </a:rPr>
              <a:t>Local governments are not required to seek or obtain the approval of Treasury prior to changing the use within the parameters of the authorized purpose. </a:t>
            </a:r>
          </a:p>
        </p:txBody>
      </p:sp>
    </p:spTree>
    <p:extLst>
      <p:ext uri="{BB962C8B-B14F-4D97-AF65-F5344CB8AC3E}">
        <p14:creationId xmlns:p14="http://schemas.microsoft.com/office/powerpoint/2010/main" val="40933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D1D52-7C23-014F-BB33-92BC934EF9AA}"/>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C2D43-448E-6D47-B1C4-0DF34290BE8A}"/>
              </a:ext>
            </a:extLst>
          </p:cNvPr>
          <p:cNvSpPr>
            <a:spLocks noGrp="1"/>
          </p:cNvSpPr>
          <p:nvPr>
            <p:ph type="title"/>
          </p:nvPr>
        </p:nvSpPr>
        <p:spPr>
          <a:xfrm>
            <a:off x="838200" y="18255"/>
            <a:ext cx="10515600" cy="1325563"/>
          </a:xfrm>
        </p:spPr>
        <p:txBody>
          <a:bodyPr/>
          <a:lstStyle/>
          <a:p>
            <a:pPr algn="ctr"/>
            <a:r>
              <a:rPr lang="en-US" dirty="0">
                <a:solidFill>
                  <a:schemeClr val="bg1"/>
                </a:solidFill>
              </a:rPr>
              <a:t>What if Sell Property or Change Use of Property Outside ARP/CSLFRF Parameters?</a:t>
            </a:r>
          </a:p>
        </p:txBody>
      </p:sp>
      <p:sp>
        <p:nvSpPr>
          <p:cNvPr id="4" name="Rectangle 3">
            <a:extLst>
              <a:ext uri="{FF2B5EF4-FFF2-40B4-BE49-F238E27FC236}">
                <a16:creationId xmlns:a16="http://schemas.microsoft.com/office/drawing/2014/main" id="{FC712C83-1551-474D-BA5C-213A7C47F1D1}"/>
              </a:ext>
            </a:extLst>
          </p:cNvPr>
          <p:cNvSpPr/>
          <p:nvPr/>
        </p:nvSpPr>
        <p:spPr>
          <a:xfrm>
            <a:off x="-1" y="1387048"/>
            <a:ext cx="6095999" cy="204195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During Award Term</a:t>
            </a:r>
          </a:p>
          <a:p>
            <a:endParaRPr lang="en-US" sz="1000" dirty="0"/>
          </a:p>
          <a:p>
            <a:r>
              <a:rPr lang="en-US" dirty="0"/>
              <a:t>If a local government changes the use of an asset to an ineligible use or sells the asset prior to the end of the period of performance, then the local government must follow the disposition procedures in the Uniform Guidance. </a:t>
            </a:r>
            <a:r>
              <a:rPr lang="en-US" i="1" dirty="0"/>
              <a:t>See </a:t>
            </a:r>
            <a:r>
              <a:rPr lang="en-US" dirty="0"/>
              <a:t>2 CFR 200.311, 200.313, 200.314, and 200.315.</a:t>
            </a:r>
          </a:p>
          <a:p>
            <a:endParaRPr lang="en-US" dirty="0"/>
          </a:p>
        </p:txBody>
      </p:sp>
      <p:sp>
        <p:nvSpPr>
          <p:cNvPr id="5" name="Rectangle 4">
            <a:extLst>
              <a:ext uri="{FF2B5EF4-FFF2-40B4-BE49-F238E27FC236}">
                <a16:creationId xmlns:a16="http://schemas.microsoft.com/office/drawing/2014/main" id="{22D9FB15-389E-404F-B4E4-A941003F77F8}"/>
              </a:ext>
            </a:extLst>
          </p:cNvPr>
          <p:cNvSpPr/>
          <p:nvPr/>
        </p:nvSpPr>
        <p:spPr>
          <a:xfrm>
            <a:off x="6096000" y="1387048"/>
            <a:ext cx="6096000" cy="2041952"/>
          </a:xfrm>
          <a:prstGeom prst="rect">
            <a:avLst/>
          </a:prstGeom>
          <a:solidFill>
            <a:srgbClr val="94209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After Award Term</a:t>
            </a:r>
          </a:p>
          <a:p>
            <a:endParaRPr lang="en-US" sz="1000" dirty="0"/>
          </a:p>
          <a:p>
            <a:r>
              <a:rPr lang="en-US" dirty="0"/>
              <a:t>If an asset’s use shifts outside the parameters of the eligible purpose according to the table after the grant term ends, then the local government (and any subrecipient) must follow the disposition procedures in the Uniform Guidance. </a:t>
            </a:r>
            <a:r>
              <a:rPr lang="en-US" i="1" dirty="0"/>
              <a:t>See </a:t>
            </a:r>
            <a:r>
              <a:rPr lang="en-US" dirty="0"/>
              <a:t>2 CFR 200.311, 200.313, 200.314, and 200.315. </a:t>
            </a:r>
          </a:p>
          <a:p>
            <a:endParaRPr lang="en-US" dirty="0"/>
          </a:p>
        </p:txBody>
      </p:sp>
      <p:graphicFrame>
        <p:nvGraphicFramePr>
          <p:cNvPr id="6" name="Table 6">
            <a:extLst>
              <a:ext uri="{FF2B5EF4-FFF2-40B4-BE49-F238E27FC236}">
                <a16:creationId xmlns:a16="http://schemas.microsoft.com/office/drawing/2014/main" id="{C022F0D1-E2CB-9541-9C82-82CC38601C39}"/>
              </a:ext>
            </a:extLst>
          </p:cNvPr>
          <p:cNvGraphicFramePr>
            <a:graphicFrameLocks noGrp="1"/>
          </p:cNvGraphicFramePr>
          <p:nvPr/>
        </p:nvGraphicFramePr>
        <p:xfrm>
          <a:off x="0" y="3268216"/>
          <a:ext cx="12192003" cy="359913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1229213992"/>
                    </a:ext>
                  </a:extLst>
                </a:gridCol>
                <a:gridCol w="1354667">
                  <a:extLst>
                    <a:ext uri="{9D8B030D-6E8A-4147-A177-3AD203B41FA5}">
                      <a16:colId xmlns:a16="http://schemas.microsoft.com/office/drawing/2014/main" val="913084002"/>
                    </a:ext>
                  </a:extLst>
                </a:gridCol>
                <a:gridCol w="1354667">
                  <a:extLst>
                    <a:ext uri="{9D8B030D-6E8A-4147-A177-3AD203B41FA5}">
                      <a16:colId xmlns:a16="http://schemas.microsoft.com/office/drawing/2014/main" val="3939151779"/>
                    </a:ext>
                  </a:extLst>
                </a:gridCol>
                <a:gridCol w="1354667">
                  <a:extLst>
                    <a:ext uri="{9D8B030D-6E8A-4147-A177-3AD203B41FA5}">
                      <a16:colId xmlns:a16="http://schemas.microsoft.com/office/drawing/2014/main" val="1648819150"/>
                    </a:ext>
                  </a:extLst>
                </a:gridCol>
                <a:gridCol w="1354667">
                  <a:extLst>
                    <a:ext uri="{9D8B030D-6E8A-4147-A177-3AD203B41FA5}">
                      <a16:colId xmlns:a16="http://schemas.microsoft.com/office/drawing/2014/main" val="832129287"/>
                    </a:ext>
                  </a:extLst>
                </a:gridCol>
                <a:gridCol w="1354667">
                  <a:extLst>
                    <a:ext uri="{9D8B030D-6E8A-4147-A177-3AD203B41FA5}">
                      <a16:colId xmlns:a16="http://schemas.microsoft.com/office/drawing/2014/main" val="4183570980"/>
                    </a:ext>
                  </a:extLst>
                </a:gridCol>
                <a:gridCol w="4064001">
                  <a:extLst>
                    <a:ext uri="{9D8B030D-6E8A-4147-A177-3AD203B41FA5}">
                      <a16:colId xmlns:a16="http://schemas.microsoft.com/office/drawing/2014/main" val="3084478287"/>
                    </a:ext>
                  </a:extLst>
                </a:gridCol>
              </a:tblGrid>
              <a:tr h="491397">
                <a:tc gridSpan="3">
                  <a:txBody>
                    <a:bodyPr/>
                    <a:lstStyle/>
                    <a:p>
                      <a:pPr algn="ctr"/>
                      <a:r>
                        <a:rPr lang="en-US" dirty="0"/>
                        <a:t>Real Property</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Equipment</a:t>
                      </a:r>
                    </a:p>
                  </a:txBody>
                  <a:tcPr/>
                </a:tc>
                <a:tc hMerge="1">
                  <a:txBody>
                    <a:bodyPr/>
                    <a:lstStyle/>
                    <a:p>
                      <a:endParaRPr lang="en-US" dirty="0"/>
                    </a:p>
                  </a:txBody>
                  <a:tcPr/>
                </a:tc>
                <a:tc hMerge="1">
                  <a:txBody>
                    <a:bodyPr/>
                    <a:lstStyle/>
                    <a:p>
                      <a:endParaRPr lang="en-US" dirty="0"/>
                    </a:p>
                  </a:txBody>
                  <a:tcPr/>
                </a:tc>
                <a:tc>
                  <a:txBody>
                    <a:bodyPr/>
                    <a:lstStyle/>
                    <a:p>
                      <a:pPr algn="ctr"/>
                      <a:r>
                        <a:rPr lang="en-US" dirty="0"/>
                        <a:t>Supplies</a:t>
                      </a:r>
                    </a:p>
                  </a:txBody>
                  <a:tcPr/>
                </a:tc>
                <a:extLst>
                  <a:ext uri="{0D108BD9-81ED-4DB2-BD59-A6C34878D82A}">
                    <a16:rowId xmlns:a16="http://schemas.microsoft.com/office/drawing/2014/main" val="448216056"/>
                  </a:ext>
                </a:extLst>
              </a:tr>
              <a:tr h="3107733">
                <a:tc>
                  <a:txBody>
                    <a:bodyPr/>
                    <a:lstStyle/>
                    <a:p>
                      <a:r>
                        <a:rPr lang="en-US" sz="1400" b="0" u="none" strike="noStrike" kern="1200" dirty="0">
                          <a:solidFill>
                            <a:schemeClr val="dk1"/>
                          </a:solidFill>
                          <a:effectLst/>
                        </a:rPr>
                        <a:t>Retain title and compensate US Treasury the “federal share”</a:t>
                      </a:r>
                      <a:endParaRPr lang="en-US" sz="1400" dirty="0"/>
                    </a:p>
                  </a:txBody>
                  <a:tcPr/>
                </a:tc>
                <a:tc>
                  <a:txBody>
                    <a:bodyPr/>
                    <a:lstStyle/>
                    <a:p>
                      <a:r>
                        <a:rPr lang="en-US" sz="1400" b="0" u="none" strike="noStrike" kern="1200" dirty="0">
                          <a:solidFill>
                            <a:schemeClr val="dk1"/>
                          </a:solidFill>
                          <a:effectLst/>
                        </a:rPr>
                        <a:t>Sell the property and compensate US Treasury the “federal share”</a:t>
                      </a:r>
                      <a:endParaRPr lang="en-US" sz="1400" dirty="0"/>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dirty="0"/>
                        <a:t>If FMV of $5K or less, local government may retain, no compensation to US Treasury</a:t>
                      </a:r>
                    </a:p>
                  </a:txBody>
                  <a:tcPr/>
                </a:tc>
                <a:tc>
                  <a:txBody>
                    <a:bodyPr/>
                    <a:lstStyle/>
                    <a:p>
                      <a:r>
                        <a:rPr lang="en-US" sz="1100" dirty="0"/>
                        <a:t>If FMV over $5K must request disposition instructions from US Treasury. If US Treasury does not provide  instructions within 120 days, may sell or use for different purpose, but must repay US Treasury “federal share”</a:t>
                      </a:r>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b="0" u="none" strike="noStrike" kern="1200" dirty="0">
                          <a:solidFill>
                            <a:schemeClr val="dk1"/>
                          </a:solidFill>
                          <a:effectLst/>
                        </a:rPr>
                        <a:t>If there is a residual inventory of unused supplies exceeding $5,000 in total aggregate value upon termination or completion of the project and the supplies are not needed for any other Federal award, the local government must retain the supplies for use on other activities or sell them, but must, in either case, repay US Treasury “federal share”</a:t>
                      </a:r>
                      <a:endParaRPr lang="en-US" sz="1400" dirty="0"/>
                    </a:p>
                  </a:txBody>
                  <a:tcPr/>
                </a:tc>
                <a:extLst>
                  <a:ext uri="{0D108BD9-81ED-4DB2-BD59-A6C34878D82A}">
                    <a16:rowId xmlns:a16="http://schemas.microsoft.com/office/drawing/2014/main" val="3932226912"/>
                  </a:ext>
                </a:extLst>
              </a:tr>
            </a:tbl>
          </a:graphicData>
        </a:graphic>
      </p:graphicFrame>
      <p:sp>
        <p:nvSpPr>
          <p:cNvPr id="8" name="Rectangle 7">
            <a:extLst>
              <a:ext uri="{FF2B5EF4-FFF2-40B4-BE49-F238E27FC236}">
                <a16:creationId xmlns:a16="http://schemas.microsoft.com/office/drawing/2014/main" id="{9B53592E-BC3D-8C42-8544-521BD99DB8E9}"/>
              </a:ext>
            </a:extLst>
          </p:cNvPr>
          <p:cNvSpPr/>
          <p:nvPr/>
        </p:nvSpPr>
        <p:spPr>
          <a:xfrm>
            <a:off x="0" y="6117771"/>
            <a:ext cx="12192000" cy="721974"/>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get specific instructions from US Treasury on which option to take.</a:t>
            </a:r>
          </a:p>
        </p:txBody>
      </p:sp>
    </p:spTree>
    <p:extLst>
      <p:ext uri="{BB962C8B-B14F-4D97-AF65-F5344CB8AC3E}">
        <p14:creationId xmlns:p14="http://schemas.microsoft.com/office/powerpoint/2010/main" val="35015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1500493" y="0"/>
            <a:ext cx="10905066" cy="1135737"/>
          </a:xfrm>
        </p:spPr>
        <p:txBody>
          <a:bodyPr>
            <a:normAutofit/>
          </a:bodyPr>
          <a:lstStyle/>
          <a:p>
            <a:pPr algn="ctr"/>
            <a:r>
              <a:rPr lang="en-US" sz="4800"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1176149615"/>
              </p:ext>
            </p:extLst>
          </p:nvPr>
        </p:nvGraphicFramePr>
        <p:xfrm>
          <a:off x="1714052" y="1040210"/>
          <a:ext cx="10477948"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682100" y="2592755"/>
            <a:ext cx="6947343" cy="1583142"/>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Know Your Category!</a:t>
            </a:r>
          </a:p>
        </p:txBody>
      </p:sp>
    </p:spTree>
    <p:extLst>
      <p:ext uri="{BB962C8B-B14F-4D97-AF65-F5344CB8AC3E}">
        <p14:creationId xmlns:p14="http://schemas.microsoft.com/office/powerpoint/2010/main" val="408220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4065DC-80F9-E849-B075-58E0B1843C6D}"/>
              </a:ext>
            </a:extLst>
          </p:cNvPr>
          <p:cNvSpPr/>
          <p:nvPr/>
        </p:nvSpPr>
        <p:spPr>
          <a:xfrm>
            <a:off x="0" y="0"/>
            <a:ext cx="12192000" cy="16906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04774186-A7F2-2240-958B-9266948B6967}"/>
              </a:ext>
            </a:extLst>
          </p:cNvPr>
          <p:cNvSpPr>
            <a:spLocks noGrp="1"/>
          </p:cNvSpPr>
          <p:nvPr>
            <p:ph type="title"/>
          </p:nvPr>
        </p:nvSpPr>
        <p:spPr>
          <a:xfrm>
            <a:off x="838197" y="63383"/>
            <a:ext cx="10515600" cy="1325563"/>
          </a:xfrm>
        </p:spPr>
        <p:txBody>
          <a:bodyPr/>
          <a:lstStyle/>
          <a:p>
            <a:pPr algn="ctr"/>
            <a:r>
              <a:rPr lang="en-US" dirty="0">
                <a:solidFill>
                  <a:schemeClr val="bg1"/>
                </a:solidFill>
              </a:rPr>
              <a:t>External Contract for Construction, </a:t>
            </a:r>
            <a:br>
              <a:rPr lang="en-US" dirty="0">
                <a:solidFill>
                  <a:schemeClr val="bg1"/>
                </a:solidFill>
              </a:rPr>
            </a:br>
            <a:r>
              <a:rPr lang="en-US" dirty="0">
                <a:solidFill>
                  <a:schemeClr val="bg1"/>
                </a:solidFill>
              </a:rPr>
              <a:t>Goods, or Services?</a:t>
            </a:r>
          </a:p>
        </p:txBody>
      </p:sp>
      <p:graphicFrame>
        <p:nvGraphicFramePr>
          <p:cNvPr id="4" name="Table 4">
            <a:extLst>
              <a:ext uri="{FF2B5EF4-FFF2-40B4-BE49-F238E27FC236}">
                <a16:creationId xmlns:a16="http://schemas.microsoft.com/office/drawing/2014/main" id="{3B87B90F-B55B-E145-95CC-1342D6B2617E}"/>
              </a:ext>
            </a:extLst>
          </p:cNvPr>
          <p:cNvGraphicFramePr>
            <a:graphicFrameLocks noGrp="1"/>
          </p:cNvGraphicFramePr>
          <p:nvPr>
            <p:ph idx="1"/>
          </p:nvPr>
        </p:nvGraphicFramePr>
        <p:xfrm>
          <a:off x="134750" y="2225707"/>
          <a:ext cx="11922492" cy="26568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974164">
                  <a:extLst>
                    <a:ext uri="{9D8B030D-6E8A-4147-A177-3AD203B41FA5}">
                      <a16:colId xmlns:a16="http://schemas.microsoft.com/office/drawing/2014/main" val="3148796215"/>
                    </a:ext>
                  </a:extLst>
                </a:gridCol>
                <a:gridCol w="3974164">
                  <a:extLst>
                    <a:ext uri="{9D8B030D-6E8A-4147-A177-3AD203B41FA5}">
                      <a16:colId xmlns:a16="http://schemas.microsoft.com/office/drawing/2014/main" val="2700992901"/>
                    </a:ext>
                  </a:extLst>
                </a:gridCol>
                <a:gridCol w="3974164">
                  <a:extLst>
                    <a:ext uri="{9D8B030D-6E8A-4147-A177-3AD203B41FA5}">
                      <a16:colId xmlns:a16="http://schemas.microsoft.com/office/drawing/2014/main" val="4205691351"/>
                    </a:ext>
                  </a:extLst>
                </a:gridCol>
              </a:tblGrid>
              <a:tr h="370840">
                <a:tc>
                  <a:txBody>
                    <a:bodyPr/>
                    <a:lstStyle/>
                    <a:p>
                      <a:pPr algn="ctr"/>
                      <a:r>
                        <a:rPr lang="en-US" dirty="0"/>
                        <a:t>Contracts</a:t>
                      </a:r>
                    </a:p>
                  </a:txBody>
                  <a:tcPr/>
                </a:tc>
                <a:tc>
                  <a:txBody>
                    <a:bodyPr/>
                    <a:lstStyle/>
                    <a:p>
                      <a:pPr algn="ctr"/>
                      <a:r>
                        <a:rPr lang="en-US" dirty="0"/>
                        <a:t>Subawards</a:t>
                      </a:r>
                    </a:p>
                  </a:txBody>
                  <a:tcPr/>
                </a:tc>
                <a:tc>
                  <a:txBody>
                    <a:bodyPr/>
                    <a:lstStyle/>
                    <a:p>
                      <a:pPr algn="ctr"/>
                      <a:r>
                        <a:rPr lang="en-US" dirty="0"/>
                        <a:t>Beneficiary Payments</a:t>
                      </a:r>
                    </a:p>
                  </a:txBody>
                  <a:tcPr/>
                </a:tc>
                <a:extLst>
                  <a:ext uri="{0D108BD9-81ED-4DB2-BD59-A6C34878D82A}">
                    <a16:rowId xmlns:a16="http://schemas.microsoft.com/office/drawing/2014/main" val="1866763274"/>
                  </a:ext>
                </a:extLst>
              </a:tr>
              <a:tr h="370840">
                <a:tc>
                  <a:txBody>
                    <a:bodyPr/>
                    <a:lstStyle/>
                    <a:p>
                      <a:r>
                        <a:rPr lang="en-US" sz="1800" b="1" i="0" u="none" strike="noStrike" kern="1200" dirty="0">
                          <a:solidFill>
                            <a:schemeClr val="dk1"/>
                          </a:solidFill>
                          <a:effectLst/>
                          <a:latin typeface="+mn-lt"/>
                          <a:ea typeface="+mn-ea"/>
                          <a:cs typeface="+mn-cs"/>
                        </a:rPr>
                        <a:t>If</a:t>
                      </a:r>
                      <a:r>
                        <a:rPr lang="en-US" sz="1800" b="0" i="0" u="none" strike="noStrike" kern="1200" dirty="0">
                          <a:solidFill>
                            <a:schemeClr val="dk1"/>
                          </a:solidFill>
                          <a:effectLst/>
                          <a:latin typeface="+mn-lt"/>
                          <a:ea typeface="+mn-ea"/>
                          <a:cs typeface="+mn-cs"/>
                        </a:rPr>
                        <a:t> </a:t>
                      </a:r>
                      <a:r>
                        <a:rPr lang="en-US" sz="1800" b="1" i="0" u="none" strike="noStrike" kern="1200" dirty="0">
                          <a:solidFill>
                            <a:schemeClr val="dk1"/>
                          </a:solidFill>
                          <a:effectLst/>
                          <a:latin typeface="+mn-lt"/>
                          <a:ea typeface="+mn-ea"/>
                          <a:cs typeface="+mn-cs"/>
                        </a:rPr>
                        <a:t>a local government uses ARP/CLSRF funds to pay for an agreement with another entity (government, nonprofit, for profit) whereby the other entity provides goods or services for the benefit of the local government, it is a contractor relationship. The agreement is referred to as a “contract.”</a:t>
                      </a:r>
                      <a:endParaRPr lang="en-US" dirty="0"/>
                    </a:p>
                  </a:txBody>
                  <a:tcPr/>
                </a:tc>
                <a:tc>
                  <a:txBody>
                    <a:bodyPr/>
                    <a:lstStyle/>
                    <a:p>
                      <a:r>
                        <a:rPr lang="en-US" sz="1800" b="1" i="0" u="none" strike="noStrike" kern="1200" dirty="0">
                          <a:solidFill>
                            <a:schemeClr val="dk1"/>
                          </a:solidFill>
                          <a:effectLst/>
                          <a:latin typeface="+mn-lt"/>
                          <a:ea typeface="+mn-ea"/>
                          <a:cs typeface="+mn-cs"/>
                        </a:rPr>
                        <a:t>If a local government uses ARP/CSLFRF funds to pay for an agreement with another entity (government, nonprofit, for profit) whereby the other entity carries out an ARP/CSLFRF eligible project instead of the local government, it is a subrecipient relationship. The agreement is a “subaward.”</a:t>
                      </a:r>
                      <a:endParaRPr lang="en-US" dirty="0"/>
                    </a:p>
                  </a:txBody>
                  <a:tcPr/>
                </a:tc>
                <a:tc>
                  <a:txBody>
                    <a:bodyPr/>
                    <a:lstStyle/>
                    <a:p>
                      <a:r>
                        <a:rPr lang="en-US" b="1" dirty="0"/>
                        <a:t>If the payment is made directly to the beneficiary of an ARP/CSLFRF eligible project, it is neither a contract nor a subaward for federal regulatory purposes.</a:t>
                      </a:r>
                    </a:p>
                  </a:txBody>
                  <a:tcPr/>
                </a:tc>
                <a:extLst>
                  <a:ext uri="{0D108BD9-81ED-4DB2-BD59-A6C34878D82A}">
                    <a16:rowId xmlns:a16="http://schemas.microsoft.com/office/drawing/2014/main" val="1588747847"/>
                  </a:ext>
                </a:extLst>
              </a:tr>
            </a:tbl>
          </a:graphicData>
        </a:graphic>
      </p:graphicFrame>
      <p:sp>
        <p:nvSpPr>
          <p:cNvPr id="5" name="Rectangle 4">
            <a:extLst>
              <a:ext uri="{FF2B5EF4-FFF2-40B4-BE49-F238E27FC236}">
                <a16:creationId xmlns:a16="http://schemas.microsoft.com/office/drawing/2014/main" id="{59898F99-C9E8-8448-B46F-DE049387D660}"/>
              </a:ext>
            </a:extLst>
          </p:cNvPr>
          <p:cNvSpPr/>
          <p:nvPr/>
        </p:nvSpPr>
        <p:spPr>
          <a:xfrm>
            <a:off x="134753" y="1690688"/>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The Final Rule and Uniform Guidance group external payments of ARP/CSLFRF funds into 3 categories.</a:t>
            </a:r>
          </a:p>
        </p:txBody>
      </p:sp>
      <p:sp>
        <p:nvSpPr>
          <p:cNvPr id="6" name="Rectangle 5">
            <a:extLst>
              <a:ext uri="{FF2B5EF4-FFF2-40B4-BE49-F238E27FC236}">
                <a16:creationId xmlns:a16="http://schemas.microsoft.com/office/drawing/2014/main" id="{CFDD6E66-1B81-7049-A34A-94618E8FEF3A}"/>
              </a:ext>
            </a:extLst>
          </p:cNvPr>
          <p:cNvSpPr/>
          <p:nvPr/>
        </p:nvSpPr>
        <p:spPr>
          <a:xfrm>
            <a:off x="134751" y="5536080"/>
            <a:ext cx="11922491" cy="1170103"/>
          </a:xfrm>
          <a:prstGeom prst="rect">
            <a:avLst/>
          </a:prstGeom>
          <a:solidFill>
            <a:schemeClr val="accent2"/>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Note that Uniform Guidance “contract” and “subaward” </a:t>
            </a:r>
            <a:r>
              <a:rPr lang="en-US" sz="2800"/>
              <a:t>requirements </a:t>
            </a:r>
          </a:p>
          <a:p>
            <a:pPr algn="ctr"/>
            <a:r>
              <a:rPr lang="en-US" sz="2800"/>
              <a:t>DO </a:t>
            </a:r>
            <a:r>
              <a:rPr lang="en-US" sz="2800" dirty="0"/>
              <a:t>NOT APPLY to Revenue Replacement expenditures.</a:t>
            </a:r>
          </a:p>
        </p:txBody>
      </p:sp>
      <p:sp>
        <p:nvSpPr>
          <p:cNvPr id="8" name="Rectangle 7">
            <a:extLst>
              <a:ext uri="{FF2B5EF4-FFF2-40B4-BE49-F238E27FC236}">
                <a16:creationId xmlns:a16="http://schemas.microsoft.com/office/drawing/2014/main" id="{5FE1549C-EA05-C84C-8A62-C72ED8187437}"/>
              </a:ext>
            </a:extLst>
          </p:cNvPr>
          <p:cNvSpPr/>
          <p:nvPr/>
        </p:nvSpPr>
        <p:spPr>
          <a:xfrm>
            <a:off x="134751" y="4947752"/>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local government must document whether an external agreement is a contract or subaward, according to this </a:t>
            </a:r>
            <a:r>
              <a:rPr lang="en-US" dirty="0">
                <a:solidFill>
                  <a:schemeClr val="bg1"/>
                </a:solidFill>
                <a:hlinkClick r:id="rId2">
                  <a:extLst>
                    <a:ext uri="{A12FA001-AC4F-418D-AE19-62706E023703}">
                      <ahyp:hlinkClr xmlns:ahyp="http://schemas.microsoft.com/office/drawing/2018/hyperlinkcolor" val="tx"/>
                    </a:ext>
                  </a:extLst>
                </a:hlinkClick>
              </a:rPr>
              <a:t>checklist</a:t>
            </a:r>
            <a:r>
              <a:rPr lang="en-US" dirty="0">
                <a:solidFill>
                  <a:schemeClr val="bg1"/>
                </a:solidFill>
              </a:rPr>
              <a:t>.</a:t>
            </a:r>
          </a:p>
        </p:txBody>
      </p:sp>
      <p:sp>
        <p:nvSpPr>
          <p:cNvPr id="3" name="Oval 2">
            <a:extLst>
              <a:ext uri="{FF2B5EF4-FFF2-40B4-BE49-F238E27FC236}">
                <a16:creationId xmlns:a16="http://schemas.microsoft.com/office/drawing/2014/main" id="{71878F8A-42CF-A34E-95EC-0C6247E97512}"/>
              </a:ext>
            </a:extLst>
          </p:cNvPr>
          <p:cNvSpPr/>
          <p:nvPr/>
        </p:nvSpPr>
        <p:spPr>
          <a:xfrm>
            <a:off x="3439886" y="1611086"/>
            <a:ext cx="5072743" cy="369025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1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5257" y="249418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62685" y="249418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45639" y="2497417"/>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67681" y="247177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17633"/>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4" name="Rectangle 43"/>
          <p:cNvSpPr/>
          <p:nvPr/>
        </p:nvSpPr>
        <p:spPr>
          <a:xfrm>
            <a:off x="679797" y="15142"/>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Arial" panose="020B0604020202020204" pitchFamily="34" charset="0"/>
              </a:rPr>
              <a:t>Subaward Process</a:t>
            </a:r>
          </a:p>
        </p:txBody>
      </p:sp>
      <p:sp>
        <p:nvSpPr>
          <p:cNvPr id="45" name="Rectangle 44"/>
          <p:cNvSpPr/>
          <p:nvPr/>
        </p:nvSpPr>
        <p:spPr>
          <a:xfrm>
            <a:off x="1045639" y="5103674"/>
            <a:ext cx="2254602" cy="1754326"/>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Determination of relationship: Subrecipient or Contractor</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200.331</a:t>
            </a:r>
            <a:endParaRPr lang="en-US" sz="2000" dirty="0">
              <a:solidFill>
                <a:schemeClr val="tx1">
                  <a:lumMod val="50000"/>
                  <a:lumOff val="50000"/>
                </a:schemeClr>
              </a:solidFill>
              <a:latin typeface="Arial" pitchFamily="34" charset="0"/>
              <a:cs typeface="Arial" pitchFamily="34" charset="0"/>
            </a:endParaRPr>
          </a:p>
        </p:txBody>
      </p:sp>
      <p:sp>
        <p:nvSpPr>
          <p:cNvPr id="46" name="Rectangle 45"/>
          <p:cNvSpPr/>
          <p:nvPr/>
        </p:nvSpPr>
        <p:spPr>
          <a:xfrm>
            <a:off x="3360996" y="5097666"/>
            <a:ext cx="2723124" cy="830997"/>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Risk Assessment</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200-332(b)-(c)</a:t>
            </a:r>
            <a:endParaRPr lang="en-US" sz="2000" dirty="0">
              <a:solidFill>
                <a:schemeClr val="tx1">
                  <a:lumMod val="50000"/>
                  <a:lumOff val="50000"/>
                </a:schemeClr>
              </a:solidFill>
              <a:latin typeface="Arial" pitchFamily="34" charset="0"/>
              <a:cs typeface="Arial" pitchFamily="34" charset="0"/>
            </a:endParaRPr>
          </a:p>
        </p:txBody>
      </p:sp>
      <p:sp>
        <p:nvSpPr>
          <p:cNvPr id="47" name="Rectangle 46"/>
          <p:cNvSpPr/>
          <p:nvPr/>
        </p:nvSpPr>
        <p:spPr>
          <a:xfrm>
            <a:off x="6262685" y="5103674"/>
            <a:ext cx="2254602" cy="1754326"/>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Formation and issuance of subaward agreement</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200.332(a) </a:t>
            </a:r>
            <a:endParaRPr lang="en-US" sz="2000" dirty="0">
              <a:solidFill>
                <a:schemeClr val="tx1">
                  <a:lumMod val="50000"/>
                  <a:lumOff val="50000"/>
                </a:schemeClr>
              </a:solidFill>
              <a:latin typeface="Arial" pitchFamily="34" charset="0"/>
              <a:cs typeface="Arial" pitchFamily="34" charset="0"/>
            </a:endParaRPr>
          </a:p>
        </p:txBody>
      </p:sp>
      <p:sp>
        <p:nvSpPr>
          <p:cNvPr id="48" name="Rectangle 47"/>
          <p:cNvSpPr/>
          <p:nvPr/>
        </p:nvSpPr>
        <p:spPr>
          <a:xfrm>
            <a:off x="8695852" y="5097666"/>
            <a:ext cx="2618839" cy="1138773"/>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Post-award monitoring</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200.332(d)-(h)</a:t>
            </a:r>
            <a:endParaRPr lang="en-US" sz="2000" dirty="0">
              <a:solidFill>
                <a:schemeClr val="tx1">
                  <a:lumMod val="50000"/>
                  <a:lumOff val="50000"/>
                </a:schemeClr>
              </a:solidFill>
              <a:latin typeface="Arial" pitchFamily="34" charset="0"/>
              <a:cs typeface="Arial" pitchFamily="34" charset="0"/>
            </a:endParaRPr>
          </a:p>
        </p:txBody>
      </p:sp>
      <p:pic>
        <p:nvPicPr>
          <p:cNvPr id="7" name="Graphic 6" descr="Decision chart with solid fill">
            <a:extLst>
              <a:ext uri="{FF2B5EF4-FFF2-40B4-BE49-F238E27FC236}">
                <a16:creationId xmlns:a16="http://schemas.microsoft.com/office/drawing/2014/main" id="{5BC0689C-9636-DF4D-9D92-74D675CD7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5426" y="2694731"/>
            <a:ext cx="1723670" cy="1723670"/>
          </a:xfrm>
          <a:prstGeom prst="rect">
            <a:avLst/>
          </a:prstGeom>
        </p:spPr>
      </p:pic>
      <p:pic>
        <p:nvPicPr>
          <p:cNvPr id="10" name="Graphic 9" descr="Checklist with solid fill">
            <a:extLst>
              <a:ext uri="{FF2B5EF4-FFF2-40B4-BE49-F238E27FC236}">
                <a16:creationId xmlns:a16="http://schemas.microsoft.com/office/drawing/2014/main" id="{70265026-FD54-CD4B-84DB-34C8579696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6107" y="2630115"/>
            <a:ext cx="1852902" cy="1852902"/>
          </a:xfrm>
          <a:prstGeom prst="rect">
            <a:avLst/>
          </a:prstGeom>
        </p:spPr>
      </p:pic>
      <p:pic>
        <p:nvPicPr>
          <p:cNvPr id="17" name="Graphic 16" descr="Contract with solid fill">
            <a:extLst>
              <a:ext uri="{FF2B5EF4-FFF2-40B4-BE49-F238E27FC236}">
                <a16:creationId xmlns:a16="http://schemas.microsoft.com/office/drawing/2014/main" id="{6265B875-DF36-AE4D-90E5-1B315CC66F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63739" y="2568123"/>
            <a:ext cx="1852494" cy="1852494"/>
          </a:xfrm>
          <a:prstGeom prst="rect">
            <a:avLst/>
          </a:prstGeom>
        </p:spPr>
      </p:pic>
      <p:pic>
        <p:nvPicPr>
          <p:cNvPr id="22" name="Graphic 21" descr="Magnifying glass with solid fill">
            <a:extLst>
              <a:ext uri="{FF2B5EF4-FFF2-40B4-BE49-F238E27FC236}">
                <a16:creationId xmlns:a16="http://schemas.microsoft.com/office/drawing/2014/main" id="{6937C6B2-4EB6-604F-9402-63E4EC919A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9347" y="2694731"/>
            <a:ext cx="1571270" cy="1571270"/>
          </a:xfrm>
          <a:prstGeom prst="rect">
            <a:avLst/>
          </a:prstGeom>
        </p:spPr>
      </p:pic>
      <p:sp>
        <p:nvSpPr>
          <p:cNvPr id="6" name="Rectangle 5">
            <a:extLst>
              <a:ext uri="{FF2B5EF4-FFF2-40B4-BE49-F238E27FC236}">
                <a16:creationId xmlns:a16="http://schemas.microsoft.com/office/drawing/2014/main" id="{77565669-ECBD-A84F-A63F-B1B610FF7CAE}"/>
              </a:ext>
            </a:extLst>
          </p:cNvPr>
          <p:cNvSpPr/>
          <p:nvPr/>
        </p:nvSpPr>
        <p:spPr>
          <a:xfrm>
            <a:off x="-1" y="854401"/>
            <a:ext cx="12191999" cy="1426329"/>
          </a:xfrm>
          <a:prstGeom prst="rect">
            <a:avLst/>
          </a:prstGeom>
          <a:solidFill>
            <a:schemeClr val="bg2">
              <a:lumMod val="9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Local Government “should develop written policies and procedures for subrecipient monitoring and risk assessment and maintain records of all award agreements identifying or otherwise documenting subrecipients’ compliance obligations.”</a:t>
            </a:r>
          </a:p>
          <a:p>
            <a:pPr algn="ctr"/>
            <a:endParaRPr lang="en-US" sz="900" dirty="0">
              <a:solidFill>
                <a:schemeClr val="tx1">
                  <a:lumMod val="65000"/>
                  <a:lumOff val="35000"/>
                </a:schemeClr>
              </a:solidFill>
            </a:endParaRPr>
          </a:p>
          <a:p>
            <a:pPr algn="ctr"/>
            <a:r>
              <a:rPr lang="en-US" sz="2400" b="1" dirty="0">
                <a:solidFill>
                  <a:schemeClr val="tx1">
                    <a:lumMod val="65000"/>
                    <a:lumOff val="35000"/>
                  </a:schemeClr>
                </a:solidFill>
                <a:hlinkClick r:id="rId10"/>
              </a:rPr>
              <a:t>Sample Subaward Policy, Agreement, Risk Assessment, &amp; Monitoring Plan</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36407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5" grpId="0" animBg="1"/>
      <p:bldP spid="45" grpId="0"/>
      <p:bldP spid="46" grpId="0"/>
      <p:bldP spid="47" grpId="0"/>
      <p:bldP spid="48"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49BB-B382-4D4B-8F6D-FB631194D997}"/>
              </a:ext>
            </a:extLst>
          </p:cNvPr>
          <p:cNvSpPr>
            <a:spLocks noGrp="1"/>
          </p:cNvSpPr>
          <p:nvPr>
            <p:ph type="title"/>
          </p:nvPr>
        </p:nvSpPr>
        <p:spPr>
          <a:xfrm>
            <a:off x="481013" y="3752849"/>
            <a:ext cx="3290887" cy="2452687"/>
          </a:xfrm>
        </p:spPr>
        <p:txBody>
          <a:bodyPr anchor="ctr">
            <a:normAutofit/>
          </a:bodyPr>
          <a:lstStyle/>
          <a:p>
            <a:r>
              <a:rPr lang="en-US" sz="3600" dirty="0"/>
              <a:t>Subaward Vocabulary</a:t>
            </a:r>
          </a:p>
        </p:txBody>
      </p:sp>
      <p:sp>
        <p:nvSpPr>
          <p:cNvPr id="3" name="Content Placeholder 2">
            <a:extLst>
              <a:ext uri="{FF2B5EF4-FFF2-40B4-BE49-F238E27FC236}">
                <a16:creationId xmlns:a16="http://schemas.microsoft.com/office/drawing/2014/main" id="{85ABC778-AD7C-994D-9C5E-3B4183356106}"/>
              </a:ext>
            </a:extLst>
          </p:cNvPr>
          <p:cNvSpPr>
            <a:spLocks noGrp="1"/>
          </p:cNvSpPr>
          <p:nvPr>
            <p:ph idx="1"/>
          </p:nvPr>
        </p:nvSpPr>
        <p:spPr>
          <a:xfrm>
            <a:off x="3200400" y="3966210"/>
            <a:ext cx="8793480" cy="2452687"/>
          </a:xfrm>
        </p:spPr>
        <p:txBody>
          <a:bodyPr anchor="ctr">
            <a:noAutofit/>
          </a:bodyPr>
          <a:lstStyle/>
          <a:p>
            <a:r>
              <a:rPr lang="en-US" sz="2400" b="1" dirty="0"/>
              <a:t>Recipient: </a:t>
            </a:r>
            <a:r>
              <a:rPr lang="en-US" sz="2400" dirty="0"/>
              <a:t>Local government that received ARP/CLFRF award</a:t>
            </a:r>
          </a:p>
          <a:p>
            <a:r>
              <a:rPr lang="en-US" sz="2400" b="1" dirty="0"/>
              <a:t>Pass-through Entity: </a:t>
            </a:r>
            <a:r>
              <a:rPr lang="en-US" sz="2400" dirty="0"/>
              <a:t>Local government that provides a subaward to a subrecipient to carry out part of the ARP/CLFRF award program</a:t>
            </a:r>
          </a:p>
          <a:p>
            <a:r>
              <a:rPr lang="en-US" sz="2400" b="1" dirty="0"/>
              <a:t>Subaward: </a:t>
            </a:r>
            <a:r>
              <a:rPr lang="en-US" sz="2400" dirty="0"/>
              <a:t>Award provided by a pass-through entity to a subrecipient to carry out part of the ARP/CLFRF award received by the pass-through entity</a:t>
            </a:r>
          </a:p>
          <a:p>
            <a:r>
              <a:rPr lang="en-US" sz="2400" b="1" dirty="0"/>
              <a:t>Subrecipient: </a:t>
            </a:r>
            <a:r>
              <a:rPr lang="en-US" sz="2400" dirty="0"/>
              <a:t>Entity the receives a subaward from a pass-through entity to carry out part of the ARP/CLFRF award program.</a:t>
            </a:r>
          </a:p>
        </p:txBody>
      </p:sp>
      <p:pic>
        <p:nvPicPr>
          <p:cNvPr id="8" name="Picture 7" descr="Stack of multicolored books">
            <a:extLst>
              <a:ext uri="{FF2B5EF4-FFF2-40B4-BE49-F238E27FC236}">
                <a16:creationId xmlns:a16="http://schemas.microsoft.com/office/drawing/2014/main" id="{ABD2D193-5CF5-D04E-9E9E-32517BC53B9F}"/>
              </a:ext>
            </a:extLst>
          </p:cNvPr>
          <p:cNvPicPr>
            <a:picLocks noChangeAspect="1"/>
          </p:cNvPicPr>
          <p:nvPr/>
        </p:nvPicPr>
        <p:blipFill rotWithShape="1">
          <a:blip r:embed="rId2"/>
          <a:srcRect t="14955" b="75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860684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448C50-6505-3A4E-BDAA-9A90B9F1DBE7}"/>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35BF7BBB-2154-7443-BCE5-E30F38196572}"/>
              </a:ext>
            </a:extLst>
          </p:cNvPr>
          <p:cNvSpPr>
            <a:spLocks noGrp="1"/>
          </p:cNvSpPr>
          <p:nvPr>
            <p:ph type="title"/>
          </p:nvPr>
        </p:nvSpPr>
        <p:spPr>
          <a:xfrm>
            <a:off x="838200" y="122827"/>
            <a:ext cx="10515600" cy="1325563"/>
          </a:xfrm>
        </p:spPr>
        <p:txBody>
          <a:bodyPr/>
          <a:lstStyle/>
          <a:p>
            <a:r>
              <a:rPr lang="en-US" dirty="0">
                <a:solidFill>
                  <a:schemeClr val="bg1"/>
                </a:solidFill>
              </a:rPr>
              <a:t>Subawards</a:t>
            </a:r>
          </a:p>
        </p:txBody>
      </p:sp>
      <p:graphicFrame>
        <p:nvGraphicFramePr>
          <p:cNvPr id="6" name="Content Placeholder 5">
            <a:extLst>
              <a:ext uri="{FF2B5EF4-FFF2-40B4-BE49-F238E27FC236}">
                <a16:creationId xmlns:a16="http://schemas.microsoft.com/office/drawing/2014/main" id="{67249E71-4C26-1C45-844B-BCEFCC5DFD56}"/>
              </a:ext>
            </a:extLst>
          </p:cNvPr>
          <p:cNvGraphicFramePr>
            <a:graphicFrameLocks noGrp="1"/>
          </p:cNvGraphicFramePr>
          <p:nvPr>
            <p:ph idx="1"/>
          </p:nvPr>
        </p:nvGraphicFramePr>
        <p:xfrm>
          <a:off x="6197600" y="182063"/>
          <a:ext cx="6934201" cy="649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7315C86-561B-B642-A80F-03C5232629EF}"/>
              </a:ext>
            </a:extLst>
          </p:cNvPr>
          <p:cNvSpPr/>
          <p:nvPr/>
        </p:nvSpPr>
        <p:spPr>
          <a:xfrm>
            <a:off x="0" y="1571217"/>
            <a:ext cx="7137400" cy="528678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r>
              <a:rPr lang="en-US" sz="2800" dirty="0"/>
              <a:t>Subawards are agreements between the pass-through entity (local government) and subrecipient (partner organization) setting the terms of the subrecipient’s performance duties. </a:t>
            </a:r>
          </a:p>
          <a:p>
            <a:pPr marL="228600" algn="ctr"/>
            <a:endParaRPr lang="en-US" sz="2800" dirty="0"/>
          </a:p>
          <a:p>
            <a:pPr marL="228600" algn="ctr"/>
            <a:r>
              <a:rPr lang="en-US" sz="2800" dirty="0"/>
              <a:t>All of the ARP/CSLFRF eligibility restrictions, award terms and prohibitions, and Uniform Guidance requirements flow down to the subrecipient.</a:t>
            </a:r>
          </a:p>
          <a:p>
            <a:pPr marL="228600" algn="ctr"/>
            <a:endParaRPr lang="en-US" sz="2400" dirty="0"/>
          </a:p>
        </p:txBody>
      </p:sp>
    </p:spTree>
    <p:extLst>
      <p:ext uri="{BB962C8B-B14F-4D97-AF65-F5344CB8AC3E}">
        <p14:creationId xmlns:p14="http://schemas.microsoft.com/office/powerpoint/2010/main" val="432928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5260769"/>
            <a:ext cx="12194114" cy="15972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80384" y="5387183"/>
            <a:ext cx="11231232" cy="1384995"/>
          </a:xfrm>
          <a:prstGeom prst="rect">
            <a:avLst/>
          </a:prstGeom>
        </p:spPr>
        <p:txBody>
          <a:bodyPr wrap="square">
            <a:spAutoFit/>
          </a:bodyPr>
          <a:lstStyle/>
          <a:p>
            <a:pPr algn="ctr"/>
            <a:r>
              <a:rPr lang="en-US" sz="2800" dirty="0">
                <a:solidFill>
                  <a:schemeClr val="bg1"/>
                </a:solidFill>
              </a:rPr>
              <a:t>A LG must require a subrecipient to comply with – and must monitor a subrecipient for compliance with – all the conditions and restrictions that apply to the ARP/CLFRF award.  </a:t>
            </a:r>
          </a:p>
        </p:txBody>
      </p:sp>
      <p:cxnSp>
        <p:nvCxnSpPr>
          <p:cNvPr id="19" name="Straight Connector 18"/>
          <p:cNvCxnSpPr>
            <a:cxnSpLocks/>
            <a:endCxn id="31" idx="2"/>
          </p:cNvCxnSpPr>
          <p:nvPr/>
        </p:nvCxnSpPr>
        <p:spPr>
          <a:xfrm>
            <a:off x="2128770" y="3143653"/>
            <a:ext cx="7670971" cy="10455"/>
          </a:xfrm>
          <a:prstGeom prst="line">
            <a:avLst/>
          </a:prstGeom>
          <a:ln w="381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72389" y="2380719"/>
            <a:ext cx="1535723" cy="1538655"/>
            <a:chOff x="1112967" y="2659673"/>
            <a:chExt cx="1535723" cy="1538655"/>
          </a:xfrm>
        </p:grpSpPr>
        <p:grpSp>
          <p:nvGrpSpPr>
            <p:cNvPr id="33" name="Group 32"/>
            <p:cNvGrpSpPr/>
            <p:nvPr/>
          </p:nvGrpSpPr>
          <p:grpSpPr>
            <a:xfrm>
              <a:off x="1112967" y="2659673"/>
              <a:ext cx="1535723" cy="1538655"/>
              <a:chOff x="4709747" y="1208942"/>
              <a:chExt cx="1535723" cy="1538655"/>
            </a:xfrm>
          </p:grpSpPr>
          <p:sp>
            <p:nvSpPr>
              <p:cNvPr id="34" name="Oval 33"/>
              <p:cNvSpPr/>
              <p:nvPr/>
            </p:nvSpPr>
            <p:spPr>
              <a:xfrm>
                <a:off x="4709747" y="1208942"/>
                <a:ext cx="1535723" cy="1538655"/>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850423" y="1345223"/>
                <a:ext cx="1254370" cy="1266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583787" y="3135181"/>
              <a:ext cx="594083" cy="587639"/>
              <a:chOff x="2311401" y="612776"/>
              <a:chExt cx="1709738" cy="1627188"/>
            </a:xfrm>
            <a:solidFill>
              <a:schemeClr val="bg1"/>
            </a:solidFill>
          </p:grpSpPr>
          <p:sp>
            <p:nvSpPr>
              <p:cNvPr id="45" name="Freeform 6"/>
              <p:cNvSpPr>
                <a:spLocks/>
              </p:cNvSpPr>
              <p:nvPr/>
            </p:nvSpPr>
            <p:spPr bwMode="auto">
              <a:xfrm>
                <a:off x="2311401" y="612776"/>
                <a:ext cx="1276350" cy="1490663"/>
              </a:xfrm>
              <a:custGeom>
                <a:avLst/>
                <a:gdLst>
                  <a:gd name="T0" fmla="*/ 2141 w 2411"/>
                  <a:gd name="T1" fmla="*/ 0 h 2818"/>
                  <a:gd name="T2" fmla="*/ 2219 w 2411"/>
                  <a:gd name="T3" fmla="*/ 12 h 2818"/>
                  <a:gd name="T4" fmla="*/ 2288 w 2411"/>
                  <a:gd name="T5" fmla="*/ 45 h 2818"/>
                  <a:gd name="T6" fmla="*/ 2345 w 2411"/>
                  <a:gd name="T7" fmla="*/ 95 h 2818"/>
                  <a:gd name="T8" fmla="*/ 2386 w 2411"/>
                  <a:gd name="T9" fmla="*/ 159 h 2818"/>
                  <a:gd name="T10" fmla="*/ 2408 w 2411"/>
                  <a:gd name="T11" fmla="*/ 234 h 2818"/>
                  <a:gd name="T12" fmla="*/ 2411 w 2411"/>
                  <a:gd name="T13" fmla="*/ 1716 h 2818"/>
                  <a:gd name="T14" fmla="*/ 2142 w 2411"/>
                  <a:gd name="T15" fmla="*/ 474 h 2818"/>
                  <a:gd name="T16" fmla="*/ 2132 w 2411"/>
                  <a:gd name="T17" fmla="*/ 409 h 2818"/>
                  <a:gd name="T18" fmla="*/ 2102 w 2411"/>
                  <a:gd name="T19" fmla="*/ 353 h 2818"/>
                  <a:gd name="T20" fmla="*/ 2056 w 2411"/>
                  <a:gd name="T21" fmla="*/ 309 h 2818"/>
                  <a:gd name="T22" fmla="*/ 1999 w 2411"/>
                  <a:gd name="T23" fmla="*/ 279 h 2818"/>
                  <a:gd name="T24" fmla="*/ 1934 w 2411"/>
                  <a:gd name="T25" fmla="*/ 269 h 2818"/>
                  <a:gd name="T26" fmla="*/ 445 w 2411"/>
                  <a:gd name="T27" fmla="*/ 272 h 2818"/>
                  <a:gd name="T28" fmla="*/ 382 w 2411"/>
                  <a:gd name="T29" fmla="*/ 292 h 2818"/>
                  <a:gd name="T30" fmla="*/ 330 w 2411"/>
                  <a:gd name="T31" fmla="*/ 329 h 2818"/>
                  <a:gd name="T32" fmla="*/ 292 w 2411"/>
                  <a:gd name="T33" fmla="*/ 379 h 2818"/>
                  <a:gd name="T34" fmla="*/ 271 w 2411"/>
                  <a:gd name="T35" fmla="*/ 440 h 2818"/>
                  <a:gd name="T36" fmla="*/ 269 w 2411"/>
                  <a:gd name="T37" fmla="*/ 2338 h 2818"/>
                  <a:gd name="T38" fmla="*/ 279 w 2411"/>
                  <a:gd name="T39" fmla="*/ 2403 h 2818"/>
                  <a:gd name="T40" fmla="*/ 309 w 2411"/>
                  <a:gd name="T41" fmla="*/ 2459 h 2818"/>
                  <a:gd name="T42" fmla="*/ 355 w 2411"/>
                  <a:gd name="T43" fmla="*/ 2503 h 2818"/>
                  <a:gd name="T44" fmla="*/ 412 w 2411"/>
                  <a:gd name="T45" fmla="*/ 2533 h 2818"/>
                  <a:gd name="T46" fmla="*/ 479 w 2411"/>
                  <a:gd name="T47" fmla="*/ 2543 h 2818"/>
                  <a:gd name="T48" fmla="*/ 1098 w 2411"/>
                  <a:gd name="T49" fmla="*/ 2579 h 2818"/>
                  <a:gd name="T50" fmla="*/ 1144 w 2411"/>
                  <a:gd name="T51" fmla="*/ 2648 h 2818"/>
                  <a:gd name="T52" fmla="*/ 1202 w 2411"/>
                  <a:gd name="T53" fmla="*/ 2710 h 2818"/>
                  <a:gd name="T54" fmla="*/ 272 w 2411"/>
                  <a:gd name="T55" fmla="*/ 2818 h 2818"/>
                  <a:gd name="T56" fmla="*/ 194 w 2411"/>
                  <a:gd name="T57" fmla="*/ 2807 h 2818"/>
                  <a:gd name="T58" fmla="*/ 123 w 2411"/>
                  <a:gd name="T59" fmla="*/ 2773 h 2818"/>
                  <a:gd name="T60" fmla="*/ 66 w 2411"/>
                  <a:gd name="T61" fmla="*/ 2723 h 2818"/>
                  <a:gd name="T62" fmla="*/ 25 w 2411"/>
                  <a:gd name="T63" fmla="*/ 2660 h 2818"/>
                  <a:gd name="T64" fmla="*/ 3 w 2411"/>
                  <a:gd name="T65" fmla="*/ 2585 h 2818"/>
                  <a:gd name="T66" fmla="*/ 0 w 2411"/>
                  <a:gd name="T67" fmla="*/ 263 h 2818"/>
                  <a:gd name="T68" fmla="*/ 11 w 2411"/>
                  <a:gd name="T69" fmla="*/ 187 h 2818"/>
                  <a:gd name="T70" fmla="*/ 42 w 2411"/>
                  <a:gd name="T71" fmla="*/ 120 h 2818"/>
                  <a:gd name="T72" fmla="*/ 89 w 2411"/>
                  <a:gd name="T73" fmla="*/ 66 h 2818"/>
                  <a:gd name="T74" fmla="*/ 151 w 2411"/>
                  <a:gd name="T75" fmla="*/ 25 h 2818"/>
                  <a:gd name="T76" fmla="*/ 222 w 2411"/>
                  <a:gd name="T77" fmla="*/ 3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1" h="2818">
                    <a:moveTo>
                      <a:pt x="261" y="0"/>
                    </a:moveTo>
                    <a:lnTo>
                      <a:pt x="2141" y="0"/>
                    </a:lnTo>
                    <a:lnTo>
                      <a:pt x="2181" y="3"/>
                    </a:lnTo>
                    <a:lnTo>
                      <a:pt x="2219" y="12"/>
                    </a:lnTo>
                    <a:lnTo>
                      <a:pt x="2255" y="26"/>
                    </a:lnTo>
                    <a:lnTo>
                      <a:pt x="2288" y="45"/>
                    </a:lnTo>
                    <a:lnTo>
                      <a:pt x="2318" y="68"/>
                    </a:lnTo>
                    <a:lnTo>
                      <a:pt x="2345" y="95"/>
                    </a:lnTo>
                    <a:lnTo>
                      <a:pt x="2368" y="126"/>
                    </a:lnTo>
                    <a:lnTo>
                      <a:pt x="2386" y="159"/>
                    </a:lnTo>
                    <a:lnTo>
                      <a:pt x="2400" y="195"/>
                    </a:lnTo>
                    <a:lnTo>
                      <a:pt x="2408" y="234"/>
                    </a:lnTo>
                    <a:lnTo>
                      <a:pt x="2411" y="274"/>
                    </a:lnTo>
                    <a:lnTo>
                      <a:pt x="2411" y="1716"/>
                    </a:lnTo>
                    <a:lnTo>
                      <a:pt x="2142" y="2036"/>
                    </a:lnTo>
                    <a:lnTo>
                      <a:pt x="2142" y="474"/>
                    </a:lnTo>
                    <a:lnTo>
                      <a:pt x="2140" y="440"/>
                    </a:lnTo>
                    <a:lnTo>
                      <a:pt x="2132" y="409"/>
                    </a:lnTo>
                    <a:lnTo>
                      <a:pt x="2119" y="379"/>
                    </a:lnTo>
                    <a:lnTo>
                      <a:pt x="2102" y="353"/>
                    </a:lnTo>
                    <a:lnTo>
                      <a:pt x="2081" y="329"/>
                    </a:lnTo>
                    <a:lnTo>
                      <a:pt x="2056" y="309"/>
                    </a:lnTo>
                    <a:lnTo>
                      <a:pt x="2029" y="292"/>
                    </a:lnTo>
                    <a:lnTo>
                      <a:pt x="1999" y="279"/>
                    </a:lnTo>
                    <a:lnTo>
                      <a:pt x="1967" y="272"/>
                    </a:lnTo>
                    <a:lnTo>
                      <a:pt x="1934" y="269"/>
                    </a:lnTo>
                    <a:lnTo>
                      <a:pt x="479" y="269"/>
                    </a:lnTo>
                    <a:lnTo>
                      <a:pt x="445" y="272"/>
                    </a:lnTo>
                    <a:lnTo>
                      <a:pt x="412" y="279"/>
                    </a:lnTo>
                    <a:lnTo>
                      <a:pt x="382" y="292"/>
                    </a:lnTo>
                    <a:lnTo>
                      <a:pt x="355" y="309"/>
                    </a:lnTo>
                    <a:lnTo>
                      <a:pt x="330" y="329"/>
                    </a:lnTo>
                    <a:lnTo>
                      <a:pt x="309" y="353"/>
                    </a:lnTo>
                    <a:lnTo>
                      <a:pt x="292" y="379"/>
                    </a:lnTo>
                    <a:lnTo>
                      <a:pt x="279" y="409"/>
                    </a:lnTo>
                    <a:lnTo>
                      <a:pt x="271" y="440"/>
                    </a:lnTo>
                    <a:lnTo>
                      <a:pt x="269" y="474"/>
                    </a:lnTo>
                    <a:lnTo>
                      <a:pt x="269" y="2338"/>
                    </a:lnTo>
                    <a:lnTo>
                      <a:pt x="271" y="2371"/>
                    </a:lnTo>
                    <a:lnTo>
                      <a:pt x="279" y="2403"/>
                    </a:lnTo>
                    <a:lnTo>
                      <a:pt x="292" y="2432"/>
                    </a:lnTo>
                    <a:lnTo>
                      <a:pt x="309" y="2459"/>
                    </a:lnTo>
                    <a:lnTo>
                      <a:pt x="330" y="2483"/>
                    </a:lnTo>
                    <a:lnTo>
                      <a:pt x="355" y="2503"/>
                    </a:lnTo>
                    <a:lnTo>
                      <a:pt x="382" y="2520"/>
                    </a:lnTo>
                    <a:lnTo>
                      <a:pt x="412" y="2533"/>
                    </a:lnTo>
                    <a:lnTo>
                      <a:pt x="445" y="2540"/>
                    </a:lnTo>
                    <a:lnTo>
                      <a:pt x="479" y="2543"/>
                    </a:lnTo>
                    <a:lnTo>
                      <a:pt x="1080" y="2543"/>
                    </a:lnTo>
                    <a:lnTo>
                      <a:pt x="1098" y="2579"/>
                    </a:lnTo>
                    <a:lnTo>
                      <a:pt x="1119" y="2615"/>
                    </a:lnTo>
                    <a:lnTo>
                      <a:pt x="1144" y="2648"/>
                    </a:lnTo>
                    <a:lnTo>
                      <a:pt x="1171" y="2680"/>
                    </a:lnTo>
                    <a:lnTo>
                      <a:pt x="1202" y="2710"/>
                    </a:lnTo>
                    <a:lnTo>
                      <a:pt x="1328" y="2818"/>
                    </a:lnTo>
                    <a:lnTo>
                      <a:pt x="272" y="2818"/>
                    </a:lnTo>
                    <a:lnTo>
                      <a:pt x="232" y="2815"/>
                    </a:lnTo>
                    <a:lnTo>
                      <a:pt x="194" y="2807"/>
                    </a:lnTo>
                    <a:lnTo>
                      <a:pt x="157" y="2793"/>
                    </a:lnTo>
                    <a:lnTo>
                      <a:pt x="123" y="2773"/>
                    </a:lnTo>
                    <a:lnTo>
                      <a:pt x="93" y="2750"/>
                    </a:lnTo>
                    <a:lnTo>
                      <a:pt x="66" y="2723"/>
                    </a:lnTo>
                    <a:lnTo>
                      <a:pt x="43" y="2693"/>
                    </a:lnTo>
                    <a:lnTo>
                      <a:pt x="25" y="2660"/>
                    </a:lnTo>
                    <a:lnTo>
                      <a:pt x="11" y="2623"/>
                    </a:lnTo>
                    <a:lnTo>
                      <a:pt x="3" y="2585"/>
                    </a:lnTo>
                    <a:lnTo>
                      <a:pt x="0" y="2544"/>
                    </a:lnTo>
                    <a:lnTo>
                      <a:pt x="0" y="263"/>
                    </a:lnTo>
                    <a:lnTo>
                      <a:pt x="3" y="224"/>
                    </a:lnTo>
                    <a:lnTo>
                      <a:pt x="11" y="187"/>
                    </a:lnTo>
                    <a:lnTo>
                      <a:pt x="24" y="153"/>
                    </a:lnTo>
                    <a:lnTo>
                      <a:pt x="42" y="120"/>
                    </a:lnTo>
                    <a:lnTo>
                      <a:pt x="63" y="91"/>
                    </a:lnTo>
                    <a:lnTo>
                      <a:pt x="89" y="66"/>
                    </a:lnTo>
                    <a:lnTo>
                      <a:pt x="118" y="44"/>
                    </a:lnTo>
                    <a:lnTo>
                      <a:pt x="151" y="25"/>
                    </a:lnTo>
                    <a:lnTo>
                      <a:pt x="185" y="12"/>
                    </a:lnTo>
                    <a:lnTo>
                      <a:pt x="222"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
              <p:cNvSpPr>
                <a:spLocks/>
              </p:cNvSpPr>
              <p:nvPr/>
            </p:nvSpPr>
            <p:spPr bwMode="auto">
              <a:xfrm>
                <a:off x="2565401" y="938214"/>
                <a:ext cx="781050" cy="141288"/>
              </a:xfrm>
              <a:custGeom>
                <a:avLst/>
                <a:gdLst>
                  <a:gd name="T0" fmla="*/ 134 w 1474"/>
                  <a:gd name="T1" fmla="*/ 0 h 269"/>
                  <a:gd name="T2" fmla="*/ 1341 w 1474"/>
                  <a:gd name="T3" fmla="*/ 0 h 269"/>
                  <a:gd name="T4" fmla="*/ 1368 w 1474"/>
                  <a:gd name="T5" fmla="*/ 3 h 269"/>
                  <a:gd name="T6" fmla="*/ 1393 w 1474"/>
                  <a:gd name="T7" fmla="*/ 11 h 269"/>
                  <a:gd name="T8" fmla="*/ 1416 w 1474"/>
                  <a:gd name="T9" fmla="*/ 23 h 269"/>
                  <a:gd name="T10" fmla="*/ 1435 w 1474"/>
                  <a:gd name="T11" fmla="*/ 40 h 269"/>
                  <a:gd name="T12" fmla="*/ 1452 w 1474"/>
                  <a:gd name="T13" fmla="*/ 59 h 269"/>
                  <a:gd name="T14" fmla="*/ 1464 w 1474"/>
                  <a:gd name="T15" fmla="*/ 82 h 269"/>
                  <a:gd name="T16" fmla="*/ 1471 w 1474"/>
                  <a:gd name="T17" fmla="*/ 107 h 269"/>
                  <a:gd name="T18" fmla="*/ 1474 w 1474"/>
                  <a:gd name="T19" fmla="*/ 134 h 269"/>
                  <a:gd name="T20" fmla="*/ 1471 w 1474"/>
                  <a:gd name="T21" fmla="*/ 161 h 269"/>
                  <a:gd name="T22" fmla="*/ 1464 w 1474"/>
                  <a:gd name="T23" fmla="*/ 186 h 269"/>
                  <a:gd name="T24" fmla="*/ 1451 w 1474"/>
                  <a:gd name="T25" fmla="*/ 209 h 269"/>
                  <a:gd name="T26" fmla="*/ 1435 w 1474"/>
                  <a:gd name="T27" fmla="*/ 229 h 269"/>
                  <a:gd name="T28" fmla="*/ 1416 w 1474"/>
                  <a:gd name="T29" fmla="*/ 246 h 269"/>
                  <a:gd name="T30" fmla="*/ 1393 w 1474"/>
                  <a:gd name="T31" fmla="*/ 258 h 269"/>
                  <a:gd name="T32" fmla="*/ 1368 w 1474"/>
                  <a:gd name="T33" fmla="*/ 266 h 269"/>
                  <a:gd name="T34" fmla="*/ 1341 w 1474"/>
                  <a:gd name="T35" fmla="*/ 269 h 269"/>
                  <a:gd name="T36" fmla="*/ 134 w 1474"/>
                  <a:gd name="T37" fmla="*/ 269 h 269"/>
                  <a:gd name="T38" fmla="*/ 107 w 1474"/>
                  <a:gd name="T39" fmla="*/ 266 h 269"/>
                  <a:gd name="T40" fmla="*/ 82 w 1474"/>
                  <a:gd name="T41" fmla="*/ 258 h 269"/>
                  <a:gd name="T42" fmla="*/ 59 w 1474"/>
                  <a:gd name="T43" fmla="*/ 246 h 269"/>
                  <a:gd name="T44" fmla="*/ 39 w 1474"/>
                  <a:gd name="T45" fmla="*/ 229 h 269"/>
                  <a:gd name="T46" fmla="*/ 23 w 1474"/>
                  <a:gd name="T47" fmla="*/ 209 h 269"/>
                  <a:gd name="T48" fmla="*/ 11 w 1474"/>
                  <a:gd name="T49" fmla="*/ 186 h 269"/>
                  <a:gd name="T50" fmla="*/ 3 w 1474"/>
                  <a:gd name="T51" fmla="*/ 161 h 269"/>
                  <a:gd name="T52" fmla="*/ 0 w 1474"/>
                  <a:gd name="T53" fmla="*/ 134 h 269"/>
                  <a:gd name="T54" fmla="*/ 3 w 1474"/>
                  <a:gd name="T55" fmla="*/ 107 h 269"/>
                  <a:gd name="T56" fmla="*/ 11 w 1474"/>
                  <a:gd name="T57" fmla="*/ 82 h 269"/>
                  <a:gd name="T58" fmla="*/ 23 w 1474"/>
                  <a:gd name="T59" fmla="*/ 59 h 269"/>
                  <a:gd name="T60" fmla="*/ 39 w 1474"/>
                  <a:gd name="T61" fmla="*/ 40 h 269"/>
                  <a:gd name="T62" fmla="*/ 59 w 1474"/>
                  <a:gd name="T63" fmla="*/ 23 h 269"/>
                  <a:gd name="T64" fmla="*/ 82 w 1474"/>
                  <a:gd name="T65" fmla="*/ 11 h 269"/>
                  <a:gd name="T66" fmla="*/ 107 w 1474"/>
                  <a:gd name="T67" fmla="*/ 3 h 269"/>
                  <a:gd name="T68" fmla="*/ 134 w 1474"/>
                  <a:gd name="T6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9">
                    <a:moveTo>
                      <a:pt x="134" y="0"/>
                    </a:moveTo>
                    <a:lnTo>
                      <a:pt x="1341" y="0"/>
                    </a:lnTo>
                    <a:lnTo>
                      <a:pt x="1368" y="3"/>
                    </a:lnTo>
                    <a:lnTo>
                      <a:pt x="1393" y="11"/>
                    </a:lnTo>
                    <a:lnTo>
                      <a:pt x="1416" y="23"/>
                    </a:lnTo>
                    <a:lnTo>
                      <a:pt x="1435" y="40"/>
                    </a:lnTo>
                    <a:lnTo>
                      <a:pt x="1452" y="59"/>
                    </a:lnTo>
                    <a:lnTo>
                      <a:pt x="1464" y="82"/>
                    </a:lnTo>
                    <a:lnTo>
                      <a:pt x="1471" y="107"/>
                    </a:lnTo>
                    <a:lnTo>
                      <a:pt x="1474" y="134"/>
                    </a:lnTo>
                    <a:lnTo>
                      <a:pt x="1471" y="161"/>
                    </a:lnTo>
                    <a:lnTo>
                      <a:pt x="1464" y="186"/>
                    </a:lnTo>
                    <a:lnTo>
                      <a:pt x="1451" y="209"/>
                    </a:lnTo>
                    <a:lnTo>
                      <a:pt x="1435" y="229"/>
                    </a:lnTo>
                    <a:lnTo>
                      <a:pt x="1416" y="246"/>
                    </a:lnTo>
                    <a:lnTo>
                      <a:pt x="1393" y="258"/>
                    </a:lnTo>
                    <a:lnTo>
                      <a:pt x="1368" y="266"/>
                    </a:lnTo>
                    <a:lnTo>
                      <a:pt x="1341" y="269"/>
                    </a:lnTo>
                    <a:lnTo>
                      <a:pt x="134" y="269"/>
                    </a:lnTo>
                    <a:lnTo>
                      <a:pt x="107" y="266"/>
                    </a:lnTo>
                    <a:lnTo>
                      <a:pt x="82" y="258"/>
                    </a:lnTo>
                    <a:lnTo>
                      <a:pt x="59" y="246"/>
                    </a:lnTo>
                    <a:lnTo>
                      <a:pt x="39" y="229"/>
                    </a:lnTo>
                    <a:lnTo>
                      <a:pt x="23" y="209"/>
                    </a:lnTo>
                    <a:lnTo>
                      <a:pt x="11" y="186"/>
                    </a:lnTo>
                    <a:lnTo>
                      <a:pt x="3" y="161"/>
                    </a:lnTo>
                    <a:lnTo>
                      <a:pt x="0" y="134"/>
                    </a:lnTo>
                    <a:lnTo>
                      <a:pt x="3" y="107"/>
                    </a:lnTo>
                    <a:lnTo>
                      <a:pt x="11" y="82"/>
                    </a:lnTo>
                    <a:lnTo>
                      <a:pt x="23" y="59"/>
                    </a:lnTo>
                    <a:lnTo>
                      <a:pt x="39" y="40"/>
                    </a:lnTo>
                    <a:lnTo>
                      <a:pt x="59" y="23"/>
                    </a:lnTo>
                    <a:lnTo>
                      <a:pt x="82" y="11"/>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
              <p:cNvSpPr>
                <a:spLocks/>
              </p:cNvSpPr>
              <p:nvPr/>
            </p:nvSpPr>
            <p:spPr bwMode="auto">
              <a:xfrm>
                <a:off x="2565401" y="1174751"/>
                <a:ext cx="781050" cy="141288"/>
              </a:xfrm>
              <a:custGeom>
                <a:avLst/>
                <a:gdLst>
                  <a:gd name="T0" fmla="*/ 134 w 1474"/>
                  <a:gd name="T1" fmla="*/ 0 h 268"/>
                  <a:gd name="T2" fmla="*/ 1341 w 1474"/>
                  <a:gd name="T3" fmla="*/ 0 h 268"/>
                  <a:gd name="T4" fmla="*/ 1368 w 1474"/>
                  <a:gd name="T5" fmla="*/ 2 h 268"/>
                  <a:gd name="T6" fmla="*/ 1393 w 1474"/>
                  <a:gd name="T7" fmla="*/ 10 h 268"/>
                  <a:gd name="T8" fmla="*/ 1416 w 1474"/>
                  <a:gd name="T9" fmla="*/ 22 h 268"/>
                  <a:gd name="T10" fmla="*/ 1435 w 1474"/>
                  <a:gd name="T11" fmla="*/ 39 h 268"/>
                  <a:gd name="T12" fmla="*/ 1452 w 1474"/>
                  <a:gd name="T13" fmla="*/ 58 h 268"/>
                  <a:gd name="T14" fmla="*/ 1464 w 1474"/>
                  <a:gd name="T15" fmla="*/ 82 h 268"/>
                  <a:gd name="T16" fmla="*/ 1471 w 1474"/>
                  <a:gd name="T17" fmla="*/ 107 h 268"/>
                  <a:gd name="T18" fmla="*/ 1474 w 1474"/>
                  <a:gd name="T19" fmla="*/ 134 h 268"/>
                  <a:gd name="T20" fmla="*/ 1471 w 1474"/>
                  <a:gd name="T21" fmla="*/ 161 h 268"/>
                  <a:gd name="T22" fmla="*/ 1464 w 1474"/>
                  <a:gd name="T23" fmla="*/ 186 h 268"/>
                  <a:gd name="T24" fmla="*/ 1451 w 1474"/>
                  <a:gd name="T25" fmla="*/ 209 h 268"/>
                  <a:gd name="T26" fmla="*/ 1435 w 1474"/>
                  <a:gd name="T27" fmla="*/ 229 h 268"/>
                  <a:gd name="T28" fmla="*/ 1416 w 1474"/>
                  <a:gd name="T29" fmla="*/ 245 h 268"/>
                  <a:gd name="T30" fmla="*/ 1393 w 1474"/>
                  <a:gd name="T31" fmla="*/ 257 h 268"/>
                  <a:gd name="T32" fmla="*/ 1368 w 1474"/>
                  <a:gd name="T33" fmla="*/ 265 h 268"/>
                  <a:gd name="T34" fmla="*/ 1341 w 1474"/>
                  <a:gd name="T35" fmla="*/ 268 h 268"/>
                  <a:gd name="T36" fmla="*/ 134 w 1474"/>
                  <a:gd name="T37" fmla="*/ 268 h 268"/>
                  <a:gd name="T38" fmla="*/ 107 w 1474"/>
                  <a:gd name="T39" fmla="*/ 265 h 268"/>
                  <a:gd name="T40" fmla="*/ 82 w 1474"/>
                  <a:gd name="T41" fmla="*/ 257 h 268"/>
                  <a:gd name="T42" fmla="*/ 59 w 1474"/>
                  <a:gd name="T43" fmla="*/ 245 h 268"/>
                  <a:gd name="T44" fmla="*/ 39 w 1474"/>
                  <a:gd name="T45" fmla="*/ 229 h 268"/>
                  <a:gd name="T46" fmla="*/ 23 w 1474"/>
                  <a:gd name="T47" fmla="*/ 209 h 268"/>
                  <a:gd name="T48" fmla="*/ 11 w 1474"/>
                  <a:gd name="T49" fmla="*/ 186 h 268"/>
                  <a:gd name="T50" fmla="*/ 3 w 1474"/>
                  <a:gd name="T51" fmla="*/ 161 h 268"/>
                  <a:gd name="T52" fmla="*/ 0 w 1474"/>
                  <a:gd name="T53" fmla="*/ 134 h 268"/>
                  <a:gd name="T54" fmla="*/ 3 w 1474"/>
                  <a:gd name="T55" fmla="*/ 107 h 268"/>
                  <a:gd name="T56" fmla="*/ 11 w 1474"/>
                  <a:gd name="T57" fmla="*/ 82 h 268"/>
                  <a:gd name="T58" fmla="*/ 23 w 1474"/>
                  <a:gd name="T59" fmla="*/ 58 h 268"/>
                  <a:gd name="T60" fmla="*/ 39 w 1474"/>
                  <a:gd name="T61" fmla="*/ 39 h 268"/>
                  <a:gd name="T62" fmla="*/ 59 w 1474"/>
                  <a:gd name="T63" fmla="*/ 22 h 268"/>
                  <a:gd name="T64" fmla="*/ 82 w 1474"/>
                  <a:gd name="T65" fmla="*/ 10 h 268"/>
                  <a:gd name="T66" fmla="*/ 107 w 1474"/>
                  <a:gd name="T67" fmla="*/ 2 h 268"/>
                  <a:gd name="T68" fmla="*/ 134 w 1474"/>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8">
                    <a:moveTo>
                      <a:pt x="134" y="0"/>
                    </a:moveTo>
                    <a:lnTo>
                      <a:pt x="1341" y="0"/>
                    </a:lnTo>
                    <a:lnTo>
                      <a:pt x="1368" y="2"/>
                    </a:lnTo>
                    <a:lnTo>
                      <a:pt x="1393" y="10"/>
                    </a:lnTo>
                    <a:lnTo>
                      <a:pt x="1416" y="22"/>
                    </a:lnTo>
                    <a:lnTo>
                      <a:pt x="1435" y="39"/>
                    </a:lnTo>
                    <a:lnTo>
                      <a:pt x="1452" y="58"/>
                    </a:lnTo>
                    <a:lnTo>
                      <a:pt x="1464" y="82"/>
                    </a:lnTo>
                    <a:lnTo>
                      <a:pt x="1471" y="107"/>
                    </a:lnTo>
                    <a:lnTo>
                      <a:pt x="1474" y="134"/>
                    </a:lnTo>
                    <a:lnTo>
                      <a:pt x="1471" y="161"/>
                    </a:lnTo>
                    <a:lnTo>
                      <a:pt x="1464" y="186"/>
                    </a:lnTo>
                    <a:lnTo>
                      <a:pt x="1451" y="209"/>
                    </a:lnTo>
                    <a:lnTo>
                      <a:pt x="1435" y="229"/>
                    </a:lnTo>
                    <a:lnTo>
                      <a:pt x="1416" y="245"/>
                    </a:lnTo>
                    <a:lnTo>
                      <a:pt x="1393" y="257"/>
                    </a:lnTo>
                    <a:lnTo>
                      <a:pt x="1368" y="265"/>
                    </a:lnTo>
                    <a:lnTo>
                      <a:pt x="1341" y="268"/>
                    </a:lnTo>
                    <a:lnTo>
                      <a:pt x="134" y="268"/>
                    </a:lnTo>
                    <a:lnTo>
                      <a:pt x="107" y="265"/>
                    </a:lnTo>
                    <a:lnTo>
                      <a:pt x="82" y="257"/>
                    </a:lnTo>
                    <a:lnTo>
                      <a:pt x="59" y="245"/>
                    </a:lnTo>
                    <a:lnTo>
                      <a:pt x="39" y="229"/>
                    </a:lnTo>
                    <a:lnTo>
                      <a:pt x="23" y="209"/>
                    </a:lnTo>
                    <a:lnTo>
                      <a:pt x="11" y="186"/>
                    </a:lnTo>
                    <a:lnTo>
                      <a:pt x="3" y="161"/>
                    </a:lnTo>
                    <a:lnTo>
                      <a:pt x="0" y="134"/>
                    </a:lnTo>
                    <a:lnTo>
                      <a:pt x="3" y="107"/>
                    </a:lnTo>
                    <a:lnTo>
                      <a:pt x="11" y="82"/>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p:cNvSpPr>
                <a:spLocks/>
              </p:cNvSpPr>
              <p:nvPr/>
            </p:nvSpPr>
            <p:spPr bwMode="auto">
              <a:xfrm>
                <a:off x="2565401" y="1411289"/>
                <a:ext cx="781050" cy="138113"/>
              </a:xfrm>
              <a:custGeom>
                <a:avLst/>
                <a:gdLst>
                  <a:gd name="T0" fmla="*/ 134 w 1474"/>
                  <a:gd name="T1" fmla="*/ 0 h 262"/>
                  <a:gd name="T2" fmla="*/ 1341 w 1474"/>
                  <a:gd name="T3" fmla="*/ 0 h 262"/>
                  <a:gd name="T4" fmla="*/ 1368 w 1474"/>
                  <a:gd name="T5" fmla="*/ 3 h 262"/>
                  <a:gd name="T6" fmla="*/ 1393 w 1474"/>
                  <a:gd name="T7" fmla="*/ 10 h 262"/>
                  <a:gd name="T8" fmla="*/ 1416 w 1474"/>
                  <a:gd name="T9" fmla="*/ 22 h 262"/>
                  <a:gd name="T10" fmla="*/ 1435 w 1474"/>
                  <a:gd name="T11" fmla="*/ 38 h 262"/>
                  <a:gd name="T12" fmla="*/ 1452 w 1474"/>
                  <a:gd name="T13" fmla="*/ 57 h 262"/>
                  <a:gd name="T14" fmla="*/ 1464 w 1474"/>
                  <a:gd name="T15" fmla="*/ 79 h 262"/>
                  <a:gd name="T16" fmla="*/ 1471 w 1474"/>
                  <a:gd name="T17" fmla="*/ 104 h 262"/>
                  <a:gd name="T18" fmla="*/ 1474 w 1474"/>
                  <a:gd name="T19" fmla="*/ 131 h 262"/>
                  <a:gd name="T20" fmla="*/ 1471 w 1474"/>
                  <a:gd name="T21" fmla="*/ 158 h 262"/>
                  <a:gd name="T22" fmla="*/ 1464 w 1474"/>
                  <a:gd name="T23" fmla="*/ 183 h 262"/>
                  <a:gd name="T24" fmla="*/ 1451 w 1474"/>
                  <a:gd name="T25" fmla="*/ 205 h 262"/>
                  <a:gd name="T26" fmla="*/ 1435 w 1474"/>
                  <a:gd name="T27" fmla="*/ 225 h 262"/>
                  <a:gd name="T28" fmla="*/ 1416 w 1474"/>
                  <a:gd name="T29" fmla="*/ 240 h 262"/>
                  <a:gd name="T30" fmla="*/ 1393 w 1474"/>
                  <a:gd name="T31" fmla="*/ 252 h 262"/>
                  <a:gd name="T32" fmla="*/ 1368 w 1474"/>
                  <a:gd name="T33" fmla="*/ 259 h 262"/>
                  <a:gd name="T34" fmla="*/ 1341 w 1474"/>
                  <a:gd name="T35" fmla="*/ 262 h 262"/>
                  <a:gd name="T36" fmla="*/ 134 w 1474"/>
                  <a:gd name="T37" fmla="*/ 262 h 262"/>
                  <a:gd name="T38" fmla="*/ 107 w 1474"/>
                  <a:gd name="T39" fmla="*/ 259 h 262"/>
                  <a:gd name="T40" fmla="*/ 82 w 1474"/>
                  <a:gd name="T41" fmla="*/ 252 h 262"/>
                  <a:gd name="T42" fmla="*/ 59 w 1474"/>
                  <a:gd name="T43" fmla="*/ 240 h 262"/>
                  <a:gd name="T44" fmla="*/ 39 w 1474"/>
                  <a:gd name="T45" fmla="*/ 225 h 262"/>
                  <a:gd name="T46" fmla="*/ 23 w 1474"/>
                  <a:gd name="T47" fmla="*/ 205 h 262"/>
                  <a:gd name="T48" fmla="*/ 11 w 1474"/>
                  <a:gd name="T49" fmla="*/ 183 h 262"/>
                  <a:gd name="T50" fmla="*/ 3 w 1474"/>
                  <a:gd name="T51" fmla="*/ 158 h 262"/>
                  <a:gd name="T52" fmla="*/ 0 w 1474"/>
                  <a:gd name="T53" fmla="*/ 131 h 262"/>
                  <a:gd name="T54" fmla="*/ 3 w 1474"/>
                  <a:gd name="T55" fmla="*/ 104 h 262"/>
                  <a:gd name="T56" fmla="*/ 11 w 1474"/>
                  <a:gd name="T57" fmla="*/ 79 h 262"/>
                  <a:gd name="T58" fmla="*/ 23 w 1474"/>
                  <a:gd name="T59" fmla="*/ 57 h 262"/>
                  <a:gd name="T60" fmla="*/ 39 w 1474"/>
                  <a:gd name="T61" fmla="*/ 38 h 262"/>
                  <a:gd name="T62" fmla="*/ 59 w 1474"/>
                  <a:gd name="T63" fmla="*/ 22 h 262"/>
                  <a:gd name="T64" fmla="*/ 82 w 1474"/>
                  <a:gd name="T65" fmla="*/ 10 h 262"/>
                  <a:gd name="T66" fmla="*/ 107 w 1474"/>
                  <a:gd name="T67" fmla="*/ 3 h 262"/>
                  <a:gd name="T68" fmla="*/ 134 w 1474"/>
                  <a:gd name="T6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2">
                    <a:moveTo>
                      <a:pt x="134" y="0"/>
                    </a:moveTo>
                    <a:lnTo>
                      <a:pt x="1341" y="0"/>
                    </a:lnTo>
                    <a:lnTo>
                      <a:pt x="1368" y="3"/>
                    </a:lnTo>
                    <a:lnTo>
                      <a:pt x="1393" y="10"/>
                    </a:lnTo>
                    <a:lnTo>
                      <a:pt x="1416" y="22"/>
                    </a:lnTo>
                    <a:lnTo>
                      <a:pt x="1435" y="38"/>
                    </a:lnTo>
                    <a:lnTo>
                      <a:pt x="1452" y="57"/>
                    </a:lnTo>
                    <a:lnTo>
                      <a:pt x="1464" y="79"/>
                    </a:lnTo>
                    <a:lnTo>
                      <a:pt x="1471" y="104"/>
                    </a:lnTo>
                    <a:lnTo>
                      <a:pt x="1474" y="131"/>
                    </a:lnTo>
                    <a:lnTo>
                      <a:pt x="1471" y="158"/>
                    </a:lnTo>
                    <a:lnTo>
                      <a:pt x="1464" y="183"/>
                    </a:lnTo>
                    <a:lnTo>
                      <a:pt x="1451" y="205"/>
                    </a:lnTo>
                    <a:lnTo>
                      <a:pt x="1435" y="225"/>
                    </a:lnTo>
                    <a:lnTo>
                      <a:pt x="1416" y="240"/>
                    </a:lnTo>
                    <a:lnTo>
                      <a:pt x="1393" y="252"/>
                    </a:lnTo>
                    <a:lnTo>
                      <a:pt x="1368" y="259"/>
                    </a:lnTo>
                    <a:lnTo>
                      <a:pt x="1341" y="262"/>
                    </a:lnTo>
                    <a:lnTo>
                      <a:pt x="134" y="262"/>
                    </a:lnTo>
                    <a:lnTo>
                      <a:pt x="107" y="259"/>
                    </a:lnTo>
                    <a:lnTo>
                      <a:pt x="82" y="252"/>
                    </a:lnTo>
                    <a:lnTo>
                      <a:pt x="59" y="240"/>
                    </a:lnTo>
                    <a:lnTo>
                      <a:pt x="39" y="225"/>
                    </a:lnTo>
                    <a:lnTo>
                      <a:pt x="23" y="205"/>
                    </a:lnTo>
                    <a:lnTo>
                      <a:pt x="11" y="183"/>
                    </a:lnTo>
                    <a:lnTo>
                      <a:pt x="3" y="158"/>
                    </a:lnTo>
                    <a:lnTo>
                      <a:pt x="0" y="131"/>
                    </a:lnTo>
                    <a:lnTo>
                      <a:pt x="3" y="104"/>
                    </a:lnTo>
                    <a:lnTo>
                      <a:pt x="11" y="79"/>
                    </a:lnTo>
                    <a:lnTo>
                      <a:pt x="23" y="57"/>
                    </a:lnTo>
                    <a:lnTo>
                      <a:pt x="39" y="38"/>
                    </a:lnTo>
                    <a:lnTo>
                      <a:pt x="59" y="22"/>
                    </a:lnTo>
                    <a:lnTo>
                      <a:pt x="82" y="10"/>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p:cNvSpPr>
                <a:spLocks/>
              </p:cNvSpPr>
              <p:nvPr/>
            </p:nvSpPr>
            <p:spPr bwMode="auto">
              <a:xfrm>
                <a:off x="2565401" y="1636714"/>
                <a:ext cx="431800" cy="139700"/>
              </a:xfrm>
              <a:custGeom>
                <a:avLst/>
                <a:gdLst>
                  <a:gd name="T0" fmla="*/ 134 w 816"/>
                  <a:gd name="T1" fmla="*/ 0 h 262"/>
                  <a:gd name="T2" fmla="*/ 816 w 816"/>
                  <a:gd name="T3" fmla="*/ 0 h 262"/>
                  <a:gd name="T4" fmla="*/ 777 w 816"/>
                  <a:gd name="T5" fmla="*/ 22 h 262"/>
                  <a:gd name="T6" fmla="*/ 738 w 816"/>
                  <a:gd name="T7" fmla="*/ 49 h 262"/>
                  <a:gd name="T8" fmla="*/ 704 w 816"/>
                  <a:gd name="T9" fmla="*/ 78 h 262"/>
                  <a:gd name="T10" fmla="*/ 671 w 816"/>
                  <a:gd name="T11" fmla="*/ 112 h 262"/>
                  <a:gd name="T12" fmla="*/ 644 w 816"/>
                  <a:gd name="T13" fmla="*/ 148 h 262"/>
                  <a:gd name="T14" fmla="*/ 620 w 816"/>
                  <a:gd name="T15" fmla="*/ 186 h 262"/>
                  <a:gd name="T16" fmla="*/ 600 w 816"/>
                  <a:gd name="T17" fmla="*/ 225 h 262"/>
                  <a:gd name="T18" fmla="*/ 584 w 816"/>
                  <a:gd name="T19" fmla="*/ 262 h 262"/>
                  <a:gd name="T20" fmla="*/ 134 w 816"/>
                  <a:gd name="T21" fmla="*/ 262 h 262"/>
                  <a:gd name="T22" fmla="*/ 107 w 816"/>
                  <a:gd name="T23" fmla="*/ 259 h 262"/>
                  <a:gd name="T24" fmla="*/ 82 w 816"/>
                  <a:gd name="T25" fmla="*/ 252 h 262"/>
                  <a:gd name="T26" fmla="*/ 59 w 816"/>
                  <a:gd name="T27" fmla="*/ 240 h 262"/>
                  <a:gd name="T28" fmla="*/ 39 w 816"/>
                  <a:gd name="T29" fmla="*/ 224 h 262"/>
                  <a:gd name="T30" fmla="*/ 23 w 816"/>
                  <a:gd name="T31" fmla="*/ 205 h 262"/>
                  <a:gd name="T32" fmla="*/ 10 w 816"/>
                  <a:gd name="T33" fmla="*/ 183 h 262"/>
                  <a:gd name="T34" fmla="*/ 3 w 816"/>
                  <a:gd name="T35" fmla="*/ 158 h 262"/>
                  <a:gd name="T36" fmla="*/ 0 w 816"/>
                  <a:gd name="T37" fmla="*/ 132 h 262"/>
                  <a:gd name="T38" fmla="*/ 3 w 816"/>
                  <a:gd name="T39" fmla="*/ 105 h 262"/>
                  <a:gd name="T40" fmla="*/ 10 w 816"/>
                  <a:gd name="T41" fmla="*/ 80 h 262"/>
                  <a:gd name="T42" fmla="*/ 23 w 816"/>
                  <a:gd name="T43" fmla="*/ 58 h 262"/>
                  <a:gd name="T44" fmla="*/ 39 w 816"/>
                  <a:gd name="T45" fmla="*/ 39 h 262"/>
                  <a:gd name="T46" fmla="*/ 59 w 816"/>
                  <a:gd name="T47" fmla="*/ 22 h 262"/>
                  <a:gd name="T48" fmla="*/ 82 w 816"/>
                  <a:gd name="T49" fmla="*/ 10 h 262"/>
                  <a:gd name="T50" fmla="*/ 107 w 816"/>
                  <a:gd name="T51" fmla="*/ 2 h 262"/>
                  <a:gd name="T52" fmla="*/ 134 w 816"/>
                  <a:gd name="T5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262">
                    <a:moveTo>
                      <a:pt x="134" y="0"/>
                    </a:moveTo>
                    <a:lnTo>
                      <a:pt x="816" y="0"/>
                    </a:lnTo>
                    <a:lnTo>
                      <a:pt x="777" y="22"/>
                    </a:lnTo>
                    <a:lnTo>
                      <a:pt x="738" y="49"/>
                    </a:lnTo>
                    <a:lnTo>
                      <a:pt x="704" y="78"/>
                    </a:lnTo>
                    <a:lnTo>
                      <a:pt x="671" y="112"/>
                    </a:lnTo>
                    <a:lnTo>
                      <a:pt x="644" y="148"/>
                    </a:lnTo>
                    <a:lnTo>
                      <a:pt x="620" y="186"/>
                    </a:lnTo>
                    <a:lnTo>
                      <a:pt x="600" y="225"/>
                    </a:lnTo>
                    <a:lnTo>
                      <a:pt x="584" y="262"/>
                    </a:lnTo>
                    <a:lnTo>
                      <a:pt x="134" y="262"/>
                    </a:lnTo>
                    <a:lnTo>
                      <a:pt x="107" y="259"/>
                    </a:lnTo>
                    <a:lnTo>
                      <a:pt x="82" y="252"/>
                    </a:lnTo>
                    <a:lnTo>
                      <a:pt x="59" y="240"/>
                    </a:lnTo>
                    <a:lnTo>
                      <a:pt x="39" y="224"/>
                    </a:lnTo>
                    <a:lnTo>
                      <a:pt x="23" y="205"/>
                    </a:lnTo>
                    <a:lnTo>
                      <a:pt x="10" y="183"/>
                    </a:lnTo>
                    <a:lnTo>
                      <a:pt x="3" y="158"/>
                    </a:lnTo>
                    <a:lnTo>
                      <a:pt x="0" y="132"/>
                    </a:lnTo>
                    <a:lnTo>
                      <a:pt x="3" y="105"/>
                    </a:lnTo>
                    <a:lnTo>
                      <a:pt x="10" y="80"/>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p:cNvSpPr>
                <a:spLocks/>
              </p:cNvSpPr>
              <p:nvPr/>
            </p:nvSpPr>
            <p:spPr bwMode="auto">
              <a:xfrm>
                <a:off x="3221039" y="1636714"/>
                <a:ext cx="125413" cy="93663"/>
              </a:xfrm>
              <a:custGeom>
                <a:avLst/>
                <a:gdLst>
                  <a:gd name="T0" fmla="*/ 0 w 236"/>
                  <a:gd name="T1" fmla="*/ 0 h 177"/>
                  <a:gd name="T2" fmla="*/ 102 w 236"/>
                  <a:gd name="T3" fmla="*/ 0 h 177"/>
                  <a:gd name="T4" fmla="*/ 129 w 236"/>
                  <a:gd name="T5" fmla="*/ 3 h 177"/>
                  <a:gd name="T6" fmla="*/ 154 w 236"/>
                  <a:gd name="T7" fmla="*/ 10 h 177"/>
                  <a:gd name="T8" fmla="*/ 177 w 236"/>
                  <a:gd name="T9" fmla="*/ 22 h 177"/>
                  <a:gd name="T10" fmla="*/ 196 w 236"/>
                  <a:gd name="T11" fmla="*/ 39 h 177"/>
                  <a:gd name="T12" fmla="*/ 213 w 236"/>
                  <a:gd name="T13" fmla="*/ 59 h 177"/>
                  <a:gd name="T14" fmla="*/ 225 w 236"/>
                  <a:gd name="T15" fmla="*/ 81 h 177"/>
                  <a:gd name="T16" fmla="*/ 233 w 236"/>
                  <a:gd name="T17" fmla="*/ 106 h 177"/>
                  <a:gd name="T18" fmla="*/ 236 w 236"/>
                  <a:gd name="T19" fmla="*/ 133 h 177"/>
                  <a:gd name="T20" fmla="*/ 234 w 236"/>
                  <a:gd name="T21" fmla="*/ 156 h 177"/>
                  <a:gd name="T22" fmla="*/ 228 w 236"/>
                  <a:gd name="T23" fmla="*/ 177 h 177"/>
                  <a:gd name="T24" fmla="*/ 95 w 236"/>
                  <a:gd name="T25" fmla="*/ 63 h 177"/>
                  <a:gd name="T26" fmla="*/ 72 w 236"/>
                  <a:gd name="T27" fmla="*/ 45 h 177"/>
                  <a:gd name="T28" fmla="*/ 49 w 236"/>
                  <a:gd name="T29" fmla="*/ 28 h 177"/>
                  <a:gd name="T30" fmla="*/ 25 w 236"/>
                  <a:gd name="T31" fmla="*/ 12 h 177"/>
                  <a:gd name="T32" fmla="*/ 0 w 236"/>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7">
                    <a:moveTo>
                      <a:pt x="0" y="0"/>
                    </a:moveTo>
                    <a:lnTo>
                      <a:pt x="102" y="0"/>
                    </a:lnTo>
                    <a:lnTo>
                      <a:pt x="129" y="3"/>
                    </a:lnTo>
                    <a:lnTo>
                      <a:pt x="154" y="10"/>
                    </a:lnTo>
                    <a:lnTo>
                      <a:pt x="177" y="22"/>
                    </a:lnTo>
                    <a:lnTo>
                      <a:pt x="196" y="39"/>
                    </a:lnTo>
                    <a:lnTo>
                      <a:pt x="213" y="59"/>
                    </a:lnTo>
                    <a:lnTo>
                      <a:pt x="225" y="81"/>
                    </a:lnTo>
                    <a:lnTo>
                      <a:pt x="233" y="106"/>
                    </a:lnTo>
                    <a:lnTo>
                      <a:pt x="236" y="133"/>
                    </a:lnTo>
                    <a:lnTo>
                      <a:pt x="234" y="156"/>
                    </a:lnTo>
                    <a:lnTo>
                      <a:pt x="228" y="177"/>
                    </a:lnTo>
                    <a:lnTo>
                      <a:pt x="95" y="63"/>
                    </a:lnTo>
                    <a:lnTo>
                      <a:pt x="72" y="45"/>
                    </a:lnTo>
                    <a:lnTo>
                      <a:pt x="49" y="28"/>
                    </a:lnTo>
                    <a:lnTo>
                      <a:pt x="25"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2986089" y="1417639"/>
                <a:ext cx="1035050" cy="822325"/>
              </a:xfrm>
              <a:custGeom>
                <a:avLst/>
                <a:gdLst>
                  <a:gd name="T0" fmla="*/ 1719 w 1957"/>
                  <a:gd name="T1" fmla="*/ 0 h 1553"/>
                  <a:gd name="T2" fmla="*/ 1752 w 1957"/>
                  <a:gd name="T3" fmla="*/ 2 h 1553"/>
                  <a:gd name="T4" fmla="*/ 1784 w 1957"/>
                  <a:gd name="T5" fmla="*/ 9 h 1553"/>
                  <a:gd name="T6" fmla="*/ 1816 w 1957"/>
                  <a:gd name="T7" fmla="*/ 20 h 1553"/>
                  <a:gd name="T8" fmla="*/ 1845 w 1957"/>
                  <a:gd name="T9" fmla="*/ 36 h 1553"/>
                  <a:gd name="T10" fmla="*/ 1873 w 1957"/>
                  <a:gd name="T11" fmla="*/ 56 h 1553"/>
                  <a:gd name="T12" fmla="*/ 1898 w 1957"/>
                  <a:gd name="T13" fmla="*/ 81 h 1553"/>
                  <a:gd name="T14" fmla="*/ 1920 w 1957"/>
                  <a:gd name="T15" fmla="*/ 108 h 1553"/>
                  <a:gd name="T16" fmla="*/ 1935 w 1957"/>
                  <a:gd name="T17" fmla="*/ 137 h 1553"/>
                  <a:gd name="T18" fmla="*/ 1947 w 1957"/>
                  <a:gd name="T19" fmla="*/ 169 h 1553"/>
                  <a:gd name="T20" fmla="*/ 1954 w 1957"/>
                  <a:gd name="T21" fmla="*/ 201 h 1553"/>
                  <a:gd name="T22" fmla="*/ 1957 w 1957"/>
                  <a:gd name="T23" fmla="*/ 233 h 1553"/>
                  <a:gd name="T24" fmla="*/ 1955 w 1957"/>
                  <a:gd name="T25" fmla="*/ 266 h 1553"/>
                  <a:gd name="T26" fmla="*/ 1948 w 1957"/>
                  <a:gd name="T27" fmla="*/ 298 h 1553"/>
                  <a:gd name="T28" fmla="*/ 1937 w 1957"/>
                  <a:gd name="T29" fmla="*/ 329 h 1553"/>
                  <a:gd name="T30" fmla="*/ 1922 w 1957"/>
                  <a:gd name="T31" fmla="*/ 359 h 1553"/>
                  <a:gd name="T32" fmla="*/ 1901 w 1957"/>
                  <a:gd name="T33" fmla="*/ 387 h 1553"/>
                  <a:gd name="T34" fmla="*/ 976 w 1957"/>
                  <a:gd name="T35" fmla="*/ 1470 h 1553"/>
                  <a:gd name="T36" fmla="*/ 955 w 1957"/>
                  <a:gd name="T37" fmla="*/ 1492 h 1553"/>
                  <a:gd name="T38" fmla="*/ 931 w 1957"/>
                  <a:gd name="T39" fmla="*/ 1511 h 1553"/>
                  <a:gd name="T40" fmla="*/ 905 w 1957"/>
                  <a:gd name="T41" fmla="*/ 1527 h 1553"/>
                  <a:gd name="T42" fmla="*/ 877 w 1957"/>
                  <a:gd name="T43" fmla="*/ 1539 h 1553"/>
                  <a:gd name="T44" fmla="*/ 847 w 1957"/>
                  <a:gd name="T45" fmla="*/ 1548 h 1553"/>
                  <a:gd name="T46" fmla="*/ 817 w 1957"/>
                  <a:gd name="T47" fmla="*/ 1553 h 1553"/>
                  <a:gd name="T48" fmla="*/ 798 w 1957"/>
                  <a:gd name="T49" fmla="*/ 1553 h 1553"/>
                  <a:gd name="T50" fmla="*/ 764 w 1957"/>
                  <a:gd name="T51" fmla="*/ 1551 h 1553"/>
                  <a:gd name="T52" fmla="*/ 732 w 1957"/>
                  <a:gd name="T53" fmla="*/ 1544 h 1553"/>
                  <a:gd name="T54" fmla="*/ 701 w 1957"/>
                  <a:gd name="T55" fmla="*/ 1531 h 1553"/>
                  <a:gd name="T56" fmla="*/ 672 w 1957"/>
                  <a:gd name="T57" fmla="*/ 1515 h 1553"/>
                  <a:gd name="T58" fmla="*/ 645 w 1957"/>
                  <a:gd name="T59" fmla="*/ 1495 h 1553"/>
                  <a:gd name="T60" fmla="*/ 81 w 1957"/>
                  <a:gd name="T61" fmla="*/ 1012 h 1553"/>
                  <a:gd name="T62" fmla="*/ 57 w 1957"/>
                  <a:gd name="T63" fmla="*/ 987 h 1553"/>
                  <a:gd name="T64" fmla="*/ 36 w 1957"/>
                  <a:gd name="T65" fmla="*/ 959 h 1553"/>
                  <a:gd name="T66" fmla="*/ 21 w 1957"/>
                  <a:gd name="T67" fmla="*/ 930 h 1553"/>
                  <a:gd name="T68" fmla="*/ 9 w 1957"/>
                  <a:gd name="T69" fmla="*/ 900 h 1553"/>
                  <a:gd name="T70" fmla="*/ 2 w 1957"/>
                  <a:gd name="T71" fmla="*/ 868 h 1553"/>
                  <a:gd name="T72" fmla="*/ 0 w 1957"/>
                  <a:gd name="T73" fmla="*/ 835 h 1553"/>
                  <a:gd name="T74" fmla="*/ 2 w 1957"/>
                  <a:gd name="T75" fmla="*/ 803 h 1553"/>
                  <a:gd name="T76" fmla="*/ 8 w 1957"/>
                  <a:gd name="T77" fmla="*/ 770 h 1553"/>
                  <a:gd name="T78" fmla="*/ 19 w 1957"/>
                  <a:gd name="T79" fmla="*/ 739 h 1553"/>
                  <a:gd name="T80" fmla="*/ 35 w 1957"/>
                  <a:gd name="T81" fmla="*/ 708 h 1553"/>
                  <a:gd name="T82" fmla="*/ 56 w 1957"/>
                  <a:gd name="T83" fmla="*/ 680 h 1553"/>
                  <a:gd name="T84" fmla="*/ 80 w 1957"/>
                  <a:gd name="T85" fmla="*/ 656 h 1553"/>
                  <a:gd name="T86" fmla="*/ 107 w 1957"/>
                  <a:gd name="T87" fmla="*/ 636 h 1553"/>
                  <a:gd name="T88" fmla="*/ 136 w 1957"/>
                  <a:gd name="T89" fmla="*/ 620 h 1553"/>
                  <a:gd name="T90" fmla="*/ 167 w 1957"/>
                  <a:gd name="T91" fmla="*/ 608 h 1553"/>
                  <a:gd name="T92" fmla="*/ 199 w 1957"/>
                  <a:gd name="T93" fmla="*/ 601 h 1553"/>
                  <a:gd name="T94" fmla="*/ 232 w 1957"/>
                  <a:gd name="T95" fmla="*/ 599 h 1553"/>
                  <a:gd name="T96" fmla="*/ 265 w 1957"/>
                  <a:gd name="T97" fmla="*/ 601 h 1553"/>
                  <a:gd name="T98" fmla="*/ 297 w 1957"/>
                  <a:gd name="T99" fmla="*/ 608 h 1553"/>
                  <a:gd name="T100" fmla="*/ 329 w 1957"/>
                  <a:gd name="T101" fmla="*/ 619 h 1553"/>
                  <a:gd name="T102" fmla="*/ 359 w 1957"/>
                  <a:gd name="T103" fmla="*/ 635 h 1553"/>
                  <a:gd name="T104" fmla="*/ 386 w 1957"/>
                  <a:gd name="T105" fmla="*/ 655 h 1553"/>
                  <a:gd name="T106" fmla="*/ 772 w 1957"/>
                  <a:gd name="T107" fmla="*/ 986 h 1553"/>
                  <a:gd name="T108" fmla="*/ 1543 w 1957"/>
                  <a:gd name="T109" fmla="*/ 83 h 1553"/>
                  <a:gd name="T110" fmla="*/ 1567 w 1957"/>
                  <a:gd name="T111" fmla="*/ 58 h 1553"/>
                  <a:gd name="T112" fmla="*/ 1594 w 1957"/>
                  <a:gd name="T113" fmla="*/ 38 h 1553"/>
                  <a:gd name="T114" fmla="*/ 1624 w 1957"/>
                  <a:gd name="T115" fmla="*/ 22 h 1553"/>
                  <a:gd name="T116" fmla="*/ 1655 w 1957"/>
                  <a:gd name="T117" fmla="*/ 10 h 1553"/>
                  <a:gd name="T118" fmla="*/ 1687 w 1957"/>
                  <a:gd name="T119" fmla="*/ 3 h 1553"/>
                  <a:gd name="T120" fmla="*/ 1719 w 1957"/>
                  <a:gd name="T121"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7" h="1553">
                    <a:moveTo>
                      <a:pt x="1719" y="0"/>
                    </a:moveTo>
                    <a:lnTo>
                      <a:pt x="1752" y="2"/>
                    </a:lnTo>
                    <a:lnTo>
                      <a:pt x="1784" y="9"/>
                    </a:lnTo>
                    <a:lnTo>
                      <a:pt x="1816" y="20"/>
                    </a:lnTo>
                    <a:lnTo>
                      <a:pt x="1845" y="36"/>
                    </a:lnTo>
                    <a:lnTo>
                      <a:pt x="1873" y="56"/>
                    </a:lnTo>
                    <a:lnTo>
                      <a:pt x="1898" y="81"/>
                    </a:lnTo>
                    <a:lnTo>
                      <a:pt x="1920" y="108"/>
                    </a:lnTo>
                    <a:lnTo>
                      <a:pt x="1935" y="137"/>
                    </a:lnTo>
                    <a:lnTo>
                      <a:pt x="1947" y="169"/>
                    </a:lnTo>
                    <a:lnTo>
                      <a:pt x="1954" y="201"/>
                    </a:lnTo>
                    <a:lnTo>
                      <a:pt x="1957" y="233"/>
                    </a:lnTo>
                    <a:lnTo>
                      <a:pt x="1955" y="266"/>
                    </a:lnTo>
                    <a:lnTo>
                      <a:pt x="1948" y="298"/>
                    </a:lnTo>
                    <a:lnTo>
                      <a:pt x="1937" y="329"/>
                    </a:lnTo>
                    <a:lnTo>
                      <a:pt x="1922" y="359"/>
                    </a:lnTo>
                    <a:lnTo>
                      <a:pt x="1901" y="387"/>
                    </a:lnTo>
                    <a:lnTo>
                      <a:pt x="976" y="1470"/>
                    </a:lnTo>
                    <a:lnTo>
                      <a:pt x="955" y="1492"/>
                    </a:lnTo>
                    <a:lnTo>
                      <a:pt x="931" y="1511"/>
                    </a:lnTo>
                    <a:lnTo>
                      <a:pt x="905" y="1527"/>
                    </a:lnTo>
                    <a:lnTo>
                      <a:pt x="877" y="1539"/>
                    </a:lnTo>
                    <a:lnTo>
                      <a:pt x="847" y="1548"/>
                    </a:lnTo>
                    <a:lnTo>
                      <a:pt x="817" y="1553"/>
                    </a:lnTo>
                    <a:lnTo>
                      <a:pt x="798" y="1553"/>
                    </a:lnTo>
                    <a:lnTo>
                      <a:pt x="764" y="1551"/>
                    </a:lnTo>
                    <a:lnTo>
                      <a:pt x="732" y="1544"/>
                    </a:lnTo>
                    <a:lnTo>
                      <a:pt x="701" y="1531"/>
                    </a:lnTo>
                    <a:lnTo>
                      <a:pt x="672" y="1515"/>
                    </a:lnTo>
                    <a:lnTo>
                      <a:pt x="645" y="1495"/>
                    </a:lnTo>
                    <a:lnTo>
                      <a:pt x="81" y="1012"/>
                    </a:lnTo>
                    <a:lnTo>
                      <a:pt x="57" y="987"/>
                    </a:lnTo>
                    <a:lnTo>
                      <a:pt x="36" y="959"/>
                    </a:lnTo>
                    <a:lnTo>
                      <a:pt x="21" y="930"/>
                    </a:lnTo>
                    <a:lnTo>
                      <a:pt x="9" y="900"/>
                    </a:lnTo>
                    <a:lnTo>
                      <a:pt x="2" y="868"/>
                    </a:lnTo>
                    <a:lnTo>
                      <a:pt x="0" y="835"/>
                    </a:lnTo>
                    <a:lnTo>
                      <a:pt x="2" y="803"/>
                    </a:lnTo>
                    <a:lnTo>
                      <a:pt x="8" y="770"/>
                    </a:lnTo>
                    <a:lnTo>
                      <a:pt x="19" y="739"/>
                    </a:lnTo>
                    <a:lnTo>
                      <a:pt x="35" y="708"/>
                    </a:lnTo>
                    <a:lnTo>
                      <a:pt x="56" y="680"/>
                    </a:lnTo>
                    <a:lnTo>
                      <a:pt x="80" y="656"/>
                    </a:lnTo>
                    <a:lnTo>
                      <a:pt x="107" y="636"/>
                    </a:lnTo>
                    <a:lnTo>
                      <a:pt x="136" y="620"/>
                    </a:lnTo>
                    <a:lnTo>
                      <a:pt x="167" y="608"/>
                    </a:lnTo>
                    <a:lnTo>
                      <a:pt x="199" y="601"/>
                    </a:lnTo>
                    <a:lnTo>
                      <a:pt x="232" y="599"/>
                    </a:lnTo>
                    <a:lnTo>
                      <a:pt x="265" y="601"/>
                    </a:lnTo>
                    <a:lnTo>
                      <a:pt x="297" y="608"/>
                    </a:lnTo>
                    <a:lnTo>
                      <a:pt x="329" y="619"/>
                    </a:lnTo>
                    <a:lnTo>
                      <a:pt x="359" y="635"/>
                    </a:lnTo>
                    <a:lnTo>
                      <a:pt x="386" y="655"/>
                    </a:lnTo>
                    <a:lnTo>
                      <a:pt x="772" y="986"/>
                    </a:lnTo>
                    <a:lnTo>
                      <a:pt x="1543" y="83"/>
                    </a:lnTo>
                    <a:lnTo>
                      <a:pt x="1567" y="58"/>
                    </a:lnTo>
                    <a:lnTo>
                      <a:pt x="1594" y="38"/>
                    </a:lnTo>
                    <a:lnTo>
                      <a:pt x="1624" y="22"/>
                    </a:lnTo>
                    <a:lnTo>
                      <a:pt x="1655" y="10"/>
                    </a:lnTo>
                    <a:lnTo>
                      <a:pt x="1687" y="3"/>
                    </a:lnTo>
                    <a:lnTo>
                      <a:pt x="1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6" name="Rectangle 75"/>
          <p:cNvSpPr/>
          <p:nvPr/>
        </p:nvSpPr>
        <p:spPr>
          <a:xfrm>
            <a:off x="230688" y="3962600"/>
            <a:ext cx="2825820" cy="923330"/>
          </a:xfrm>
          <a:prstGeom prst="rect">
            <a:avLst/>
          </a:prstGeom>
        </p:spPr>
        <p:txBody>
          <a:bodyPr wrap="square">
            <a:spAutoFit/>
          </a:bodyPr>
          <a:lstStyle/>
          <a:p>
            <a:pPr algn="ctr"/>
            <a:r>
              <a:rPr lang="en-US" dirty="0"/>
              <a:t>Provide appropriate progress reports and financial reports to the LG</a:t>
            </a: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3620462" y="2380720"/>
            <a:ext cx="1535723" cy="1538655"/>
            <a:chOff x="4709747" y="1208942"/>
            <a:chExt cx="1535723" cy="1538655"/>
          </a:xfrm>
        </p:grpSpPr>
        <p:sp>
          <p:nvSpPr>
            <p:cNvPr id="37" name="Oval 36"/>
            <p:cNvSpPr/>
            <p:nvPr/>
          </p:nvSpPr>
          <p:spPr>
            <a:xfrm>
              <a:off x="4709747" y="1208942"/>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850423" y="1345223"/>
              <a:ext cx="1254370" cy="1266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nvSpPr>
        <p:spPr>
          <a:xfrm>
            <a:off x="2779333" y="3967116"/>
            <a:ext cx="3002497" cy="1477328"/>
          </a:xfrm>
          <a:prstGeom prst="rect">
            <a:avLst/>
          </a:prstGeom>
        </p:spPr>
        <p:txBody>
          <a:bodyPr wrap="square">
            <a:spAutoFit/>
          </a:bodyPr>
          <a:lstStyle/>
          <a:p>
            <a:pPr lvl="1" algn="ctr"/>
            <a:r>
              <a:rPr lang="en-US" dirty="0"/>
              <a:t>Be accountable to the LG for how it uses the federal funds provided under the subaward</a:t>
            </a:r>
          </a:p>
          <a:p>
            <a:pPr algn="ct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9" name="Group 28"/>
          <p:cNvGrpSpPr/>
          <p:nvPr/>
        </p:nvGrpSpPr>
        <p:grpSpPr>
          <a:xfrm>
            <a:off x="6883376" y="2380719"/>
            <a:ext cx="1535723" cy="1538655"/>
            <a:chOff x="3582722" y="1039067"/>
            <a:chExt cx="1535723" cy="1538655"/>
          </a:xfrm>
        </p:grpSpPr>
        <p:sp>
          <p:nvSpPr>
            <p:cNvPr id="27" name="Oval 26"/>
            <p:cNvSpPr/>
            <p:nvPr/>
          </p:nvSpPr>
          <p:spPr>
            <a:xfrm>
              <a:off x="3582722" y="1039067"/>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723398" y="1156623"/>
              <a:ext cx="1254370" cy="1266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6105109" y="3984711"/>
            <a:ext cx="3223930" cy="1200329"/>
          </a:xfrm>
          <a:prstGeom prst="rect">
            <a:avLst/>
          </a:prstGeom>
        </p:spPr>
        <p:txBody>
          <a:bodyPr wrap="square">
            <a:spAutoFit/>
          </a:bodyPr>
          <a:lstStyle/>
          <a:p>
            <a:pPr marL="9525" lvl="1" algn="ctr"/>
            <a:r>
              <a:rPr lang="en-US" dirty="0"/>
              <a:t>Follow applicable federal rules regarding financial </a:t>
            </a:r>
            <a:r>
              <a:rPr lang="en-US" dirty="0" err="1"/>
              <a:t>mgmt</a:t>
            </a:r>
            <a:r>
              <a:rPr lang="en-US" dirty="0"/>
              <a:t>, internal controls, cost principles, and audit requirements</a:t>
            </a:r>
          </a:p>
        </p:txBody>
      </p:sp>
      <p:grpSp>
        <p:nvGrpSpPr>
          <p:cNvPr id="73" name="Group 72"/>
          <p:cNvGrpSpPr/>
          <p:nvPr/>
        </p:nvGrpSpPr>
        <p:grpSpPr>
          <a:xfrm>
            <a:off x="7329425" y="2384780"/>
            <a:ext cx="4006039" cy="1538655"/>
            <a:chOff x="5870468" y="2329282"/>
            <a:chExt cx="4006039" cy="1538655"/>
          </a:xfrm>
        </p:grpSpPr>
        <p:grpSp>
          <p:nvGrpSpPr>
            <p:cNvPr id="30" name="Group 29"/>
            <p:cNvGrpSpPr/>
            <p:nvPr/>
          </p:nvGrpSpPr>
          <p:grpSpPr>
            <a:xfrm>
              <a:off x="8340784" y="2329282"/>
              <a:ext cx="1535723" cy="1538655"/>
              <a:chOff x="3507220" y="878552"/>
              <a:chExt cx="1535723" cy="1538655"/>
            </a:xfrm>
          </p:grpSpPr>
          <p:sp>
            <p:nvSpPr>
              <p:cNvPr id="31" name="Oval 30"/>
              <p:cNvSpPr/>
              <p:nvPr/>
            </p:nvSpPr>
            <p:spPr>
              <a:xfrm>
                <a:off x="3507220" y="878552"/>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47896" y="986120"/>
                <a:ext cx="1254370" cy="1266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Freeform 29"/>
            <p:cNvSpPr>
              <a:spLocks noEditPoints="1"/>
            </p:cNvSpPr>
            <p:nvPr/>
          </p:nvSpPr>
          <p:spPr bwMode="auto">
            <a:xfrm>
              <a:off x="5870468" y="2720518"/>
              <a:ext cx="643624" cy="566322"/>
            </a:xfrm>
            <a:custGeom>
              <a:avLst/>
              <a:gdLst>
                <a:gd name="T0" fmla="*/ 2499 w 4022"/>
                <a:gd name="T1" fmla="*/ 1195 h 3674"/>
                <a:gd name="T2" fmla="*/ 2246 w 4022"/>
                <a:gd name="T3" fmla="*/ 1293 h 3674"/>
                <a:gd name="T4" fmla="*/ 2234 w 4022"/>
                <a:gd name="T5" fmla="*/ 3290 h 3674"/>
                <a:gd name="T6" fmla="*/ 2668 w 4022"/>
                <a:gd name="T7" fmla="*/ 3201 h 3674"/>
                <a:gd name="T8" fmla="*/ 3054 w 4022"/>
                <a:gd name="T9" fmla="*/ 3229 h 3674"/>
                <a:gd name="T10" fmla="*/ 3340 w 4022"/>
                <a:gd name="T11" fmla="*/ 3320 h 3674"/>
                <a:gd name="T12" fmla="*/ 3117 w 4022"/>
                <a:gd name="T13" fmla="*/ 2553 h 3674"/>
                <a:gd name="T14" fmla="*/ 2989 w 4022"/>
                <a:gd name="T15" fmla="*/ 2404 h 3674"/>
                <a:gd name="T16" fmla="*/ 2989 w 4022"/>
                <a:gd name="T17" fmla="*/ 1972 h 3674"/>
                <a:gd name="T18" fmla="*/ 3117 w 4022"/>
                <a:gd name="T19" fmla="*/ 1817 h 3674"/>
                <a:gd name="T20" fmla="*/ 3340 w 4022"/>
                <a:gd name="T21" fmla="*/ 1361 h 3674"/>
                <a:gd name="T22" fmla="*/ 2933 w 4022"/>
                <a:gd name="T23" fmla="*/ 1176 h 3674"/>
                <a:gd name="T24" fmla="*/ 1041 w 4022"/>
                <a:gd name="T25" fmla="*/ 1173 h 3674"/>
                <a:gd name="T26" fmla="*/ 681 w 4022"/>
                <a:gd name="T27" fmla="*/ 1314 h 3674"/>
                <a:gd name="T28" fmla="*/ 871 w 4022"/>
                <a:gd name="T29" fmla="*/ 1801 h 3674"/>
                <a:gd name="T30" fmla="*/ 1017 w 4022"/>
                <a:gd name="T31" fmla="*/ 1933 h 3674"/>
                <a:gd name="T32" fmla="*/ 1043 w 4022"/>
                <a:gd name="T33" fmla="*/ 2364 h 3674"/>
                <a:gd name="T34" fmla="*/ 942 w 4022"/>
                <a:gd name="T35" fmla="*/ 2533 h 3674"/>
                <a:gd name="T36" fmla="*/ 615 w 4022"/>
                <a:gd name="T37" fmla="*/ 2583 h 3674"/>
                <a:gd name="T38" fmla="*/ 865 w 4022"/>
                <a:gd name="T39" fmla="*/ 3237 h 3674"/>
                <a:gd name="T40" fmla="*/ 1299 w 4022"/>
                <a:gd name="T41" fmla="*/ 3202 h 3674"/>
                <a:gd name="T42" fmla="*/ 1804 w 4022"/>
                <a:gd name="T43" fmla="*/ 3322 h 3674"/>
                <a:gd name="T44" fmla="*/ 1725 w 4022"/>
                <a:gd name="T45" fmla="*/ 1305 h 3674"/>
                <a:gd name="T46" fmla="*/ 1466 w 4022"/>
                <a:gd name="T47" fmla="*/ 1198 h 3674"/>
                <a:gd name="T48" fmla="*/ 1947 w 4022"/>
                <a:gd name="T49" fmla="*/ 0 h 3674"/>
                <a:gd name="T50" fmla="*/ 2302 w 4022"/>
                <a:gd name="T51" fmla="*/ 86 h 3674"/>
                <a:gd name="T52" fmla="*/ 2574 w 4022"/>
                <a:gd name="T53" fmla="*/ 314 h 3674"/>
                <a:gd name="T54" fmla="*/ 2721 w 4022"/>
                <a:gd name="T55" fmla="*/ 645 h 3674"/>
                <a:gd name="T56" fmla="*/ 2757 w 4022"/>
                <a:gd name="T57" fmla="*/ 894 h 3674"/>
                <a:gd name="T58" fmla="*/ 3215 w 4022"/>
                <a:gd name="T59" fmla="*/ 986 h 3674"/>
                <a:gd name="T60" fmla="*/ 3572 w 4022"/>
                <a:gd name="T61" fmla="*/ 1215 h 3674"/>
                <a:gd name="T62" fmla="*/ 3761 w 4022"/>
                <a:gd name="T63" fmla="*/ 1787 h 3674"/>
                <a:gd name="T64" fmla="*/ 3947 w 4022"/>
                <a:gd name="T65" fmla="*/ 1867 h 3674"/>
                <a:gd name="T66" fmla="*/ 4022 w 4022"/>
                <a:gd name="T67" fmla="*/ 2055 h 3674"/>
                <a:gd name="T68" fmla="*/ 3972 w 4022"/>
                <a:gd name="T69" fmla="*/ 2476 h 3674"/>
                <a:gd name="T70" fmla="*/ 3804 w 4022"/>
                <a:gd name="T71" fmla="*/ 2579 h 3674"/>
                <a:gd name="T72" fmla="*/ 3587 w 4022"/>
                <a:gd name="T73" fmla="*/ 3599 h 3674"/>
                <a:gd name="T74" fmla="*/ 3468 w 4022"/>
                <a:gd name="T75" fmla="*/ 3674 h 3674"/>
                <a:gd name="T76" fmla="*/ 3379 w 4022"/>
                <a:gd name="T77" fmla="*/ 3641 h 3674"/>
                <a:gd name="T78" fmla="*/ 3267 w 4022"/>
                <a:gd name="T79" fmla="*/ 3579 h 3674"/>
                <a:gd name="T80" fmla="*/ 3052 w 4022"/>
                <a:gd name="T81" fmla="*/ 3502 h 3674"/>
                <a:gd name="T82" fmla="*/ 2752 w 4022"/>
                <a:gd name="T83" fmla="*/ 3463 h 3674"/>
                <a:gd name="T84" fmla="*/ 2269 w 4022"/>
                <a:gd name="T85" fmla="*/ 3558 h 3674"/>
                <a:gd name="T86" fmla="*/ 2018 w 4022"/>
                <a:gd name="T87" fmla="*/ 3667 h 3674"/>
                <a:gd name="T88" fmla="*/ 1870 w 4022"/>
                <a:gd name="T89" fmla="*/ 3647 h 3674"/>
                <a:gd name="T90" fmla="*/ 1388 w 4022"/>
                <a:gd name="T91" fmla="*/ 3478 h 3674"/>
                <a:gd name="T92" fmla="*/ 1004 w 4022"/>
                <a:gd name="T93" fmla="*/ 3478 h 3674"/>
                <a:gd name="T94" fmla="*/ 752 w 4022"/>
                <a:gd name="T95" fmla="*/ 3547 h 3674"/>
                <a:gd name="T96" fmla="*/ 599 w 4022"/>
                <a:gd name="T97" fmla="*/ 3621 h 3674"/>
                <a:gd name="T98" fmla="*/ 533 w 4022"/>
                <a:gd name="T99" fmla="*/ 3663 h 3674"/>
                <a:gd name="T100" fmla="*/ 395 w 4022"/>
                <a:gd name="T101" fmla="*/ 3645 h 3674"/>
                <a:gd name="T102" fmla="*/ 345 w 4022"/>
                <a:gd name="T103" fmla="*/ 2583 h 3674"/>
                <a:gd name="T104" fmla="*/ 109 w 4022"/>
                <a:gd name="T105" fmla="*/ 2533 h 3674"/>
                <a:gd name="T106" fmla="*/ 4 w 4022"/>
                <a:gd name="T107" fmla="*/ 2364 h 3674"/>
                <a:gd name="T108" fmla="*/ 29 w 4022"/>
                <a:gd name="T109" fmla="*/ 1933 h 3674"/>
                <a:gd name="T110" fmla="*/ 181 w 4022"/>
                <a:gd name="T111" fmla="*/ 1801 h 3674"/>
                <a:gd name="T112" fmla="*/ 349 w 4022"/>
                <a:gd name="T113" fmla="*/ 1268 h 3674"/>
                <a:gd name="T114" fmla="*/ 555 w 4022"/>
                <a:gd name="T115" fmla="*/ 1079 h 3674"/>
                <a:gd name="T116" fmla="*/ 985 w 4022"/>
                <a:gd name="T117" fmla="*/ 912 h 3674"/>
                <a:gd name="T118" fmla="*/ 1164 w 4022"/>
                <a:gd name="T119" fmla="*/ 719 h 3674"/>
                <a:gd name="T120" fmla="*/ 1280 w 4022"/>
                <a:gd name="T121" fmla="*/ 374 h 3674"/>
                <a:gd name="T122" fmla="*/ 1530 w 4022"/>
                <a:gd name="T123" fmla="*/ 122 h 3674"/>
                <a:gd name="T124" fmla="*/ 1871 w 4022"/>
                <a:gd name="T125" fmla="*/ 4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2" h="3674">
                  <a:moveTo>
                    <a:pt x="2761" y="1159"/>
                  </a:moveTo>
                  <a:lnTo>
                    <a:pt x="2691" y="1161"/>
                  </a:lnTo>
                  <a:lnTo>
                    <a:pt x="2625" y="1169"/>
                  </a:lnTo>
                  <a:lnTo>
                    <a:pt x="2561" y="1180"/>
                  </a:lnTo>
                  <a:lnTo>
                    <a:pt x="2499" y="1195"/>
                  </a:lnTo>
                  <a:lnTo>
                    <a:pt x="2441" y="1212"/>
                  </a:lnTo>
                  <a:lnTo>
                    <a:pt x="2386" y="1232"/>
                  </a:lnTo>
                  <a:lnTo>
                    <a:pt x="2335" y="1251"/>
                  </a:lnTo>
                  <a:lnTo>
                    <a:pt x="2289" y="1272"/>
                  </a:lnTo>
                  <a:lnTo>
                    <a:pt x="2246" y="1293"/>
                  </a:lnTo>
                  <a:lnTo>
                    <a:pt x="2209" y="1314"/>
                  </a:lnTo>
                  <a:lnTo>
                    <a:pt x="2176" y="1333"/>
                  </a:lnTo>
                  <a:lnTo>
                    <a:pt x="2150" y="1350"/>
                  </a:lnTo>
                  <a:lnTo>
                    <a:pt x="2150" y="3322"/>
                  </a:lnTo>
                  <a:lnTo>
                    <a:pt x="2234" y="3290"/>
                  </a:lnTo>
                  <a:lnTo>
                    <a:pt x="2319" y="3261"/>
                  </a:lnTo>
                  <a:lnTo>
                    <a:pt x="2406" y="3239"/>
                  </a:lnTo>
                  <a:lnTo>
                    <a:pt x="2492" y="3221"/>
                  </a:lnTo>
                  <a:lnTo>
                    <a:pt x="2580" y="3208"/>
                  </a:lnTo>
                  <a:lnTo>
                    <a:pt x="2668" y="3201"/>
                  </a:lnTo>
                  <a:lnTo>
                    <a:pt x="2756" y="3198"/>
                  </a:lnTo>
                  <a:lnTo>
                    <a:pt x="2837" y="3201"/>
                  </a:lnTo>
                  <a:lnTo>
                    <a:pt x="2912" y="3207"/>
                  </a:lnTo>
                  <a:lnTo>
                    <a:pt x="2985" y="3217"/>
                  </a:lnTo>
                  <a:lnTo>
                    <a:pt x="3054" y="3229"/>
                  </a:lnTo>
                  <a:lnTo>
                    <a:pt x="3118" y="3244"/>
                  </a:lnTo>
                  <a:lnTo>
                    <a:pt x="3179" y="3261"/>
                  </a:lnTo>
                  <a:lnTo>
                    <a:pt x="3237" y="3280"/>
                  </a:lnTo>
                  <a:lnTo>
                    <a:pt x="3290" y="3299"/>
                  </a:lnTo>
                  <a:lnTo>
                    <a:pt x="3340" y="3320"/>
                  </a:lnTo>
                  <a:lnTo>
                    <a:pt x="3340" y="2583"/>
                  </a:lnTo>
                  <a:lnTo>
                    <a:pt x="3237" y="2583"/>
                  </a:lnTo>
                  <a:lnTo>
                    <a:pt x="3194" y="2579"/>
                  </a:lnTo>
                  <a:lnTo>
                    <a:pt x="3154" y="2570"/>
                  </a:lnTo>
                  <a:lnTo>
                    <a:pt x="3117" y="2553"/>
                  </a:lnTo>
                  <a:lnTo>
                    <a:pt x="3082" y="2533"/>
                  </a:lnTo>
                  <a:lnTo>
                    <a:pt x="3052" y="2507"/>
                  </a:lnTo>
                  <a:lnTo>
                    <a:pt x="3026" y="2476"/>
                  </a:lnTo>
                  <a:lnTo>
                    <a:pt x="3005" y="2443"/>
                  </a:lnTo>
                  <a:lnTo>
                    <a:pt x="2989" y="2404"/>
                  </a:lnTo>
                  <a:lnTo>
                    <a:pt x="2979" y="2364"/>
                  </a:lnTo>
                  <a:lnTo>
                    <a:pt x="2976" y="2320"/>
                  </a:lnTo>
                  <a:lnTo>
                    <a:pt x="2976" y="2055"/>
                  </a:lnTo>
                  <a:lnTo>
                    <a:pt x="2979" y="2012"/>
                  </a:lnTo>
                  <a:lnTo>
                    <a:pt x="2989" y="1972"/>
                  </a:lnTo>
                  <a:lnTo>
                    <a:pt x="3005" y="1933"/>
                  </a:lnTo>
                  <a:lnTo>
                    <a:pt x="3026" y="1898"/>
                  </a:lnTo>
                  <a:lnTo>
                    <a:pt x="3052" y="1867"/>
                  </a:lnTo>
                  <a:lnTo>
                    <a:pt x="3082" y="1840"/>
                  </a:lnTo>
                  <a:lnTo>
                    <a:pt x="3117" y="1817"/>
                  </a:lnTo>
                  <a:lnTo>
                    <a:pt x="3154" y="1801"/>
                  </a:lnTo>
                  <a:lnTo>
                    <a:pt x="3194" y="1790"/>
                  </a:lnTo>
                  <a:lnTo>
                    <a:pt x="3237" y="1787"/>
                  </a:lnTo>
                  <a:lnTo>
                    <a:pt x="3340" y="1787"/>
                  </a:lnTo>
                  <a:lnTo>
                    <a:pt x="3340" y="1361"/>
                  </a:lnTo>
                  <a:lnTo>
                    <a:pt x="3261" y="1308"/>
                  </a:lnTo>
                  <a:lnTo>
                    <a:pt x="3182" y="1263"/>
                  </a:lnTo>
                  <a:lnTo>
                    <a:pt x="3100" y="1226"/>
                  </a:lnTo>
                  <a:lnTo>
                    <a:pt x="3017" y="1197"/>
                  </a:lnTo>
                  <a:lnTo>
                    <a:pt x="2933" y="1176"/>
                  </a:lnTo>
                  <a:lnTo>
                    <a:pt x="2847" y="1164"/>
                  </a:lnTo>
                  <a:lnTo>
                    <a:pt x="2761" y="1159"/>
                  </a:lnTo>
                  <a:close/>
                  <a:moveTo>
                    <a:pt x="1193" y="1159"/>
                  </a:moveTo>
                  <a:lnTo>
                    <a:pt x="1116" y="1163"/>
                  </a:lnTo>
                  <a:lnTo>
                    <a:pt x="1041" y="1173"/>
                  </a:lnTo>
                  <a:lnTo>
                    <a:pt x="965" y="1189"/>
                  </a:lnTo>
                  <a:lnTo>
                    <a:pt x="892" y="1211"/>
                  </a:lnTo>
                  <a:lnTo>
                    <a:pt x="819" y="1239"/>
                  </a:lnTo>
                  <a:lnTo>
                    <a:pt x="749" y="1274"/>
                  </a:lnTo>
                  <a:lnTo>
                    <a:pt x="681" y="1314"/>
                  </a:lnTo>
                  <a:lnTo>
                    <a:pt x="615" y="1361"/>
                  </a:lnTo>
                  <a:lnTo>
                    <a:pt x="615" y="1787"/>
                  </a:lnTo>
                  <a:lnTo>
                    <a:pt x="788" y="1787"/>
                  </a:lnTo>
                  <a:lnTo>
                    <a:pt x="831" y="1790"/>
                  </a:lnTo>
                  <a:lnTo>
                    <a:pt x="871" y="1801"/>
                  </a:lnTo>
                  <a:lnTo>
                    <a:pt x="908" y="1817"/>
                  </a:lnTo>
                  <a:lnTo>
                    <a:pt x="942" y="1840"/>
                  </a:lnTo>
                  <a:lnTo>
                    <a:pt x="971" y="1867"/>
                  </a:lnTo>
                  <a:lnTo>
                    <a:pt x="997" y="1898"/>
                  </a:lnTo>
                  <a:lnTo>
                    <a:pt x="1017" y="1933"/>
                  </a:lnTo>
                  <a:lnTo>
                    <a:pt x="1033" y="1972"/>
                  </a:lnTo>
                  <a:lnTo>
                    <a:pt x="1043" y="2012"/>
                  </a:lnTo>
                  <a:lnTo>
                    <a:pt x="1046" y="2055"/>
                  </a:lnTo>
                  <a:lnTo>
                    <a:pt x="1046" y="2320"/>
                  </a:lnTo>
                  <a:lnTo>
                    <a:pt x="1043" y="2364"/>
                  </a:lnTo>
                  <a:lnTo>
                    <a:pt x="1033" y="2404"/>
                  </a:lnTo>
                  <a:lnTo>
                    <a:pt x="1017" y="2443"/>
                  </a:lnTo>
                  <a:lnTo>
                    <a:pt x="997" y="2476"/>
                  </a:lnTo>
                  <a:lnTo>
                    <a:pt x="971" y="2507"/>
                  </a:lnTo>
                  <a:lnTo>
                    <a:pt x="942" y="2533"/>
                  </a:lnTo>
                  <a:lnTo>
                    <a:pt x="908" y="2553"/>
                  </a:lnTo>
                  <a:lnTo>
                    <a:pt x="871" y="2570"/>
                  </a:lnTo>
                  <a:lnTo>
                    <a:pt x="831" y="2579"/>
                  </a:lnTo>
                  <a:lnTo>
                    <a:pt x="788" y="2583"/>
                  </a:lnTo>
                  <a:lnTo>
                    <a:pt x="615" y="2583"/>
                  </a:lnTo>
                  <a:lnTo>
                    <a:pt x="615" y="3320"/>
                  </a:lnTo>
                  <a:lnTo>
                    <a:pt x="669" y="3297"/>
                  </a:lnTo>
                  <a:lnTo>
                    <a:pt x="727" y="3275"/>
                  </a:lnTo>
                  <a:lnTo>
                    <a:pt x="793" y="3255"/>
                  </a:lnTo>
                  <a:lnTo>
                    <a:pt x="865" y="3237"/>
                  </a:lnTo>
                  <a:lnTo>
                    <a:pt x="941" y="3221"/>
                  </a:lnTo>
                  <a:lnTo>
                    <a:pt x="1022" y="3209"/>
                  </a:lnTo>
                  <a:lnTo>
                    <a:pt x="1108" y="3201"/>
                  </a:lnTo>
                  <a:lnTo>
                    <a:pt x="1198" y="3198"/>
                  </a:lnTo>
                  <a:lnTo>
                    <a:pt x="1299" y="3202"/>
                  </a:lnTo>
                  <a:lnTo>
                    <a:pt x="1401" y="3212"/>
                  </a:lnTo>
                  <a:lnTo>
                    <a:pt x="1502" y="3229"/>
                  </a:lnTo>
                  <a:lnTo>
                    <a:pt x="1603" y="3254"/>
                  </a:lnTo>
                  <a:lnTo>
                    <a:pt x="1704" y="3285"/>
                  </a:lnTo>
                  <a:lnTo>
                    <a:pt x="1804" y="3322"/>
                  </a:lnTo>
                  <a:lnTo>
                    <a:pt x="1804" y="1369"/>
                  </a:lnTo>
                  <a:lnTo>
                    <a:pt x="1789" y="1354"/>
                  </a:lnTo>
                  <a:lnTo>
                    <a:pt x="1775" y="1339"/>
                  </a:lnTo>
                  <a:lnTo>
                    <a:pt x="1762" y="1324"/>
                  </a:lnTo>
                  <a:lnTo>
                    <a:pt x="1725" y="1305"/>
                  </a:lnTo>
                  <a:lnTo>
                    <a:pt x="1682" y="1282"/>
                  </a:lnTo>
                  <a:lnTo>
                    <a:pt x="1635" y="1260"/>
                  </a:lnTo>
                  <a:lnTo>
                    <a:pt x="1584" y="1238"/>
                  </a:lnTo>
                  <a:lnTo>
                    <a:pt x="1527" y="1217"/>
                  </a:lnTo>
                  <a:lnTo>
                    <a:pt x="1466" y="1198"/>
                  </a:lnTo>
                  <a:lnTo>
                    <a:pt x="1403" y="1182"/>
                  </a:lnTo>
                  <a:lnTo>
                    <a:pt x="1336" y="1170"/>
                  </a:lnTo>
                  <a:lnTo>
                    <a:pt x="1265" y="1163"/>
                  </a:lnTo>
                  <a:lnTo>
                    <a:pt x="1193" y="1159"/>
                  </a:lnTo>
                  <a:close/>
                  <a:moveTo>
                    <a:pt x="1947" y="0"/>
                  </a:moveTo>
                  <a:lnTo>
                    <a:pt x="2023" y="4"/>
                  </a:lnTo>
                  <a:lnTo>
                    <a:pt x="2097" y="15"/>
                  </a:lnTo>
                  <a:lnTo>
                    <a:pt x="2168" y="32"/>
                  </a:lnTo>
                  <a:lnTo>
                    <a:pt x="2237" y="56"/>
                  </a:lnTo>
                  <a:lnTo>
                    <a:pt x="2302" y="86"/>
                  </a:lnTo>
                  <a:lnTo>
                    <a:pt x="2366" y="122"/>
                  </a:lnTo>
                  <a:lnTo>
                    <a:pt x="2424" y="163"/>
                  </a:lnTo>
                  <a:lnTo>
                    <a:pt x="2478" y="208"/>
                  </a:lnTo>
                  <a:lnTo>
                    <a:pt x="2529" y="259"/>
                  </a:lnTo>
                  <a:lnTo>
                    <a:pt x="2574" y="314"/>
                  </a:lnTo>
                  <a:lnTo>
                    <a:pt x="2614" y="374"/>
                  </a:lnTo>
                  <a:lnTo>
                    <a:pt x="2650" y="437"/>
                  </a:lnTo>
                  <a:lnTo>
                    <a:pt x="2679" y="503"/>
                  </a:lnTo>
                  <a:lnTo>
                    <a:pt x="2704" y="572"/>
                  </a:lnTo>
                  <a:lnTo>
                    <a:pt x="2721" y="645"/>
                  </a:lnTo>
                  <a:lnTo>
                    <a:pt x="2730" y="719"/>
                  </a:lnTo>
                  <a:lnTo>
                    <a:pt x="2734" y="795"/>
                  </a:lnTo>
                  <a:lnTo>
                    <a:pt x="2733" y="846"/>
                  </a:lnTo>
                  <a:lnTo>
                    <a:pt x="2728" y="895"/>
                  </a:lnTo>
                  <a:lnTo>
                    <a:pt x="2757" y="894"/>
                  </a:lnTo>
                  <a:lnTo>
                    <a:pt x="2851" y="898"/>
                  </a:lnTo>
                  <a:lnTo>
                    <a:pt x="2945" y="909"/>
                  </a:lnTo>
                  <a:lnTo>
                    <a:pt x="3037" y="927"/>
                  </a:lnTo>
                  <a:lnTo>
                    <a:pt x="3127" y="953"/>
                  </a:lnTo>
                  <a:lnTo>
                    <a:pt x="3215" y="986"/>
                  </a:lnTo>
                  <a:lnTo>
                    <a:pt x="3301" y="1027"/>
                  </a:lnTo>
                  <a:lnTo>
                    <a:pt x="3387" y="1075"/>
                  </a:lnTo>
                  <a:lnTo>
                    <a:pt x="3470" y="1131"/>
                  </a:lnTo>
                  <a:lnTo>
                    <a:pt x="3551" y="1194"/>
                  </a:lnTo>
                  <a:lnTo>
                    <a:pt x="3572" y="1215"/>
                  </a:lnTo>
                  <a:lnTo>
                    <a:pt x="3587" y="1239"/>
                  </a:lnTo>
                  <a:lnTo>
                    <a:pt x="3597" y="1268"/>
                  </a:lnTo>
                  <a:lnTo>
                    <a:pt x="3599" y="1296"/>
                  </a:lnTo>
                  <a:lnTo>
                    <a:pt x="3599" y="1787"/>
                  </a:lnTo>
                  <a:lnTo>
                    <a:pt x="3761" y="1787"/>
                  </a:lnTo>
                  <a:lnTo>
                    <a:pt x="3804" y="1790"/>
                  </a:lnTo>
                  <a:lnTo>
                    <a:pt x="3844" y="1801"/>
                  </a:lnTo>
                  <a:lnTo>
                    <a:pt x="3882" y="1817"/>
                  </a:lnTo>
                  <a:lnTo>
                    <a:pt x="3916" y="1840"/>
                  </a:lnTo>
                  <a:lnTo>
                    <a:pt x="3947" y="1867"/>
                  </a:lnTo>
                  <a:lnTo>
                    <a:pt x="3972" y="1898"/>
                  </a:lnTo>
                  <a:lnTo>
                    <a:pt x="3993" y="1933"/>
                  </a:lnTo>
                  <a:lnTo>
                    <a:pt x="4009" y="1972"/>
                  </a:lnTo>
                  <a:lnTo>
                    <a:pt x="4019" y="2012"/>
                  </a:lnTo>
                  <a:lnTo>
                    <a:pt x="4022" y="2055"/>
                  </a:lnTo>
                  <a:lnTo>
                    <a:pt x="4022" y="2320"/>
                  </a:lnTo>
                  <a:lnTo>
                    <a:pt x="4019" y="2364"/>
                  </a:lnTo>
                  <a:lnTo>
                    <a:pt x="4009" y="2404"/>
                  </a:lnTo>
                  <a:lnTo>
                    <a:pt x="3993" y="2443"/>
                  </a:lnTo>
                  <a:lnTo>
                    <a:pt x="3972" y="2476"/>
                  </a:lnTo>
                  <a:lnTo>
                    <a:pt x="3947" y="2507"/>
                  </a:lnTo>
                  <a:lnTo>
                    <a:pt x="3916" y="2533"/>
                  </a:lnTo>
                  <a:lnTo>
                    <a:pt x="3882" y="2553"/>
                  </a:lnTo>
                  <a:lnTo>
                    <a:pt x="3844" y="2570"/>
                  </a:lnTo>
                  <a:lnTo>
                    <a:pt x="3804" y="2579"/>
                  </a:lnTo>
                  <a:lnTo>
                    <a:pt x="3761" y="2583"/>
                  </a:lnTo>
                  <a:lnTo>
                    <a:pt x="3599" y="2583"/>
                  </a:lnTo>
                  <a:lnTo>
                    <a:pt x="3599" y="3541"/>
                  </a:lnTo>
                  <a:lnTo>
                    <a:pt x="3597" y="3572"/>
                  </a:lnTo>
                  <a:lnTo>
                    <a:pt x="3587" y="3599"/>
                  </a:lnTo>
                  <a:lnTo>
                    <a:pt x="3572" y="3624"/>
                  </a:lnTo>
                  <a:lnTo>
                    <a:pt x="3551" y="3645"/>
                  </a:lnTo>
                  <a:lnTo>
                    <a:pt x="3527" y="3661"/>
                  </a:lnTo>
                  <a:lnTo>
                    <a:pt x="3499" y="3671"/>
                  </a:lnTo>
                  <a:lnTo>
                    <a:pt x="3468" y="3674"/>
                  </a:lnTo>
                  <a:lnTo>
                    <a:pt x="3442" y="3672"/>
                  </a:lnTo>
                  <a:lnTo>
                    <a:pt x="3415" y="3663"/>
                  </a:lnTo>
                  <a:lnTo>
                    <a:pt x="3390" y="3648"/>
                  </a:lnTo>
                  <a:lnTo>
                    <a:pt x="3388" y="3646"/>
                  </a:lnTo>
                  <a:lnTo>
                    <a:pt x="3379" y="3641"/>
                  </a:lnTo>
                  <a:lnTo>
                    <a:pt x="3366" y="3632"/>
                  </a:lnTo>
                  <a:lnTo>
                    <a:pt x="3348" y="3621"/>
                  </a:lnTo>
                  <a:lnTo>
                    <a:pt x="3326" y="3609"/>
                  </a:lnTo>
                  <a:lnTo>
                    <a:pt x="3299" y="3594"/>
                  </a:lnTo>
                  <a:lnTo>
                    <a:pt x="3267" y="3579"/>
                  </a:lnTo>
                  <a:lnTo>
                    <a:pt x="3232" y="3563"/>
                  </a:lnTo>
                  <a:lnTo>
                    <a:pt x="3193" y="3547"/>
                  </a:lnTo>
                  <a:lnTo>
                    <a:pt x="3150" y="3531"/>
                  </a:lnTo>
                  <a:lnTo>
                    <a:pt x="3104" y="3515"/>
                  </a:lnTo>
                  <a:lnTo>
                    <a:pt x="3052" y="3502"/>
                  </a:lnTo>
                  <a:lnTo>
                    <a:pt x="2999" y="3489"/>
                  </a:lnTo>
                  <a:lnTo>
                    <a:pt x="2943" y="3478"/>
                  </a:lnTo>
                  <a:lnTo>
                    <a:pt x="2882" y="3471"/>
                  </a:lnTo>
                  <a:lnTo>
                    <a:pt x="2819" y="3466"/>
                  </a:lnTo>
                  <a:lnTo>
                    <a:pt x="2752" y="3463"/>
                  </a:lnTo>
                  <a:lnTo>
                    <a:pt x="2656" y="3467"/>
                  </a:lnTo>
                  <a:lnTo>
                    <a:pt x="2560" y="3478"/>
                  </a:lnTo>
                  <a:lnTo>
                    <a:pt x="2463" y="3498"/>
                  </a:lnTo>
                  <a:lnTo>
                    <a:pt x="2366" y="3524"/>
                  </a:lnTo>
                  <a:lnTo>
                    <a:pt x="2269" y="3558"/>
                  </a:lnTo>
                  <a:lnTo>
                    <a:pt x="2173" y="3599"/>
                  </a:lnTo>
                  <a:lnTo>
                    <a:pt x="2078" y="3647"/>
                  </a:lnTo>
                  <a:lnTo>
                    <a:pt x="2062" y="3655"/>
                  </a:lnTo>
                  <a:lnTo>
                    <a:pt x="2042" y="3662"/>
                  </a:lnTo>
                  <a:lnTo>
                    <a:pt x="2018" y="3667"/>
                  </a:lnTo>
                  <a:lnTo>
                    <a:pt x="1991" y="3671"/>
                  </a:lnTo>
                  <a:lnTo>
                    <a:pt x="1962" y="3672"/>
                  </a:lnTo>
                  <a:lnTo>
                    <a:pt x="1931" y="3669"/>
                  </a:lnTo>
                  <a:lnTo>
                    <a:pt x="1901" y="3661"/>
                  </a:lnTo>
                  <a:lnTo>
                    <a:pt x="1870" y="3647"/>
                  </a:lnTo>
                  <a:lnTo>
                    <a:pt x="1775" y="3598"/>
                  </a:lnTo>
                  <a:lnTo>
                    <a:pt x="1679" y="3556"/>
                  </a:lnTo>
                  <a:lnTo>
                    <a:pt x="1582" y="3523"/>
                  </a:lnTo>
                  <a:lnTo>
                    <a:pt x="1486" y="3497"/>
                  </a:lnTo>
                  <a:lnTo>
                    <a:pt x="1388" y="3478"/>
                  </a:lnTo>
                  <a:lnTo>
                    <a:pt x="1292" y="3467"/>
                  </a:lnTo>
                  <a:lnTo>
                    <a:pt x="1196" y="3463"/>
                  </a:lnTo>
                  <a:lnTo>
                    <a:pt x="1129" y="3466"/>
                  </a:lnTo>
                  <a:lnTo>
                    <a:pt x="1064" y="3471"/>
                  </a:lnTo>
                  <a:lnTo>
                    <a:pt x="1004" y="3478"/>
                  </a:lnTo>
                  <a:lnTo>
                    <a:pt x="946" y="3489"/>
                  </a:lnTo>
                  <a:lnTo>
                    <a:pt x="892" y="3502"/>
                  </a:lnTo>
                  <a:lnTo>
                    <a:pt x="842" y="3516"/>
                  </a:lnTo>
                  <a:lnTo>
                    <a:pt x="794" y="3531"/>
                  </a:lnTo>
                  <a:lnTo>
                    <a:pt x="752" y="3547"/>
                  </a:lnTo>
                  <a:lnTo>
                    <a:pt x="712" y="3563"/>
                  </a:lnTo>
                  <a:lnTo>
                    <a:pt x="678" y="3579"/>
                  </a:lnTo>
                  <a:lnTo>
                    <a:pt x="647" y="3594"/>
                  </a:lnTo>
                  <a:lnTo>
                    <a:pt x="621" y="3609"/>
                  </a:lnTo>
                  <a:lnTo>
                    <a:pt x="599" y="3621"/>
                  </a:lnTo>
                  <a:lnTo>
                    <a:pt x="581" y="3632"/>
                  </a:lnTo>
                  <a:lnTo>
                    <a:pt x="569" y="3641"/>
                  </a:lnTo>
                  <a:lnTo>
                    <a:pt x="560" y="3646"/>
                  </a:lnTo>
                  <a:lnTo>
                    <a:pt x="558" y="3647"/>
                  </a:lnTo>
                  <a:lnTo>
                    <a:pt x="533" y="3663"/>
                  </a:lnTo>
                  <a:lnTo>
                    <a:pt x="506" y="3672"/>
                  </a:lnTo>
                  <a:lnTo>
                    <a:pt x="478" y="3674"/>
                  </a:lnTo>
                  <a:lnTo>
                    <a:pt x="449" y="3671"/>
                  </a:lnTo>
                  <a:lnTo>
                    <a:pt x="420" y="3661"/>
                  </a:lnTo>
                  <a:lnTo>
                    <a:pt x="395" y="3645"/>
                  </a:lnTo>
                  <a:lnTo>
                    <a:pt x="375" y="3624"/>
                  </a:lnTo>
                  <a:lnTo>
                    <a:pt x="359" y="3599"/>
                  </a:lnTo>
                  <a:lnTo>
                    <a:pt x="349" y="3572"/>
                  </a:lnTo>
                  <a:lnTo>
                    <a:pt x="345" y="3541"/>
                  </a:lnTo>
                  <a:lnTo>
                    <a:pt x="345" y="2583"/>
                  </a:lnTo>
                  <a:lnTo>
                    <a:pt x="264" y="2583"/>
                  </a:lnTo>
                  <a:lnTo>
                    <a:pt x="221" y="2579"/>
                  </a:lnTo>
                  <a:lnTo>
                    <a:pt x="181" y="2570"/>
                  </a:lnTo>
                  <a:lnTo>
                    <a:pt x="143" y="2553"/>
                  </a:lnTo>
                  <a:lnTo>
                    <a:pt x="109" y="2533"/>
                  </a:lnTo>
                  <a:lnTo>
                    <a:pt x="77" y="2507"/>
                  </a:lnTo>
                  <a:lnTo>
                    <a:pt x="51" y="2476"/>
                  </a:lnTo>
                  <a:lnTo>
                    <a:pt x="29" y="2443"/>
                  </a:lnTo>
                  <a:lnTo>
                    <a:pt x="13" y="2404"/>
                  </a:lnTo>
                  <a:lnTo>
                    <a:pt x="4" y="2364"/>
                  </a:lnTo>
                  <a:lnTo>
                    <a:pt x="0" y="2320"/>
                  </a:lnTo>
                  <a:lnTo>
                    <a:pt x="0" y="2055"/>
                  </a:lnTo>
                  <a:lnTo>
                    <a:pt x="4" y="2012"/>
                  </a:lnTo>
                  <a:lnTo>
                    <a:pt x="13" y="1972"/>
                  </a:lnTo>
                  <a:lnTo>
                    <a:pt x="29" y="1933"/>
                  </a:lnTo>
                  <a:lnTo>
                    <a:pt x="51" y="1899"/>
                  </a:lnTo>
                  <a:lnTo>
                    <a:pt x="77" y="1867"/>
                  </a:lnTo>
                  <a:lnTo>
                    <a:pt x="109" y="1840"/>
                  </a:lnTo>
                  <a:lnTo>
                    <a:pt x="143" y="1817"/>
                  </a:lnTo>
                  <a:lnTo>
                    <a:pt x="181" y="1801"/>
                  </a:lnTo>
                  <a:lnTo>
                    <a:pt x="221" y="1792"/>
                  </a:lnTo>
                  <a:lnTo>
                    <a:pt x="264" y="1788"/>
                  </a:lnTo>
                  <a:lnTo>
                    <a:pt x="345" y="1788"/>
                  </a:lnTo>
                  <a:lnTo>
                    <a:pt x="345" y="1297"/>
                  </a:lnTo>
                  <a:lnTo>
                    <a:pt x="349" y="1268"/>
                  </a:lnTo>
                  <a:lnTo>
                    <a:pt x="359" y="1239"/>
                  </a:lnTo>
                  <a:lnTo>
                    <a:pt x="375" y="1215"/>
                  </a:lnTo>
                  <a:lnTo>
                    <a:pt x="395" y="1194"/>
                  </a:lnTo>
                  <a:lnTo>
                    <a:pt x="475" y="1133"/>
                  </a:lnTo>
                  <a:lnTo>
                    <a:pt x="555" y="1079"/>
                  </a:lnTo>
                  <a:lnTo>
                    <a:pt x="638" y="1032"/>
                  </a:lnTo>
                  <a:lnTo>
                    <a:pt x="722" y="991"/>
                  </a:lnTo>
                  <a:lnTo>
                    <a:pt x="808" y="958"/>
                  </a:lnTo>
                  <a:lnTo>
                    <a:pt x="895" y="932"/>
                  </a:lnTo>
                  <a:lnTo>
                    <a:pt x="985" y="912"/>
                  </a:lnTo>
                  <a:lnTo>
                    <a:pt x="1075" y="900"/>
                  </a:lnTo>
                  <a:lnTo>
                    <a:pt x="1166" y="894"/>
                  </a:lnTo>
                  <a:lnTo>
                    <a:pt x="1161" y="846"/>
                  </a:lnTo>
                  <a:lnTo>
                    <a:pt x="1160" y="795"/>
                  </a:lnTo>
                  <a:lnTo>
                    <a:pt x="1164" y="719"/>
                  </a:lnTo>
                  <a:lnTo>
                    <a:pt x="1174" y="645"/>
                  </a:lnTo>
                  <a:lnTo>
                    <a:pt x="1192" y="572"/>
                  </a:lnTo>
                  <a:lnTo>
                    <a:pt x="1215" y="503"/>
                  </a:lnTo>
                  <a:lnTo>
                    <a:pt x="1244" y="437"/>
                  </a:lnTo>
                  <a:lnTo>
                    <a:pt x="1280" y="374"/>
                  </a:lnTo>
                  <a:lnTo>
                    <a:pt x="1320" y="314"/>
                  </a:lnTo>
                  <a:lnTo>
                    <a:pt x="1366" y="259"/>
                  </a:lnTo>
                  <a:lnTo>
                    <a:pt x="1416" y="208"/>
                  </a:lnTo>
                  <a:lnTo>
                    <a:pt x="1471" y="163"/>
                  </a:lnTo>
                  <a:lnTo>
                    <a:pt x="1530" y="122"/>
                  </a:lnTo>
                  <a:lnTo>
                    <a:pt x="1592" y="86"/>
                  </a:lnTo>
                  <a:lnTo>
                    <a:pt x="1657" y="56"/>
                  </a:lnTo>
                  <a:lnTo>
                    <a:pt x="1726" y="32"/>
                  </a:lnTo>
                  <a:lnTo>
                    <a:pt x="1797" y="15"/>
                  </a:lnTo>
                  <a:lnTo>
                    <a:pt x="1871" y="4"/>
                  </a:lnTo>
                  <a:lnTo>
                    <a:pt x="19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Rectangle 78"/>
          <p:cNvSpPr/>
          <p:nvPr/>
        </p:nvSpPr>
        <p:spPr>
          <a:xfrm>
            <a:off x="9240136" y="3974617"/>
            <a:ext cx="2783709" cy="1200329"/>
          </a:xfrm>
          <a:prstGeom prst="rect">
            <a:avLst/>
          </a:prstGeom>
        </p:spPr>
        <p:txBody>
          <a:bodyPr wrap="square">
            <a:spAutoFit/>
          </a:bodyPr>
          <a:lstStyle/>
          <a:p>
            <a:pPr algn="ctr"/>
            <a:r>
              <a:rPr lang="en-US" dirty="0"/>
              <a:t>Collect and provide financial and performance data for the recipient to include in its reports to LG</a:t>
            </a: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0" y="0"/>
            <a:ext cx="12192000" cy="1571219"/>
            <a:chOff x="0" y="0"/>
            <a:chExt cx="12192000" cy="1571219"/>
          </a:xfrm>
        </p:grpSpPr>
        <p:sp>
          <p:nvSpPr>
            <p:cNvPr id="53" name="Rectangle 52"/>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4" name="Rectangle 83"/>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chemeClr val="bg1"/>
                </a:solidFill>
                <a:latin typeface="Arial" panose="020B0604020202020204" pitchFamily="34" charset="0"/>
                <a:cs typeface="Arial" panose="020B0604020202020204" pitchFamily="34" charset="0"/>
              </a:endParaRPr>
            </a:p>
          </p:txBody>
        </p:sp>
      </p:grpSp>
      <p:sp>
        <p:nvSpPr>
          <p:cNvPr id="43" name="Title 1">
            <a:extLst>
              <a:ext uri="{FF2B5EF4-FFF2-40B4-BE49-F238E27FC236}">
                <a16:creationId xmlns:a16="http://schemas.microsoft.com/office/drawing/2014/main" id="{470FE919-2079-A84D-966E-DB8813785235}"/>
              </a:ext>
            </a:extLst>
          </p:cNvPr>
          <p:cNvSpPr txBox="1">
            <a:spLocks/>
          </p:cNvSpPr>
          <p:nvPr/>
        </p:nvSpPr>
        <p:spPr>
          <a:xfrm>
            <a:off x="984723" y="228245"/>
            <a:ext cx="10515600"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Recipient (Local Government) / Subrecipient Relationship</a:t>
            </a:r>
          </a:p>
        </p:txBody>
      </p:sp>
      <p:pic>
        <p:nvPicPr>
          <p:cNvPr id="5" name="Graphic 4" descr="Alterations &amp; Tailoring with solid fill">
            <a:extLst>
              <a:ext uri="{FF2B5EF4-FFF2-40B4-BE49-F238E27FC236}">
                <a16:creationId xmlns:a16="http://schemas.microsoft.com/office/drawing/2014/main" id="{B4737568-8F8F-134E-A486-BA449AADF7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7272" y="2709122"/>
            <a:ext cx="914400" cy="914400"/>
          </a:xfrm>
          <a:prstGeom prst="rect">
            <a:avLst/>
          </a:prstGeom>
        </p:spPr>
      </p:pic>
      <p:pic>
        <p:nvPicPr>
          <p:cNvPr id="7" name="Graphic 6" descr="Paper with solid fill">
            <a:extLst>
              <a:ext uri="{FF2B5EF4-FFF2-40B4-BE49-F238E27FC236}">
                <a16:creationId xmlns:a16="http://schemas.microsoft.com/office/drawing/2014/main" id="{574FD1C0-A733-504E-B9B2-7A5C2D950F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4791" y="2654176"/>
            <a:ext cx="914400" cy="914400"/>
          </a:xfrm>
          <a:prstGeom prst="rect">
            <a:avLst/>
          </a:prstGeom>
        </p:spPr>
      </p:pic>
      <p:sp>
        <p:nvSpPr>
          <p:cNvPr id="8" name="Rectangle 7">
            <a:extLst>
              <a:ext uri="{FF2B5EF4-FFF2-40B4-BE49-F238E27FC236}">
                <a16:creationId xmlns:a16="http://schemas.microsoft.com/office/drawing/2014/main" id="{D1D0E9E0-8EF1-844F-8332-DFBD90189529}"/>
              </a:ext>
            </a:extLst>
          </p:cNvPr>
          <p:cNvSpPr/>
          <p:nvPr/>
        </p:nvSpPr>
        <p:spPr>
          <a:xfrm>
            <a:off x="3186366" y="1607460"/>
            <a:ext cx="5555777" cy="55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50000"/>
                    <a:lumOff val="50000"/>
                  </a:schemeClr>
                </a:solidFill>
              </a:rPr>
              <a:t>A Subrecipient must:</a:t>
            </a:r>
          </a:p>
        </p:txBody>
      </p:sp>
    </p:spTree>
    <p:extLst>
      <p:ext uri="{BB962C8B-B14F-4D97-AF65-F5344CB8AC3E}">
        <p14:creationId xmlns:p14="http://schemas.microsoft.com/office/powerpoint/2010/main" val="269719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C66E98-FE80-D646-BE1F-7727B75DDEBD}"/>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3B24FDA6-6C03-DF48-8B09-B16524B9082B}"/>
              </a:ext>
            </a:extLst>
          </p:cNvPr>
          <p:cNvSpPr>
            <a:spLocks noGrp="1"/>
          </p:cNvSpPr>
          <p:nvPr>
            <p:ph type="title"/>
          </p:nvPr>
        </p:nvSpPr>
        <p:spPr>
          <a:xfrm>
            <a:off x="-838201" y="108104"/>
            <a:ext cx="10515600" cy="1325563"/>
          </a:xfrm>
        </p:spPr>
        <p:txBody>
          <a:bodyPr>
            <a:normAutofit/>
          </a:bodyPr>
          <a:lstStyle/>
          <a:p>
            <a:pPr algn="ctr"/>
            <a:r>
              <a:rPr lang="en-US" sz="4800" dirty="0">
                <a:solidFill>
                  <a:schemeClr val="bg1"/>
                </a:solidFill>
              </a:rPr>
              <a:t>Subrecipient Risk Assessment</a:t>
            </a:r>
          </a:p>
        </p:txBody>
      </p:sp>
      <p:sp>
        <p:nvSpPr>
          <p:cNvPr id="4" name="TextBox 3">
            <a:extLst>
              <a:ext uri="{FF2B5EF4-FFF2-40B4-BE49-F238E27FC236}">
                <a16:creationId xmlns:a16="http://schemas.microsoft.com/office/drawing/2014/main" id="{AF4E475C-FE9D-4544-869B-AD7D0E78201E}"/>
              </a:ext>
            </a:extLst>
          </p:cNvPr>
          <p:cNvSpPr txBox="1"/>
          <p:nvPr/>
        </p:nvSpPr>
        <p:spPr>
          <a:xfrm rot="16200000">
            <a:off x="-1680316" y="4180339"/>
            <a:ext cx="4253501" cy="584775"/>
          </a:xfrm>
          <a:prstGeom prst="rect">
            <a:avLst/>
          </a:prstGeom>
          <a:noFill/>
        </p:spPr>
        <p:txBody>
          <a:bodyPr wrap="square" rtlCol="0">
            <a:spAutoFit/>
          </a:bodyPr>
          <a:lstStyle/>
          <a:p>
            <a:pPr algn="ctr"/>
            <a:r>
              <a:rPr lang="en-US" sz="3200" dirty="0"/>
              <a:t>Risk Assessment</a:t>
            </a:r>
          </a:p>
        </p:txBody>
      </p:sp>
      <p:sp>
        <p:nvSpPr>
          <p:cNvPr id="5" name="Rectangle 4">
            <a:extLst>
              <a:ext uri="{FF2B5EF4-FFF2-40B4-BE49-F238E27FC236}">
                <a16:creationId xmlns:a16="http://schemas.microsoft.com/office/drawing/2014/main" id="{B1852351-6FDD-AB4D-852B-B060056BAA1A}"/>
              </a:ext>
            </a:extLst>
          </p:cNvPr>
          <p:cNvSpPr/>
          <p:nvPr/>
        </p:nvSpPr>
        <p:spPr>
          <a:xfrm>
            <a:off x="1755168" y="2543290"/>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PRIOR AWARD EXPERIENCE</a:t>
            </a:r>
          </a:p>
        </p:txBody>
      </p:sp>
      <p:sp>
        <p:nvSpPr>
          <p:cNvPr id="6" name="Rectangle 5">
            <a:extLst>
              <a:ext uri="{FF2B5EF4-FFF2-40B4-BE49-F238E27FC236}">
                <a16:creationId xmlns:a16="http://schemas.microsoft.com/office/drawing/2014/main" id="{0B139E19-A6ED-634B-A6CD-170CE356D3AA}"/>
              </a:ext>
            </a:extLst>
          </p:cNvPr>
          <p:cNvSpPr/>
          <p:nvPr/>
        </p:nvSpPr>
        <p:spPr>
          <a:xfrm>
            <a:off x="1755168" y="3605793"/>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PRIOR AUDIT EXPERIENCE</a:t>
            </a:r>
          </a:p>
        </p:txBody>
      </p:sp>
      <p:sp>
        <p:nvSpPr>
          <p:cNvPr id="7" name="Rectangle 6">
            <a:extLst>
              <a:ext uri="{FF2B5EF4-FFF2-40B4-BE49-F238E27FC236}">
                <a16:creationId xmlns:a16="http://schemas.microsoft.com/office/drawing/2014/main" id="{4C96CB31-1E52-654C-9996-9B16B5792E07}"/>
              </a:ext>
            </a:extLst>
          </p:cNvPr>
          <p:cNvSpPr/>
          <p:nvPr/>
        </p:nvSpPr>
        <p:spPr>
          <a:xfrm>
            <a:off x="1755168" y="4714999"/>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STAFFING &amp; SYSTEMS</a:t>
            </a:r>
          </a:p>
        </p:txBody>
      </p:sp>
      <p:sp>
        <p:nvSpPr>
          <p:cNvPr id="8" name="Rectangle 7">
            <a:extLst>
              <a:ext uri="{FF2B5EF4-FFF2-40B4-BE49-F238E27FC236}">
                <a16:creationId xmlns:a16="http://schemas.microsoft.com/office/drawing/2014/main" id="{78E58910-515F-E248-BF90-58128D15257B}"/>
              </a:ext>
            </a:extLst>
          </p:cNvPr>
          <p:cNvSpPr/>
          <p:nvPr/>
        </p:nvSpPr>
        <p:spPr>
          <a:xfrm>
            <a:off x="1755168" y="5793616"/>
            <a:ext cx="1530850" cy="894322"/>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EXTENT OF ANY FEDERAL MONITORING</a:t>
            </a:r>
          </a:p>
        </p:txBody>
      </p:sp>
      <p:sp>
        <p:nvSpPr>
          <p:cNvPr id="9" name="TextBox 8">
            <a:extLst>
              <a:ext uri="{FF2B5EF4-FFF2-40B4-BE49-F238E27FC236}">
                <a16:creationId xmlns:a16="http://schemas.microsoft.com/office/drawing/2014/main" id="{ABDF6763-0C7E-844A-AF83-AE57111FB2CD}"/>
              </a:ext>
            </a:extLst>
          </p:cNvPr>
          <p:cNvSpPr txBox="1"/>
          <p:nvPr/>
        </p:nvSpPr>
        <p:spPr>
          <a:xfrm>
            <a:off x="3513762" y="2458659"/>
            <a:ext cx="7840038" cy="923330"/>
          </a:xfrm>
          <a:prstGeom prst="rect">
            <a:avLst/>
          </a:prstGeom>
          <a:noFill/>
        </p:spPr>
        <p:txBody>
          <a:bodyPr wrap="square" rtlCol="0">
            <a:spAutoFit/>
          </a:bodyPr>
          <a:lstStyle/>
          <a:p>
            <a:r>
              <a:rPr lang="en-US" dirty="0">
                <a:solidFill>
                  <a:schemeClr val="tx1">
                    <a:lumMod val="65000"/>
                    <a:lumOff val="35000"/>
                  </a:schemeClr>
                </a:solidFill>
              </a:rPr>
              <a:t>How familiar is State agency with entity?</a:t>
            </a:r>
          </a:p>
          <a:p>
            <a:r>
              <a:rPr lang="en-US" dirty="0">
                <a:solidFill>
                  <a:schemeClr val="tx1">
                    <a:lumMod val="65000"/>
                    <a:lumOff val="35000"/>
                  </a:schemeClr>
                </a:solidFill>
              </a:rPr>
              <a:t>How much experience does entity have implementing federal award programs?</a:t>
            </a:r>
          </a:p>
          <a:p>
            <a:r>
              <a:rPr lang="en-US" dirty="0">
                <a:solidFill>
                  <a:schemeClr val="tx1">
                    <a:lumMod val="65000"/>
                    <a:lumOff val="35000"/>
                  </a:schemeClr>
                </a:solidFill>
              </a:rPr>
              <a:t>How does entity’s experience relate to current program size?</a:t>
            </a:r>
          </a:p>
        </p:txBody>
      </p:sp>
      <p:sp>
        <p:nvSpPr>
          <p:cNvPr id="10" name="TextBox 9">
            <a:extLst>
              <a:ext uri="{FF2B5EF4-FFF2-40B4-BE49-F238E27FC236}">
                <a16:creationId xmlns:a16="http://schemas.microsoft.com/office/drawing/2014/main" id="{59FB7C35-BE54-5F4D-A5EF-0B7EBAEFFAFC}"/>
              </a:ext>
            </a:extLst>
          </p:cNvPr>
          <p:cNvSpPr txBox="1"/>
          <p:nvPr/>
        </p:nvSpPr>
        <p:spPr>
          <a:xfrm>
            <a:off x="3513762" y="3607875"/>
            <a:ext cx="7099443" cy="646331"/>
          </a:xfrm>
          <a:prstGeom prst="rect">
            <a:avLst/>
          </a:prstGeom>
          <a:noFill/>
        </p:spPr>
        <p:txBody>
          <a:bodyPr wrap="square" rtlCol="0">
            <a:spAutoFit/>
          </a:bodyPr>
          <a:lstStyle/>
          <a:p>
            <a:r>
              <a:rPr lang="en-US" dirty="0">
                <a:solidFill>
                  <a:schemeClr val="tx1">
                    <a:lumMod val="65000"/>
                    <a:lumOff val="35000"/>
                  </a:schemeClr>
                </a:solidFill>
              </a:rPr>
              <a:t>Has entity had a single audit or other recent audits?</a:t>
            </a:r>
          </a:p>
          <a:p>
            <a:r>
              <a:rPr lang="en-US" dirty="0">
                <a:solidFill>
                  <a:schemeClr val="tx1">
                    <a:lumMod val="65000"/>
                    <a:lumOff val="35000"/>
                  </a:schemeClr>
                </a:solidFill>
              </a:rPr>
              <a:t>Have any valid audit findings been corrected or resolved?</a:t>
            </a:r>
          </a:p>
        </p:txBody>
      </p:sp>
      <p:sp>
        <p:nvSpPr>
          <p:cNvPr id="11" name="TextBox 10">
            <a:extLst>
              <a:ext uri="{FF2B5EF4-FFF2-40B4-BE49-F238E27FC236}">
                <a16:creationId xmlns:a16="http://schemas.microsoft.com/office/drawing/2014/main" id="{FA0FF269-2806-614E-B60E-CE971AAA0A61}"/>
              </a:ext>
            </a:extLst>
          </p:cNvPr>
          <p:cNvSpPr txBox="1"/>
          <p:nvPr/>
        </p:nvSpPr>
        <p:spPr>
          <a:xfrm>
            <a:off x="3513762" y="4551168"/>
            <a:ext cx="7840038" cy="1200329"/>
          </a:xfrm>
          <a:prstGeom prst="rect">
            <a:avLst/>
          </a:prstGeom>
          <a:noFill/>
        </p:spPr>
        <p:txBody>
          <a:bodyPr wrap="square" rtlCol="0">
            <a:spAutoFit/>
          </a:bodyPr>
          <a:lstStyle/>
          <a:p>
            <a:r>
              <a:rPr lang="en-US" dirty="0">
                <a:solidFill>
                  <a:schemeClr val="tx1">
                    <a:lumMod val="65000"/>
                    <a:lumOff val="35000"/>
                  </a:schemeClr>
                </a:solidFill>
              </a:rPr>
              <a:t>Does entity have personnel who are familiar with federal </a:t>
            </a:r>
            <a:r>
              <a:rPr lang="en-US" dirty="0" err="1">
                <a:solidFill>
                  <a:schemeClr val="tx1">
                    <a:lumMod val="65000"/>
                    <a:lumOff val="35000"/>
                  </a:schemeClr>
                </a:solidFill>
              </a:rPr>
              <a:t>req’ts</a:t>
            </a:r>
            <a:r>
              <a:rPr lang="en-US" dirty="0">
                <a:solidFill>
                  <a:schemeClr val="tx1">
                    <a:lumMod val="65000"/>
                    <a:lumOff val="35000"/>
                  </a:schemeClr>
                </a:solidFill>
              </a:rPr>
              <a:t>?</a:t>
            </a:r>
          </a:p>
          <a:p>
            <a:r>
              <a:rPr lang="en-US" dirty="0">
                <a:solidFill>
                  <a:schemeClr val="tx1">
                    <a:lumMod val="65000"/>
                    <a:lumOff val="35000"/>
                  </a:schemeClr>
                </a:solidFill>
              </a:rPr>
              <a:t>Does entity have seasoned finance directors and accounting staff?</a:t>
            </a:r>
          </a:p>
          <a:p>
            <a:r>
              <a:rPr lang="en-US" dirty="0">
                <a:solidFill>
                  <a:schemeClr val="tx1">
                    <a:lumMod val="65000"/>
                    <a:lumOff val="35000"/>
                  </a:schemeClr>
                </a:solidFill>
              </a:rPr>
              <a:t>Are entity’s systems for financial mgmt., purchasing, property mgmt., and records retention in place, well designed, and operational?</a:t>
            </a:r>
          </a:p>
        </p:txBody>
      </p:sp>
      <p:sp>
        <p:nvSpPr>
          <p:cNvPr id="12" name="TextBox 11">
            <a:extLst>
              <a:ext uri="{FF2B5EF4-FFF2-40B4-BE49-F238E27FC236}">
                <a16:creationId xmlns:a16="http://schemas.microsoft.com/office/drawing/2014/main" id="{5F424185-4EC7-964F-AA91-AC78D64B9BA9}"/>
              </a:ext>
            </a:extLst>
          </p:cNvPr>
          <p:cNvSpPr txBox="1"/>
          <p:nvPr/>
        </p:nvSpPr>
        <p:spPr>
          <a:xfrm>
            <a:off x="3513762" y="6006814"/>
            <a:ext cx="7840038" cy="369332"/>
          </a:xfrm>
          <a:prstGeom prst="rect">
            <a:avLst/>
          </a:prstGeom>
          <a:noFill/>
        </p:spPr>
        <p:txBody>
          <a:bodyPr wrap="square" rtlCol="0">
            <a:spAutoFit/>
          </a:bodyPr>
          <a:lstStyle/>
          <a:p>
            <a:r>
              <a:rPr lang="en-US" dirty="0">
                <a:solidFill>
                  <a:schemeClr val="tx1">
                    <a:lumMod val="65000"/>
                    <a:lumOff val="35000"/>
                  </a:schemeClr>
                </a:solidFill>
              </a:rPr>
              <a:t>Can State agency build on existing monitoring framework of other federal awards?</a:t>
            </a:r>
          </a:p>
        </p:txBody>
      </p:sp>
      <p:sp>
        <p:nvSpPr>
          <p:cNvPr id="13" name="Rectangle 12">
            <a:extLst>
              <a:ext uri="{FF2B5EF4-FFF2-40B4-BE49-F238E27FC236}">
                <a16:creationId xmlns:a16="http://schemas.microsoft.com/office/drawing/2014/main" id="{9529D0A1-3A0F-BA42-8706-CD49ED9E5354}"/>
              </a:ext>
            </a:extLst>
          </p:cNvPr>
          <p:cNvSpPr/>
          <p:nvPr/>
        </p:nvSpPr>
        <p:spPr>
          <a:xfrm>
            <a:off x="424664" y="1647091"/>
            <a:ext cx="11342669" cy="7381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 CHECK SAM.GOV AND DOCUMENT THAT ENTITY IS NOT DISBARRED OR SUSPENDED</a:t>
            </a:r>
          </a:p>
          <a:p>
            <a:pPr algn="ctr"/>
            <a:r>
              <a:rPr lang="en-US" sz="2400" dirty="0">
                <a:solidFill>
                  <a:schemeClr val="bg1"/>
                </a:solidFill>
              </a:rPr>
              <a:t>2. CHECK AND ADDRESS ANY CONFLICT OF INTEREST (</a:t>
            </a:r>
            <a:r>
              <a:rPr lang="en-US" sz="2400" dirty="0"/>
              <a:t>2 C.F.R. 200.318(c)(1))</a:t>
            </a:r>
            <a:r>
              <a:rPr lang="en-US" sz="2400" dirty="0">
                <a:solidFill>
                  <a:schemeClr val="bg1"/>
                </a:solidFill>
              </a:rPr>
              <a:t> </a:t>
            </a:r>
          </a:p>
        </p:txBody>
      </p:sp>
      <p:sp>
        <p:nvSpPr>
          <p:cNvPr id="14" name="Oval 13">
            <a:extLst>
              <a:ext uri="{FF2B5EF4-FFF2-40B4-BE49-F238E27FC236}">
                <a16:creationId xmlns:a16="http://schemas.microsoft.com/office/drawing/2014/main" id="{6D02E590-5911-DB4E-9E77-93DD05C95A0C}"/>
              </a:ext>
            </a:extLst>
          </p:cNvPr>
          <p:cNvSpPr/>
          <p:nvPr/>
        </p:nvSpPr>
        <p:spPr>
          <a:xfrm>
            <a:off x="913971" y="261859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8C604E-BB4B-9A42-8AF7-FA81EF4EDB56}"/>
              </a:ext>
            </a:extLst>
          </p:cNvPr>
          <p:cNvSpPr/>
          <p:nvPr/>
        </p:nvSpPr>
        <p:spPr>
          <a:xfrm>
            <a:off x="900700" y="3635299"/>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8ECDB7-91B5-D347-9329-D6BE04C36652}"/>
              </a:ext>
            </a:extLst>
          </p:cNvPr>
          <p:cNvSpPr/>
          <p:nvPr/>
        </p:nvSpPr>
        <p:spPr>
          <a:xfrm>
            <a:off x="900700" y="472643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691707-2616-CF4C-912D-0DE0D0324B1D}"/>
              </a:ext>
            </a:extLst>
          </p:cNvPr>
          <p:cNvSpPr/>
          <p:nvPr/>
        </p:nvSpPr>
        <p:spPr>
          <a:xfrm>
            <a:off x="900700" y="580975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with solid fill">
            <a:extLst>
              <a:ext uri="{FF2B5EF4-FFF2-40B4-BE49-F238E27FC236}">
                <a16:creationId xmlns:a16="http://schemas.microsoft.com/office/drawing/2014/main" id="{8ECBBD7A-911B-8742-A607-DAD93D823F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39" y="2771111"/>
            <a:ext cx="435305" cy="435305"/>
          </a:xfrm>
          <a:prstGeom prst="rect">
            <a:avLst/>
          </a:prstGeom>
        </p:spPr>
      </p:pic>
      <p:pic>
        <p:nvPicPr>
          <p:cNvPr id="21" name="Graphic 20" descr="Checkmark with solid fill">
            <a:extLst>
              <a:ext uri="{FF2B5EF4-FFF2-40B4-BE49-F238E27FC236}">
                <a16:creationId xmlns:a16="http://schemas.microsoft.com/office/drawing/2014/main" id="{0A1589ED-4B0E-5F43-AB1C-5D3EE78CCB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680" y="3742598"/>
            <a:ext cx="435305" cy="435305"/>
          </a:xfrm>
          <a:prstGeom prst="rect">
            <a:avLst/>
          </a:prstGeom>
        </p:spPr>
      </p:pic>
      <p:pic>
        <p:nvPicPr>
          <p:cNvPr id="22" name="Graphic 21" descr="Checkmark with solid fill">
            <a:extLst>
              <a:ext uri="{FF2B5EF4-FFF2-40B4-BE49-F238E27FC236}">
                <a16:creationId xmlns:a16="http://schemas.microsoft.com/office/drawing/2014/main" id="{A9034AE2-6B0F-9343-86A1-9E31586B32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38" y="4851803"/>
            <a:ext cx="435305" cy="435305"/>
          </a:xfrm>
          <a:prstGeom prst="rect">
            <a:avLst/>
          </a:prstGeom>
        </p:spPr>
      </p:pic>
      <p:pic>
        <p:nvPicPr>
          <p:cNvPr id="23" name="Graphic 22" descr="Checkmark with solid fill">
            <a:extLst>
              <a:ext uri="{FF2B5EF4-FFF2-40B4-BE49-F238E27FC236}">
                <a16:creationId xmlns:a16="http://schemas.microsoft.com/office/drawing/2014/main" id="{EA62D1A3-A525-2A48-821D-B10687562C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09" y="5940841"/>
            <a:ext cx="435305" cy="435305"/>
          </a:xfrm>
          <a:prstGeom prst="rect">
            <a:avLst/>
          </a:prstGeom>
        </p:spPr>
      </p:pic>
      <p:sp>
        <p:nvSpPr>
          <p:cNvPr id="3" name="Rectangle 2">
            <a:extLst>
              <a:ext uri="{FF2B5EF4-FFF2-40B4-BE49-F238E27FC236}">
                <a16:creationId xmlns:a16="http://schemas.microsoft.com/office/drawing/2014/main" id="{527A8740-608F-B247-9AC1-DB745CF3708F}"/>
              </a:ext>
            </a:extLst>
          </p:cNvPr>
          <p:cNvSpPr/>
          <p:nvPr/>
        </p:nvSpPr>
        <p:spPr>
          <a:xfrm>
            <a:off x="8142514" y="124369"/>
            <a:ext cx="3842657" cy="1289403"/>
          </a:xfrm>
          <a:prstGeom prst="rect">
            <a:avLst/>
          </a:prstGeom>
          <a:solidFill>
            <a:schemeClr val="tx1">
              <a:lumMod val="50000"/>
              <a:lumOff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Subrecipient must permit State agency and auditors to have access to the subrecipient's records and financial statements as necessary for the State agency to meet the risk assessment &amp; monitoring requirements</a:t>
            </a:r>
          </a:p>
        </p:txBody>
      </p:sp>
    </p:spTree>
    <p:extLst>
      <p:ext uri="{BB962C8B-B14F-4D97-AF65-F5344CB8AC3E}">
        <p14:creationId xmlns:p14="http://schemas.microsoft.com/office/powerpoint/2010/main" val="31806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68AC30-7F72-EA4C-81BC-5FC6D9071FBB}"/>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683505C7-3A7B-624C-94BC-A0F764E83766}"/>
              </a:ext>
            </a:extLst>
          </p:cNvPr>
          <p:cNvSpPr>
            <a:spLocks noGrp="1"/>
          </p:cNvSpPr>
          <p:nvPr>
            <p:ph type="title"/>
          </p:nvPr>
        </p:nvSpPr>
        <p:spPr>
          <a:xfrm>
            <a:off x="838200" y="162718"/>
            <a:ext cx="10515600" cy="1325563"/>
          </a:xfrm>
        </p:spPr>
        <p:txBody>
          <a:bodyPr/>
          <a:lstStyle/>
          <a:p>
            <a:pPr algn="ctr"/>
            <a:r>
              <a:rPr lang="en-US" dirty="0">
                <a:solidFill>
                  <a:schemeClr val="bg1"/>
                </a:solidFill>
              </a:rPr>
              <a:t>Sample Mapping of Risk Assessment to Additional Compliance</a:t>
            </a:r>
          </a:p>
        </p:txBody>
      </p:sp>
      <p:graphicFrame>
        <p:nvGraphicFramePr>
          <p:cNvPr id="5" name="Diagram 4">
            <a:extLst>
              <a:ext uri="{FF2B5EF4-FFF2-40B4-BE49-F238E27FC236}">
                <a16:creationId xmlns:a16="http://schemas.microsoft.com/office/drawing/2014/main" id="{8F7FD7DD-DAF6-6540-8B90-29986CE78E98}"/>
              </a:ext>
            </a:extLst>
          </p:cNvPr>
          <p:cNvGraphicFramePr/>
          <p:nvPr/>
        </p:nvGraphicFramePr>
        <p:xfrm>
          <a:off x="1836434" y="1650999"/>
          <a:ext cx="9296400" cy="530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rved Right Arrow 11">
            <a:extLst>
              <a:ext uri="{FF2B5EF4-FFF2-40B4-BE49-F238E27FC236}">
                <a16:creationId xmlns:a16="http://schemas.microsoft.com/office/drawing/2014/main" id="{058F9828-3B83-594A-82D0-0229FA50A4B2}"/>
              </a:ext>
            </a:extLst>
          </p:cNvPr>
          <p:cNvSpPr/>
          <p:nvPr/>
        </p:nvSpPr>
        <p:spPr>
          <a:xfrm>
            <a:off x="1112534" y="2435224"/>
            <a:ext cx="723900" cy="1893887"/>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a:extLst>
              <a:ext uri="{FF2B5EF4-FFF2-40B4-BE49-F238E27FC236}">
                <a16:creationId xmlns:a16="http://schemas.microsoft.com/office/drawing/2014/main" id="{8441A576-0959-3A4C-8B69-9DFA9ECEE7D5}"/>
              </a:ext>
            </a:extLst>
          </p:cNvPr>
          <p:cNvSpPr/>
          <p:nvPr/>
        </p:nvSpPr>
        <p:spPr>
          <a:xfrm>
            <a:off x="1112534" y="4329111"/>
            <a:ext cx="723900" cy="1774825"/>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7435CE4-7FDC-544E-BAB4-1A65E8BD8DBC}"/>
              </a:ext>
            </a:extLst>
          </p:cNvPr>
          <p:cNvSpPr txBox="1"/>
          <p:nvPr/>
        </p:nvSpPr>
        <p:spPr>
          <a:xfrm>
            <a:off x="191784" y="3766517"/>
            <a:ext cx="1485900" cy="1200329"/>
          </a:xfrm>
          <a:prstGeom prst="rect">
            <a:avLst/>
          </a:prstGeom>
          <a:noFill/>
        </p:spPr>
        <p:txBody>
          <a:bodyPr wrap="square" rtlCol="0">
            <a:spAutoFit/>
          </a:bodyPr>
          <a:lstStyle/>
          <a:p>
            <a:r>
              <a:rPr lang="en-US" sz="2400" dirty="0"/>
              <a:t>All the above PLUS</a:t>
            </a:r>
          </a:p>
        </p:txBody>
      </p:sp>
      <p:sp>
        <p:nvSpPr>
          <p:cNvPr id="4" name="Pentagon 3">
            <a:extLst>
              <a:ext uri="{FF2B5EF4-FFF2-40B4-BE49-F238E27FC236}">
                <a16:creationId xmlns:a16="http://schemas.microsoft.com/office/drawing/2014/main" id="{267309FE-9896-1848-8654-6A4F7E566F20}"/>
              </a:ext>
            </a:extLst>
          </p:cNvPr>
          <p:cNvSpPr/>
          <p:nvPr/>
        </p:nvSpPr>
        <p:spPr>
          <a:xfrm rot="754416" flipH="1">
            <a:off x="9207879" y="4556344"/>
            <a:ext cx="2811694" cy="1893887"/>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Must notify subrecipient of </a:t>
            </a:r>
            <a:r>
              <a:rPr lang="en-US" dirty="0" err="1"/>
              <a:t>add’l</a:t>
            </a:r>
            <a:r>
              <a:rPr lang="en-US" dirty="0"/>
              <a:t> </a:t>
            </a:r>
            <a:r>
              <a:rPr lang="en-US" dirty="0" err="1"/>
              <a:t>req’ts</a:t>
            </a:r>
            <a:r>
              <a:rPr lang="en-US" dirty="0"/>
              <a:t> in subaward and state reason for them</a:t>
            </a:r>
          </a:p>
        </p:txBody>
      </p:sp>
      <p:sp>
        <p:nvSpPr>
          <p:cNvPr id="11" name="Pentagon 10">
            <a:extLst>
              <a:ext uri="{FF2B5EF4-FFF2-40B4-BE49-F238E27FC236}">
                <a16:creationId xmlns:a16="http://schemas.microsoft.com/office/drawing/2014/main" id="{CEB84D8B-F3B4-E548-9C9B-00DA067B66AE}"/>
              </a:ext>
            </a:extLst>
          </p:cNvPr>
          <p:cNvSpPr/>
          <p:nvPr/>
        </p:nvSpPr>
        <p:spPr>
          <a:xfrm rot="754416" flipH="1">
            <a:off x="9564796" y="2577801"/>
            <a:ext cx="2811694" cy="706257"/>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Minimum </a:t>
            </a:r>
            <a:r>
              <a:rPr lang="en-US" dirty="0" err="1"/>
              <a:t>req’ts</a:t>
            </a:r>
            <a:endParaRPr lang="en-US" dirty="0"/>
          </a:p>
        </p:txBody>
      </p:sp>
    </p:spTree>
    <p:extLst>
      <p:ext uri="{BB962C8B-B14F-4D97-AF65-F5344CB8AC3E}">
        <p14:creationId xmlns:p14="http://schemas.microsoft.com/office/powerpoint/2010/main" val="12729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4"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C2B6-8A3E-8AF9-98FE-508DF7ED8C3B}"/>
              </a:ext>
            </a:extLst>
          </p:cNvPr>
          <p:cNvSpPr>
            <a:spLocks noGrp="1"/>
          </p:cNvSpPr>
          <p:nvPr>
            <p:ph type="title"/>
          </p:nvPr>
        </p:nvSpPr>
        <p:spPr>
          <a:xfrm>
            <a:off x="0" y="1"/>
            <a:ext cx="12192000" cy="1332910"/>
          </a:xfrm>
          <a:solidFill>
            <a:schemeClr val="accent5"/>
          </a:solidFill>
        </p:spPr>
        <p:txBody>
          <a:bodyPr anchor="ctr">
            <a:normAutofit/>
          </a:bodyPr>
          <a:lstStyle/>
          <a:p>
            <a:pPr algn="ctr"/>
            <a:r>
              <a:rPr lang="en-US" b="1" dirty="0">
                <a:solidFill>
                  <a:schemeClr val="bg1"/>
                </a:solidFill>
              </a:rPr>
              <a:t>ARPA/CSLFRF &amp; Audit Requirements</a:t>
            </a:r>
            <a:endParaRPr lang="en-US" sz="2400" u="sng" dirty="0">
              <a:solidFill>
                <a:schemeClr val="bg1"/>
              </a:solidFill>
            </a:endParaRPr>
          </a:p>
        </p:txBody>
      </p:sp>
      <p:sp>
        <p:nvSpPr>
          <p:cNvPr id="3" name="Content Placeholder 2">
            <a:extLst>
              <a:ext uri="{FF2B5EF4-FFF2-40B4-BE49-F238E27FC236}">
                <a16:creationId xmlns:a16="http://schemas.microsoft.com/office/drawing/2014/main" id="{0F9001B4-1BB8-34DB-0190-FFB6CC1790E9}"/>
              </a:ext>
            </a:extLst>
          </p:cNvPr>
          <p:cNvSpPr>
            <a:spLocks noGrp="1"/>
          </p:cNvSpPr>
          <p:nvPr>
            <p:ph sz="half" idx="1"/>
          </p:nvPr>
        </p:nvSpPr>
        <p:spPr>
          <a:xfrm>
            <a:off x="0" y="1332912"/>
            <a:ext cx="5499463" cy="5276894"/>
          </a:xfrm>
          <a:solidFill>
            <a:schemeClr val="accent5">
              <a:lumMod val="20000"/>
              <a:lumOff val="80000"/>
            </a:schemeClr>
          </a:solidFill>
        </p:spPr>
        <p:txBody>
          <a:bodyPr>
            <a:normAutofit/>
          </a:bodyPr>
          <a:lstStyle/>
          <a:p>
            <a:endParaRPr lang="en-US" dirty="0"/>
          </a:p>
          <a:p>
            <a:r>
              <a:rPr lang="en-US" dirty="0"/>
              <a:t>The Compliance Supplement dictates which UG compliance areas the auditors will test for each federal award.</a:t>
            </a:r>
          </a:p>
          <a:p>
            <a:r>
              <a:rPr lang="en-US" dirty="0"/>
              <a:t>BUT the auditee must still all award terms, even if not tested in the audit. </a:t>
            </a:r>
          </a:p>
          <a:p>
            <a:r>
              <a:rPr lang="en-US" dirty="0"/>
              <a:t>Compliance Supplement Appendix 2 includes examples of Control Activities</a:t>
            </a:r>
          </a:p>
          <a:p>
            <a:pPr marL="0" indent="0">
              <a:buNone/>
            </a:pPr>
            <a:endParaRPr lang="en-US" dirty="0"/>
          </a:p>
        </p:txBody>
      </p:sp>
      <p:pic>
        <p:nvPicPr>
          <p:cNvPr id="1028" name="Picture 4" descr="2021 Compliance Supplement Addendum_ Final">
            <a:extLst>
              <a:ext uri="{FF2B5EF4-FFF2-40B4-BE49-F238E27FC236}">
                <a16:creationId xmlns:a16="http://schemas.microsoft.com/office/drawing/2014/main" id="{4123E8ED-C171-A862-49CB-711D29216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16" y="1444485"/>
            <a:ext cx="3066271" cy="3969031"/>
          </a:xfrm>
          <a:prstGeom prst="rect">
            <a:avLst/>
          </a:prstGeom>
          <a:solidFill>
            <a:schemeClr val="accent5">
              <a:lumMod val="20000"/>
              <a:lumOff val="80000"/>
            </a:schemeClr>
          </a:solidFill>
          <a:ln>
            <a:solidFill>
              <a:schemeClr val="tx2"/>
            </a:solidFill>
          </a:ln>
        </p:spPr>
      </p:pic>
      <p:sp>
        <p:nvSpPr>
          <p:cNvPr id="5" name="TextBox 4">
            <a:extLst>
              <a:ext uri="{FF2B5EF4-FFF2-40B4-BE49-F238E27FC236}">
                <a16:creationId xmlns:a16="http://schemas.microsoft.com/office/drawing/2014/main" id="{44F33C8A-C525-8D5B-B6AE-CCFF12B8EA21}"/>
              </a:ext>
            </a:extLst>
          </p:cNvPr>
          <p:cNvSpPr txBox="1"/>
          <p:nvPr/>
        </p:nvSpPr>
        <p:spPr>
          <a:xfrm>
            <a:off x="7134447" y="5688419"/>
            <a:ext cx="34981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hlinkClick r:id="rId4"/>
              </a:rPr>
              <a:t>ARPA Compliance Supplement Resource</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88737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able&#10;&#10;Description automatically generated">
            <a:extLst>
              <a:ext uri="{FF2B5EF4-FFF2-40B4-BE49-F238E27FC236}">
                <a16:creationId xmlns:a16="http://schemas.microsoft.com/office/drawing/2014/main" id="{AFAD00BB-60EA-1B47-978B-5E8C17E21CED}"/>
              </a:ext>
            </a:extLst>
          </p:cNvPr>
          <p:cNvPicPr>
            <a:picLocks noChangeAspect="1"/>
          </p:cNvPicPr>
          <p:nvPr/>
        </p:nvPicPr>
        <p:blipFill>
          <a:blip r:embed="rId3"/>
          <a:stretch>
            <a:fillRect/>
          </a:stretch>
        </p:blipFill>
        <p:spPr>
          <a:xfrm>
            <a:off x="1141897" y="1826801"/>
            <a:ext cx="9364829" cy="3582046"/>
          </a:xfrm>
          <a:prstGeom prst="rect">
            <a:avLst/>
          </a:prstGeom>
        </p:spPr>
      </p:pic>
      <p:sp>
        <p:nvSpPr>
          <p:cNvPr id="12" name="Oval 11">
            <a:extLst>
              <a:ext uri="{FF2B5EF4-FFF2-40B4-BE49-F238E27FC236}">
                <a16:creationId xmlns:a16="http://schemas.microsoft.com/office/drawing/2014/main" id="{B23E0E4A-788D-D029-B281-265D7F011F11}"/>
              </a:ext>
            </a:extLst>
          </p:cNvPr>
          <p:cNvSpPr/>
          <p:nvPr/>
        </p:nvSpPr>
        <p:spPr>
          <a:xfrm>
            <a:off x="1406238" y="4612128"/>
            <a:ext cx="558072" cy="2401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Oval 12">
            <a:extLst>
              <a:ext uri="{FF2B5EF4-FFF2-40B4-BE49-F238E27FC236}">
                <a16:creationId xmlns:a16="http://schemas.microsoft.com/office/drawing/2014/main" id="{525FD1A5-0BFF-CC3B-A9CC-A026DCD4EFCF}"/>
              </a:ext>
            </a:extLst>
          </p:cNvPr>
          <p:cNvSpPr/>
          <p:nvPr/>
        </p:nvSpPr>
        <p:spPr>
          <a:xfrm>
            <a:off x="2116077" y="4622276"/>
            <a:ext cx="558072" cy="2401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40820A74-6A29-65D2-06A8-1F74365CAF97}"/>
              </a:ext>
            </a:extLst>
          </p:cNvPr>
          <p:cNvSpPr/>
          <p:nvPr/>
        </p:nvSpPr>
        <p:spPr>
          <a:xfrm>
            <a:off x="0" y="0"/>
            <a:ext cx="12191999" cy="1786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ARP/CSLFRF Alternative Compliance Examination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Not all UG compliance categories are tested, but compliance is still required</a:t>
            </a:r>
          </a:p>
        </p:txBody>
      </p:sp>
      <p:graphicFrame>
        <p:nvGraphicFramePr>
          <p:cNvPr id="2" name="Diagram 1">
            <a:extLst>
              <a:ext uri="{FF2B5EF4-FFF2-40B4-BE49-F238E27FC236}">
                <a16:creationId xmlns:a16="http://schemas.microsoft.com/office/drawing/2014/main" id="{3630B6D9-0FA3-9EDA-7B71-9A583D51ECE1}"/>
              </a:ext>
            </a:extLst>
          </p:cNvPr>
          <p:cNvGraphicFramePr/>
          <p:nvPr/>
        </p:nvGraphicFramePr>
        <p:xfrm>
          <a:off x="2116077" y="4888567"/>
          <a:ext cx="10075922" cy="1696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928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042FD43F-FD5D-3043-B9D0-461D6204C3AE}"/>
              </a:ext>
            </a:extLst>
          </p:cNvPr>
          <p:cNvPicPr>
            <a:picLocks noGrp="1" noChangeAspect="1"/>
          </p:cNvPicPr>
          <p:nvPr>
            <p:ph idx="1"/>
          </p:nvPr>
        </p:nvPicPr>
        <p:blipFill>
          <a:blip r:embed="rId3"/>
          <a:stretch>
            <a:fillRect/>
          </a:stretch>
        </p:blipFill>
        <p:spPr>
          <a:xfrm>
            <a:off x="643467" y="2206753"/>
            <a:ext cx="10905066" cy="4171187"/>
          </a:xfrm>
          <a:prstGeom prst="rect">
            <a:avLst/>
          </a:prstGeom>
        </p:spPr>
      </p:pic>
      <p:sp>
        <p:nvSpPr>
          <p:cNvPr id="6" name="Rectangle 5">
            <a:extLst>
              <a:ext uri="{FF2B5EF4-FFF2-40B4-BE49-F238E27FC236}">
                <a16:creationId xmlns:a16="http://schemas.microsoft.com/office/drawing/2014/main" id="{ECB99153-49B0-484D-AEE2-FEA2E7968D72}"/>
              </a:ext>
            </a:extLst>
          </p:cNvPr>
          <p:cNvSpPr/>
          <p:nvPr/>
        </p:nvSpPr>
        <p:spPr>
          <a:xfrm>
            <a:off x="0" y="0"/>
            <a:ext cx="12191999" cy="1786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orbel" panose="020B0503020204020204"/>
                <a:ea typeface="+mn-ea"/>
                <a:cs typeface="+mn-cs"/>
              </a:rPr>
              <a:t>Single Audit ARP/CSLFRF Award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Not all UG compliance categories are tested, but compliance is still required</a:t>
            </a:r>
          </a:p>
        </p:txBody>
      </p:sp>
      <p:sp>
        <p:nvSpPr>
          <p:cNvPr id="14" name="Oval 13">
            <a:extLst>
              <a:ext uri="{FF2B5EF4-FFF2-40B4-BE49-F238E27FC236}">
                <a16:creationId xmlns:a16="http://schemas.microsoft.com/office/drawing/2014/main" id="{5266037B-B045-F20B-F014-AD7618261E8E}"/>
              </a:ext>
            </a:extLst>
          </p:cNvPr>
          <p:cNvSpPr/>
          <p:nvPr/>
        </p:nvSpPr>
        <p:spPr>
          <a:xfrm>
            <a:off x="8925829"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Oval 14">
            <a:extLst>
              <a:ext uri="{FF2B5EF4-FFF2-40B4-BE49-F238E27FC236}">
                <a16:creationId xmlns:a16="http://schemas.microsoft.com/office/drawing/2014/main" id="{6580BDCD-7EC9-C358-D6BF-0CC0265B4F05}"/>
              </a:ext>
            </a:extLst>
          </p:cNvPr>
          <p:cNvSpPr/>
          <p:nvPr/>
        </p:nvSpPr>
        <p:spPr>
          <a:xfrm>
            <a:off x="9780445"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Oval 15">
            <a:extLst>
              <a:ext uri="{FF2B5EF4-FFF2-40B4-BE49-F238E27FC236}">
                <a16:creationId xmlns:a16="http://schemas.microsoft.com/office/drawing/2014/main" id="{CA5C8A66-F67F-86A6-9519-00545308BDD6}"/>
              </a:ext>
            </a:extLst>
          </p:cNvPr>
          <p:cNvSpPr/>
          <p:nvPr/>
        </p:nvSpPr>
        <p:spPr>
          <a:xfrm>
            <a:off x="7187170"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Oval 16">
            <a:extLst>
              <a:ext uri="{FF2B5EF4-FFF2-40B4-BE49-F238E27FC236}">
                <a16:creationId xmlns:a16="http://schemas.microsoft.com/office/drawing/2014/main" id="{E2D46824-0990-DAD8-5DE6-017E6CA396E1}"/>
              </a:ext>
            </a:extLst>
          </p:cNvPr>
          <p:cNvSpPr/>
          <p:nvPr/>
        </p:nvSpPr>
        <p:spPr>
          <a:xfrm>
            <a:off x="6290087" y="5442974"/>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Oval 17">
            <a:extLst>
              <a:ext uri="{FF2B5EF4-FFF2-40B4-BE49-F238E27FC236}">
                <a16:creationId xmlns:a16="http://schemas.microsoft.com/office/drawing/2014/main" id="{C2496BA3-0079-891B-2133-64C5922D3A40}"/>
              </a:ext>
            </a:extLst>
          </p:cNvPr>
          <p:cNvSpPr/>
          <p:nvPr/>
        </p:nvSpPr>
        <p:spPr>
          <a:xfrm>
            <a:off x="1933673" y="5459674"/>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Oval 18">
            <a:extLst>
              <a:ext uri="{FF2B5EF4-FFF2-40B4-BE49-F238E27FC236}">
                <a16:creationId xmlns:a16="http://schemas.microsoft.com/office/drawing/2014/main" id="{5C86AB3C-01E3-2E3F-3B80-334B1C120296}"/>
              </a:ext>
            </a:extLst>
          </p:cNvPr>
          <p:cNvSpPr/>
          <p:nvPr/>
        </p:nvSpPr>
        <p:spPr>
          <a:xfrm>
            <a:off x="1036817"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899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2631250775"/>
              </p:ext>
            </p:extLst>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F371E-5DCE-224E-97F2-553D6DC4014A}"/>
              </a:ext>
            </a:extLst>
          </p:cNvPr>
          <p:cNvSpPr/>
          <p:nvPr/>
        </p:nvSpPr>
        <p:spPr>
          <a:xfrm>
            <a:off x="-463137" y="0"/>
            <a:ext cx="7695210" cy="1116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Project &amp; Expenditure Report</a:t>
            </a:r>
          </a:p>
        </p:txBody>
      </p:sp>
      <p:pic>
        <p:nvPicPr>
          <p:cNvPr id="14" name="Picture 13" descr="Application, table&#10;&#10;Description automatically generated">
            <a:extLst>
              <a:ext uri="{FF2B5EF4-FFF2-40B4-BE49-F238E27FC236}">
                <a16:creationId xmlns:a16="http://schemas.microsoft.com/office/drawing/2014/main" id="{D90240C8-3C97-034A-9ADE-868400804723}"/>
              </a:ext>
            </a:extLst>
          </p:cNvPr>
          <p:cNvPicPr>
            <a:picLocks noChangeAspect="1"/>
          </p:cNvPicPr>
          <p:nvPr/>
        </p:nvPicPr>
        <p:blipFill>
          <a:blip r:embed="rId3"/>
          <a:stretch>
            <a:fillRect/>
          </a:stretch>
        </p:blipFill>
        <p:spPr>
          <a:xfrm>
            <a:off x="225631" y="1270661"/>
            <a:ext cx="5305305" cy="5302332"/>
          </a:xfrm>
          <a:prstGeom prst="rect">
            <a:avLst/>
          </a:prstGeom>
          <a:effectLst>
            <a:outerShdw blurRad="50800" dist="38100" dir="8100000" algn="tr" rotWithShape="0">
              <a:prstClr val="black">
                <a:alpha val="40000"/>
              </a:prstClr>
            </a:outerShdw>
          </a:effectLst>
        </p:spPr>
      </p:pic>
      <p:sp>
        <p:nvSpPr>
          <p:cNvPr id="15" name="Pentagon 14">
            <a:extLst>
              <a:ext uri="{FF2B5EF4-FFF2-40B4-BE49-F238E27FC236}">
                <a16:creationId xmlns:a16="http://schemas.microsoft.com/office/drawing/2014/main" id="{0D1444BE-DE20-2D49-89DB-C0A1DD2D5E1A}"/>
              </a:ext>
            </a:extLst>
          </p:cNvPr>
          <p:cNvSpPr/>
          <p:nvPr/>
        </p:nvSpPr>
        <p:spPr>
          <a:xfrm flipH="1">
            <a:off x="5894713" y="0"/>
            <a:ext cx="6297286" cy="3429000"/>
          </a:xfrm>
          <a:prstGeom prst="homePlate">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algn="ctr"/>
            <a:r>
              <a:rPr lang="en-US" sz="2400" dirty="0"/>
              <a:t>Compliance Guide Lists Expenditure Categories (EC) within each broad grouping. Local government must align each project with one (and only one) EC</a:t>
            </a:r>
          </a:p>
          <a:p>
            <a:pPr marL="123825" algn="ctr"/>
            <a:r>
              <a:rPr lang="en-US" sz="2400" dirty="0">
                <a:solidFill>
                  <a:schemeClr val="bg1"/>
                </a:solidFill>
              </a:rPr>
              <a:t>Must </a:t>
            </a:r>
            <a:r>
              <a:rPr lang="en-US" sz="2400" dirty="0">
                <a:solidFill>
                  <a:schemeClr val="bg1"/>
                </a:solidFill>
                <a:hlinkClick r:id="rId4">
                  <a:extLst>
                    <a:ext uri="{A12FA001-AC4F-418D-AE19-62706E023703}">
                      <ahyp:hlinkClr xmlns:ahyp="http://schemas.microsoft.com/office/drawing/2018/hyperlinkcolor" val="tx"/>
                    </a:ext>
                  </a:extLst>
                </a:hlinkClick>
              </a:rPr>
              <a:t>track data elements </a:t>
            </a:r>
            <a:r>
              <a:rPr lang="en-US" sz="2400" dirty="0"/>
              <a:t>for certain ECs</a:t>
            </a:r>
          </a:p>
        </p:txBody>
      </p:sp>
      <p:sp>
        <p:nvSpPr>
          <p:cNvPr id="16" name="Pentagon 15">
            <a:extLst>
              <a:ext uri="{FF2B5EF4-FFF2-40B4-BE49-F238E27FC236}">
                <a16:creationId xmlns:a16="http://schemas.microsoft.com/office/drawing/2014/main" id="{A5937F16-489B-684C-A75B-B48735A8D1A2}"/>
              </a:ext>
            </a:extLst>
          </p:cNvPr>
          <p:cNvSpPr/>
          <p:nvPr/>
        </p:nvSpPr>
        <p:spPr>
          <a:xfrm flipH="1">
            <a:off x="5981252" y="3429000"/>
            <a:ext cx="6210748" cy="3429000"/>
          </a:xfrm>
          <a:prstGeom prst="homePlate">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ctr">
              <a:spcBef>
                <a:spcPts val="600"/>
              </a:spcBef>
            </a:pPr>
            <a:r>
              <a:rPr lang="en-US" sz="2400" dirty="0"/>
              <a:t>* Projects that local government will report on amount of funds spent on evidenced-based projects</a:t>
            </a:r>
          </a:p>
          <a:p>
            <a:pPr marL="236538" algn="ctr">
              <a:spcBef>
                <a:spcPts val="600"/>
              </a:spcBef>
            </a:pPr>
            <a:endParaRPr lang="en-US" sz="800" dirty="0"/>
          </a:p>
          <a:p>
            <a:pPr marL="236538" algn="ctr">
              <a:spcBef>
                <a:spcPts val="600"/>
              </a:spcBef>
            </a:pPr>
            <a:r>
              <a:rPr lang="en-US" sz="2400" dirty="0"/>
              <a:t>^ Projects that local government will report on number of disproportionately impacted beneficiaries</a:t>
            </a:r>
          </a:p>
        </p:txBody>
      </p:sp>
    </p:spTree>
    <p:extLst>
      <p:ext uri="{BB962C8B-B14F-4D97-AF65-F5344CB8AC3E}">
        <p14:creationId xmlns:p14="http://schemas.microsoft.com/office/powerpoint/2010/main" val="235110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3A05-A244-9E4F-826E-88D332CC6FA3}"/>
              </a:ext>
            </a:extLst>
          </p:cNvPr>
          <p:cNvSpPr>
            <a:spLocks noGrp="1"/>
          </p:cNvSpPr>
          <p:nvPr>
            <p:ph type="title"/>
          </p:nvPr>
        </p:nvSpPr>
        <p:spPr>
          <a:xfrm>
            <a:off x="-1" y="16136"/>
            <a:ext cx="12191999" cy="1325563"/>
          </a:xfrm>
          <a:solidFill>
            <a:schemeClr val="accent2"/>
          </a:solidFill>
          <a:ln>
            <a:solidFill>
              <a:schemeClr val="accent2"/>
            </a:solidFill>
          </a:ln>
        </p:spPr>
        <p:txBody>
          <a:bodyPr/>
          <a:lstStyle/>
          <a:p>
            <a:pPr algn="ctr"/>
            <a:r>
              <a:rPr lang="en-US" dirty="0">
                <a:solidFill>
                  <a:schemeClr val="bg1"/>
                </a:solidFill>
              </a:rPr>
              <a:t>Revenue Replacement Compliance: </a:t>
            </a:r>
            <a:br>
              <a:rPr lang="en-US" dirty="0">
                <a:solidFill>
                  <a:schemeClr val="bg1"/>
                </a:solidFill>
              </a:rPr>
            </a:br>
            <a:r>
              <a:rPr lang="en-US" dirty="0">
                <a:solidFill>
                  <a:schemeClr val="bg1"/>
                </a:solidFill>
              </a:rPr>
              <a:t>Exempt from Some UG Provisions</a:t>
            </a:r>
          </a:p>
        </p:txBody>
      </p:sp>
      <p:sp>
        <p:nvSpPr>
          <p:cNvPr id="3" name="Content Placeholder 2">
            <a:extLst>
              <a:ext uri="{FF2B5EF4-FFF2-40B4-BE49-F238E27FC236}">
                <a16:creationId xmlns:a16="http://schemas.microsoft.com/office/drawing/2014/main" id="{0D5E442F-CE99-F84C-BF40-6140407DAE2D}"/>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9B83FC4C-6D08-CF4F-928A-0819A5C1AD7A}"/>
              </a:ext>
            </a:extLst>
          </p:cNvPr>
          <p:cNvGraphicFramePr>
            <a:graphicFrameLocks/>
          </p:cNvGraphicFramePr>
          <p:nvPr>
            <p:extLst>
              <p:ext uri="{D42A27DB-BD31-4B8C-83A1-F6EECF244321}">
                <p14:modId xmlns:p14="http://schemas.microsoft.com/office/powerpoint/2010/main" val="3594821621"/>
              </p:ext>
            </p:extLst>
          </p:nvPr>
        </p:nvGraphicFramePr>
        <p:xfrm>
          <a:off x="0" y="1341699"/>
          <a:ext cx="12192000" cy="498118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708">
                <a:tc>
                  <a:txBody>
                    <a:bodyPr/>
                    <a:lstStyle/>
                    <a:p>
                      <a:pPr algn="ctr"/>
                      <a:r>
                        <a:rPr lang="en-US" sz="1600" dirty="0"/>
                        <a:t>Award Terms</a:t>
                      </a:r>
                    </a:p>
                  </a:txBody>
                  <a:tcPr/>
                </a:tc>
                <a:tc>
                  <a:txBody>
                    <a:bodyPr/>
                    <a:lstStyle/>
                    <a:p>
                      <a:pPr algn="ctr"/>
                      <a:r>
                        <a:rPr lang="en-US" dirty="0"/>
                        <a:t>Prohibited Expenditures</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339361">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a:t>
                      </a:r>
                      <a:r>
                        <a:rPr lang="en-US" sz="1600" strike="sngStrike" dirty="0"/>
                        <a:t>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t>
                      </a:r>
                      <a:r>
                        <a:rPr lang="en-US" sz="1600" strike="sngStrike" dirty="0"/>
                        <a:t>all applicable </a:t>
                      </a:r>
                      <a:r>
                        <a:rPr lang="en-US" sz="1600" strike="noStrike" dirty="0"/>
                        <a:t> </a:t>
                      </a:r>
                      <a:r>
                        <a:rPr lang="en-US" sz="1600" strike="noStrike" dirty="0">
                          <a:solidFill>
                            <a:srgbClr val="FF0000"/>
                          </a:solidFill>
                        </a:rPr>
                        <a:t>some</a:t>
                      </a:r>
                      <a:r>
                        <a:rPr lang="en-US" sz="1600" strike="noStrike" dirty="0"/>
                        <a:t> U</a:t>
                      </a:r>
                      <a:r>
                        <a:rPr lang="en-US" sz="1600" dirty="0"/>
                        <a:t>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a:t>Other federal laws</a:t>
                      </a:r>
                      <a:endParaRPr lang="en-US" sz="1600" dirty="0"/>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r>
                        <a:rPr lang="en-US" sz="1800" b="0" dirty="0">
                          <a:solidFill>
                            <a:srgbClr val="FF0000"/>
                          </a:solidFill>
                        </a:rPr>
                        <a:t>(limited review)</a:t>
                      </a:r>
                      <a:endParaRPr lang="en-US" sz="1800" b="0" dirty="0">
                        <a:solidFill>
                          <a:schemeClr val="tx1"/>
                        </a:solidFill>
                      </a:endParaRP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Procurement, Suspension, &amp; Debarment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Property Management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Tree>
    <p:extLst>
      <p:ext uri="{BB962C8B-B14F-4D97-AF65-F5344CB8AC3E}">
        <p14:creationId xmlns:p14="http://schemas.microsoft.com/office/powerpoint/2010/main" val="403341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CEF581-A160-6B41-A199-169DAC5F2ADE}"/>
              </a:ext>
            </a:extLst>
          </p:cNvPr>
          <p:cNvSpPr/>
          <p:nvPr/>
        </p:nvSpPr>
        <p:spPr>
          <a:xfrm>
            <a:off x="0" y="0"/>
            <a:ext cx="12192000" cy="118435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2A60B-52E5-3341-ABDF-79A2C5A64D45}"/>
              </a:ext>
            </a:extLst>
          </p:cNvPr>
          <p:cNvSpPr>
            <a:spLocks noGrp="1"/>
          </p:cNvSpPr>
          <p:nvPr>
            <p:ph type="title"/>
          </p:nvPr>
        </p:nvSpPr>
        <p:spPr>
          <a:xfrm>
            <a:off x="838200" y="-70603"/>
            <a:ext cx="10515600" cy="1325563"/>
          </a:xfrm>
        </p:spPr>
        <p:txBody>
          <a:bodyPr/>
          <a:lstStyle/>
          <a:p>
            <a:pPr algn="ctr"/>
            <a:r>
              <a:rPr lang="en-US" dirty="0">
                <a:solidFill>
                  <a:schemeClr val="bg1"/>
                </a:solidFill>
              </a:rPr>
              <a:t>Compliance</a:t>
            </a:r>
          </a:p>
        </p:txBody>
      </p:sp>
      <p:graphicFrame>
        <p:nvGraphicFramePr>
          <p:cNvPr id="4" name="Content Placeholder 3">
            <a:extLst>
              <a:ext uri="{FF2B5EF4-FFF2-40B4-BE49-F238E27FC236}">
                <a16:creationId xmlns:a16="http://schemas.microsoft.com/office/drawing/2014/main" id="{707D4383-7A88-9040-BE8A-AF09E7FD36ED}"/>
              </a:ext>
            </a:extLst>
          </p:cNvPr>
          <p:cNvGraphicFramePr>
            <a:graphicFrameLocks noGrp="1"/>
          </p:cNvGraphicFramePr>
          <p:nvPr>
            <p:ph idx="1"/>
            <p:extLst>
              <p:ext uri="{D42A27DB-BD31-4B8C-83A1-F6EECF244321}">
                <p14:modId xmlns:p14="http://schemas.microsoft.com/office/powerpoint/2010/main" val="2593977268"/>
              </p:ext>
            </p:extLst>
          </p:nvPr>
        </p:nvGraphicFramePr>
        <p:xfrm>
          <a:off x="-83128" y="1184357"/>
          <a:ext cx="12192000" cy="389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Up Arrow 5">
            <a:extLst>
              <a:ext uri="{FF2B5EF4-FFF2-40B4-BE49-F238E27FC236}">
                <a16:creationId xmlns:a16="http://schemas.microsoft.com/office/drawing/2014/main" id="{39145883-C9CE-7647-B2B5-81125B7B3419}"/>
              </a:ext>
            </a:extLst>
          </p:cNvPr>
          <p:cNvSpPr/>
          <p:nvPr/>
        </p:nvSpPr>
        <p:spPr>
          <a:xfrm rot="2770414">
            <a:off x="2209288" y="3419381"/>
            <a:ext cx="2156878" cy="2255047"/>
          </a:xfrm>
          <a:prstGeom prst="leftUpArrow">
            <a:avLst>
              <a:gd name="adj1" fmla="val 25000"/>
              <a:gd name="adj2" fmla="val 18941"/>
              <a:gd name="adj3" fmla="val 25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Up Arrow 6">
            <a:extLst>
              <a:ext uri="{FF2B5EF4-FFF2-40B4-BE49-F238E27FC236}">
                <a16:creationId xmlns:a16="http://schemas.microsoft.com/office/drawing/2014/main" id="{667A871E-BD59-6246-A945-D6AC7803C542}"/>
              </a:ext>
            </a:extLst>
          </p:cNvPr>
          <p:cNvSpPr/>
          <p:nvPr/>
        </p:nvSpPr>
        <p:spPr>
          <a:xfrm rot="2770414">
            <a:off x="6978602" y="3419381"/>
            <a:ext cx="2156878" cy="2255047"/>
          </a:xfrm>
          <a:prstGeom prst="leftUpArrow">
            <a:avLst>
              <a:gd name="adj1" fmla="val 25000"/>
              <a:gd name="adj2" fmla="val 18941"/>
              <a:gd name="adj3" fmla="val 25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656352-6BC0-8D46-A994-8AC3A0F627C1}"/>
              </a:ext>
            </a:extLst>
          </p:cNvPr>
          <p:cNvSpPr/>
          <p:nvPr/>
        </p:nvSpPr>
        <p:spPr>
          <a:xfrm>
            <a:off x="605642" y="5842660"/>
            <a:ext cx="564077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Retained by local government and (potentially) reviewed during audit process</a:t>
            </a:r>
          </a:p>
        </p:txBody>
      </p:sp>
      <p:sp>
        <p:nvSpPr>
          <p:cNvPr id="9" name="Rectangle 8">
            <a:extLst>
              <a:ext uri="{FF2B5EF4-FFF2-40B4-BE49-F238E27FC236}">
                <a16:creationId xmlns:a16="http://schemas.microsoft.com/office/drawing/2014/main" id="{ED2ABA74-800A-EE43-917D-39A1F8C168AE}"/>
              </a:ext>
            </a:extLst>
          </p:cNvPr>
          <p:cNvSpPr/>
          <p:nvPr/>
        </p:nvSpPr>
        <p:spPr>
          <a:xfrm>
            <a:off x="6367153" y="5842660"/>
            <a:ext cx="564077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Information provided in report(s) to US Treasury</a:t>
            </a:r>
          </a:p>
        </p:txBody>
      </p:sp>
    </p:spTree>
    <p:extLst>
      <p:ext uri="{BB962C8B-B14F-4D97-AF65-F5344CB8AC3E}">
        <p14:creationId xmlns:p14="http://schemas.microsoft.com/office/powerpoint/2010/main" val="418547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cxnSp>
        <p:nvCxnSpPr>
          <p:cNvPr id="21" name="Straight Connector 20"/>
          <p:cNvCxnSpPr/>
          <p:nvPr/>
        </p:nvCxnSpPr>
        <p:spPr>
          <a:xfrm>
            <a:off x="8977745" y="5106921"/>
            <a:ext cx="11876"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39491" y="3694928"/>
            <a:ext cx="0" cy="1463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10145452" y="2339740"/>
            <a:ext cx="7645" cy="14133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6763" y="2339740"/>
            <a:ext cx="7406640" cy="20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239491" y="3726732"/>
            <a:ext cx="59139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39491" y="5132895"/>
            <a:ext cx="47501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35136" y="5995553"/>
            <a:ext cx="394260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35136" y="5963748"/>
            <a:ext cx="11876" cy="91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50878" y="1181719"/>
            <a:ext cx="2098305" cy="2052063"/>
          </a:xfrm>
          <a:prstGeom prst="ellipse">
            <a:avLst/>
          </a:prstGeom>
          <a:solidFill>
            <a:schemeClr val="bg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186446" y="3558546"/>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49" name="Oval 48"/>
          <p:cNvSpPr/>
          <p:nvPr/>
        </p:nvSpPr>
        <p:spPr>
          <a:xfrm>
            <a:off x="7501542" y="2063927"/>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51" name="Oval 50"/>
          <p:cNvSpPr/>
          <p:nvPr/>
        </p:nvSpPr>
        <p:spPr>
          <a:xfrm>
            <a:off x="7605891" y="4874747"/>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52" name="Oval 51"/>
          <p:cNvSpPr/>
          <p:nvPr/>
        </p:nvSpPr>
        <p:spPr>
          <a:xfrm>
            <a:off x="4796343" y="6141115"/>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20" name="Rectangle 19"/>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cs typeface="Arial" panose="020B0604020202020204" pitchFamily="34" charset="0"/>
              </a:rPr>
              <a:t>ARP/CSLFRF Timing</a:t>
            </a:r>
          </a:p>
        </p:txBody>
      </p:sp>
      <p:sp>
        <p:nvSpPr>
          <p:cNvPr id="2" name="Rectangle 1"/>
          <p:cNvSpPr/>
          <p:nvPr/>
        </p:nvSpPr>
        <p:spPr>
          <a:xfrm>
            <a:off x="1245983" y="1682474"/>
            <a:ext cx="1708094" cy="1200329"/>
          </a:xfrm>
          <a:prstGeom prst="rect">
            <a:avLst/>
          </a:prstGeom>
        </p:spPr>
        <p:txBody>
          <a:bodyPr wrap="square">
            <a:spAutoFit/>
          </a:bodyPr>
          <a:lstStyle/>
          <a:p>
            <a:pPr algn="ctr"/>
            <a:r>
              <a:rPr lang="en-US" b="1" cap="all">
                <a:solidFill>
                  <a:schemeClr val="bg1"/>
                </a:solidFill>
                <a:latin typeface="Arial" panose="020B0604020202020204" pitchFamily="34" charset="0"/>
                <a:cs typeface="Arial" panose="020B0604020202020204" pitchFamily="34" charset="0"/>
              </a:rPr>
              <a:t>January 27,</a:t>
            </a:r>
          </a:p>
          <a:p>
            <a:pPr algn="ctr"/>
            <a:r>
              <a:rPr lang="en-US" b="1" cap="all">
                <a:solidFill>
                  <a:schemeClr val="bg1"/>
                </a:solidFill>
                <a:latin typeface="Arial" panose="020B0604020202020204" pitchFamily="34" charset="0"/>
                <a:cs typeface="Arial" panose="020B0604020202020204" pitchFamily="34" charset="0"/>
              </a:rPr>
              <a:t>2020:</a:t>
            </a:r>
          </a:p>
          <a:p>
            <a:pPr algn="ctr"/>
            <a:r>
              <a:rPr lang="en-US" b="1" cap="all">
                <a:solidFill>
                  <a:schemeClr val="bg1"/>
                </a:solidFill>
                <a:latin typeface="Arial" panose="020B0604020202020204" pitchFamily="34" charset="0"/>
                <a:cs typeface="Arial" panose="020B0604020202020204" pitchFamily="34" charset="0"/>
              </a:rPr>
              <a:t>Pandemic Begins</a:t>
            </a:r>
          </a:p>
        </p:txBody>
      </p:sp>
      <p:sp>
        <p:nvSpPr>
          <p:cNvPr id="23" name="Rectangle 22"/>
          <p:cNvSpPr/>
          <p:nvPr/>
        </p:nvSpPr>
        <p:spPr>
          <a:xfrm>
            <a:off x="9659994" y="3715850"/>
            <a:ext cx="2532006" cy="584775"/>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Summer 2021:</a:t>
            </a:r>
          </a:p>
          <a:p>
            <a:r>
              <a:rPr lang="en-US" sz="1600" b="1" cap="all">
                <a:solidFill>
                  <a:schemeClr val="tx1">
                    <a:lumMod val="50000"/>
                    <a:lumOff val="50000"/>
                  </a:schemeClr>
                </a:solidFill>
                <a:latin typeface="Arial" panose="020B0604020202020204" pitchFamily="34" charset="0"/>
                <a:cs typeface="Arial" panose="020B0604020202020204" pitchFamily="34" charset="0"/>
              </a:rPr>
              <a:t>First ½ Distribution</a:t>
            </a:r>
          </a:p>
        </p:txBody>
      </p:sp>
      <p:sp>
        <p:nvSpPr>
          <p:cNvPr id="24" name="Rectangle 23"/>
          <p:cNvSpPr/>
          <p:nvPr/>
        </p:nvSpPr>
        <p:spPr>
          <a:xfrm>
            <a:off x="5285805" y="6145228"/>
            <a:ext cx="3427220" cy="584775"/>
          </a:xfrm>
          <a:prstGeom prst="rect">
            <a:avLst/>
          </a:prstGeom>
        </p:spPr>
        <p:txBody>
          <a:bodyPr wrap="non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December 31, 2026:</a:t>
            </a:r>
          </a:p>
          <a:p>
            <a:pPr algn="ctr"/>
            <a:r>
              <a:rPr lang="en-US" sz="1600" b="1" cap="all">
                <a:solidFill>
                  <a:schemeClr val="tx1">
                    <a:lumMod val="50000"/>
                    <a:lumOff val="50000"/>
                  </a:schemeClr>
                </a:solidFill>
                <a:latin typeface="Arial" panose="020B0604020202020204" pitchFamily="34" charset="0"/>
                <a:cs typeface="Arial" panose="020B0604020202020204" pitchFamily="34" charset="0"/>
              </a:rPr>
              <a:t>All Funds Fully Expended</a:t>
            </a:r>
          </a:p>
        </p:txBody>
      </p:sp>
      <p:sp>
        <p:nvSpPr>
          <p:cNvPr id="25" name="Rectangle 24"/>
          <p:cNvSpPr/>
          <p:nvPr/>
        </p:nvSpPr>
        <p:spPr>
          <a:xfrm>
            <a:off x="7957252" y="1361184"/>
            <a:ext cx="3405484" cy="861774"/>
          </a:xfrm>
          <a:prstGeom prst="rect">
            <a:avLst/>
          </a:prstGeom>
        </p:spPr>
        <p:txBody>
          <a:bodyPr wrap="none">
            <a:spAutoFit/>
          </a:bodyPr>
          <a:lstStyle/>
          <a:p>
            <a:pPr algn="ctr"/>
            <a:endParaRPr lang="en-US" b="1" cap="all">
              <a:solidFill>
                <a:schemeClr val="tx1">
                  <a:lumMod val="50000"/>
                  <a:lumOff val="50000"/>
                </a:schemeClr>
              </a:solidFill>
              <a:latin typeface="Arial" panose="020B0604020202020204" pitchFamily="34" charset="0"/>
              <a:cs typeface="Arial" panose="020B0604020202020204" pitchFamily="34" charset="0"/>
            </a:endParaRPr>
          </a:p>
          <a:p>
            <a:r>
              <a:rPr lang="en-US" sz="1600" b="1" cap="all">
                <a:solidFill>
                  <a:schemeClr val="tx1">
                    <a:lumMod val="50000"/>
                    <a:lumOff val="50000"/>
                  </a:schemeClr>
                </a:solidFill>
                <a:latin typeface="Arial" panose="020B0604020202020204" pitchFamily="34" charset="0"/>
                <a:cs typeface="Arial" panose="020B0604020202020204" pitchFamily="34" charset="0"/>
              </a:rPr>
              <a:t>March 3, 2021:</a:t>
            </a:r>
          </a:p>
          <a:p>
            <a:pPr algn="ctr"/>
            <a:r>
              <a:rPr lang="en-US" sz="1600" b="1" cap="all">
                <a:solidFill>
                  <a:schemeClr val="tx1">
                    <a:lumMod val="50000"/>
                    <a:lumOff val="50000"/>
                  </a:schemeClr>
                </a:solidFill>
                <a:latin typeface="Arial" panose="020B0604020202020204" pitchFamily="34" charset="0"/>
                <a:cs typeface="Arial" panose="020B0604020202020204" pitchFamily="34" charset="0"/>
              </a:rPr>
              <a:t>ARP/CLFRF Effective Date</a:t>
            </a:r>
          </a:p>
        </p:txBody>
      </p:sp>
      <p:sp>
        <p:nvSpPr>
          <p:cNvPr id="27" name="Rectangle 26"/>
          <p:cNvSpPr/>
          <p:nvPr/>
        </p:nvSpPr>
        <p:spPr>
          <a:xfrm>
            <a:off x="7967144" y="4477795"/>
            <a:ext cx="2803973" cy="584775"/>
          </a:xfrm>
          <a:prstGeom prst="rect">
            <a:avLst/>
          </a:prstGeom>
        </p:spPr>
        <p:txBody>
          <a:bodyPr wrap="non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Summer 2022:</a:t>
            </a:r>
          </a:p>
          <a:p>
            <a:r>
              <a:rPr lang="en-US" sz="1600" b="1" cap="all">
                <a:solidFill>
                  <a:schemeClr val="tx1">
                    <a:lumMod val="50000"/>
                    <a:lumOff val="50000"/>
                  </a:schemeClr>
                </a:solidFill>
                <a:latin typeface="Arial" panose="020B0604020202020204" pitchFamily="34" charset="0"/>
                <a:cs typeface="Arial" panose="020B0604020202020204" pitchFamily="34" charset="0"/>
              </a:rPr>
              <a:t>Second ½ Distribution</a:t>
            </a:r>
          </a:p>
        </p:txBody>
      </p:sp>
      <p:sp>
        <p:nvSpPr>
          <p:cNvPr id="29" name="Oval 28">
            <a:extLst>
              <a:ext uri="{FF2B5EF4-FFF2-40B4-BE49-F238E27FC236}">
                <a16:creationId xmlns:a16="http://schemas.microsoft.com/office/drawing/2014/main" id="{4C7C9F25-07C2-B04C-81D0-4FA045859805}"/>
              </a:ext>
            </a:extLst>
          </p:cNvPr>
          <p:cNvSpPr/>
          <p:nvPr/>
        </p:nvSpPr>
        <p:spPr>
          <a:xfrm>
            <a:off x="8717139" y="5712630"/>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3406829-D8BB-2549-A0EE-0A4A1B5F5AA7}"/>
              </a:ext>
            </a:extLst>
          </p:cNvPr>
          <p:cNvSpPr/>
          <p:nvPr/>
        </p:nvSpPr>
        <p:spPr>
          <a:xfrm>
            <a:off x="9216536" y="5721215"/>
            <a:ext cx="2941773" cy="584775"/>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December 31, 2024:</a:t>
            </a:r>
          </a:p>
          <a:p>
            <a:r>
              <a:rPr lang="en-US" sz="1600" b="1" cap="all">
                <a:solidFill>
                  <a:schemeClr val="tx1">
                    <a:lumMod val="50000"/>
                    <a:lumOff val="50000"/>
                  </a:schemeClr>
                </a:solidFill>
                <a:latin typeface="Arial" panose="020B0604020202020204" pitchFamily="34" charset="0"/>
                <a:cs typeface="Arial" panose="020B0604020202020204" pitchFamily="34" charset="0"/>
              </a:rPr>
              <a:t>All Funds Obligated</a:t>
            </a:r>
          </a:p>
        </p:txBody>
      </p:sp>
      <p:sp>
        <p:nvSpPr>
          <p:cNvPr id="3" name="Rectangle 2">
            <a:extLst>
              <a:ext uri="{FF2B5EF4-FFF2-40B4-BE49-F238E27FC236}">
                <a16:creationId xmlns:a16="http://schemas.microsoft.com/office/drawing/2014/main" id="{7D55F5AA-1B94-7147-92FA-6BCB18819275}"/>
              </a:ext>
            </a:extLst>
          </p:cNvPr>
          <p:cNvSpPr/>
          <p:nvPr/>
        </p:nvSpPr>
        <p:spPr>
          <a:xfrm>
            <a:off x="99550" y="3359571"/>
            <a:ext cx="3789235" cy="3208296"/>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600" b="1">
                <a:solidFill>
                  <a:schemeClr val="accent1"/>
                </a:solidFill>
              </a:rPr>
              <a:t>Premium Pay: </a:t>
            </a:r>
            <a:r>
              <a:rPr lang="en-US" sz="1600">
                <a:solidFill>
                  <a:schemeClr val="accent1"/>
                </a:solidFill>
              </a:rPr>
              <a:t>May be applied retroactively to beginning of pandemic</a:t>
            </a:r>
          </a:p>
          <a:p>
            <a:pPr marL="285750" indent="-285750">
              <a:spcBef>
                <a:spcPts val="600"/>
              </a:spcBef>
              <a:buFont typeface="Arial" panose="020B0604020202020204" pitchFamily="34" charset="0"/>
              <a:buChar char="•"/>
            </a:pPr>
            <a:r>
              <a:rPr lang="en-US" sz="1600" b="1">
                <a:solidFill>
                  <a:schemeClr val="accent1"/>
                </a:solidFill>
              </a:rPr>
              <a:t>Assistance Programs</a:t>
            </a:r>
            <a:r>
              <a:rPr lang="en-US" sz="1600">
                <a:solidFill>
                  <a:schemeClr val="accent1"/>
                </a:solidFill>
              </a:rPr>
              <a:t>: May address negative impacts from beginning of pandemic</a:t>
            </a:r>
          </a:p>
          <a:p>
            <a:pPr marL="285750" indent="-285750">
              <a:spcBef>
                <a:spcPts val="600"/>
              </a:spcBef>
              <a:buFont typeface="Arial" panose="020B0604020202020204" pitchFamily="34" charset="0"/>
              <a:buChar char="•"/>
            </a:pPr>
            <a:r>
              <a:rPr lang="en-US" sz="1600" b="1">
                <a:solidFill>
                  <a:schemeClr val="accent1"/>
                </a:solidFill>
              </a:rPr>
              <a:t>Revenue Loss: </a:t>
            </a:r>
            <a:r>
              <a:rPr lang="en-US" sz="1600">
                <a:solidFill>
                  <a:schemeClr val="accent1"/>
                </a:solidFill>
              </a:rPr>
              <a:t>Will be calculated from beginning of pandemic. May cover expenses from March 3, 2021 onward</a:t>
            </a:r>
          </a:p>
          <a:p>
            <a:pPr marL="285750" indent="-285750">
              <a:spcBef>
                <a:spcPts val="600"/>
              </a:spcBef>
              <a:buFont typeface="Arial" panose="020B0604020202020204" pitchFamily="34" charset="0"/>
              <a:buChar char="•"/>
            </a:pPr>
            <a:r>
              <a:rPr lang="en-US" sz="1600" b="1">
                <a:solidFill>
                  <a:schemeClr val="accent1"/>
                </a:solidFill>
              </a:rPr>
              <a:t>Water/Wastewater/Broadband: </a:t>
            </a:r>
            <a:r>
              <a:rPr lang="en-US" sz="1600">
                <a:solidFill>
                  <a:schemeClr val="accent1"/>
                </a:solidFill>
              </a:rPr>
              <a:t>May be used for projects that started before March 3, 2021, but only for expenses after that date</a:t>
            </a:r>
          </a:p>
        </p:txBody>
      </p:sp>
      <p:sp>
        <p:nvSpPr>
          <p:cNvPr id="31" name="Oval 30">
            <a:extLst>
              <a:ext uri="{FF2B5EF4-FFF2-40B4-BE49-F238E27FC236}">
                <a16:creationId xmlns:a16="http://schemas.microsoft.com/office/drawing/2014/main" id="{873228A0-0D2A-C748-9FFB-CEE7C54CB107}"/>
              </a:ext>
            </a:extLst>
          </p:cNvPr>
          <p:cNvSpPr/>
          <p:nvPr/>
        </p:nvSpPr>
        <p:spPr>
          <a:xfrm>
            <a:off x="9892493" y="2778101"/>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841931B-2B97-1846-A6EC-182FA2C8F21B}"/>
              </a:ext>
            </a:extLst>
          </p:cNvPr>
          <p:cNvSpPr/>
          <p:nvPr/>
        </p:nvSpPr>
        <p:spPr>
          <a:xfrm>
            <a:off x="7391580" y="2741879"/>
            <a:ext cx="2365102" cy="584775"/>
          </a:xfrm>
          <a:prstGeom prst="rect">
            <a:avLst/>
          </a:prstGeom>
        </p:spPr>
        <p:txBody>
          <a:bodyPr wrap="square">
            <a:spAutoFit/>
          </a:bodyPr>
          <a:lstStyle/>
          <a:p>
            <a:pPr algn="r"/>
            <a:r>
              <a:rPr lang="en-US" sz="1600" b="1" cap="all">
                <a:solidFill>
                  <a:schemeClr val="tx1">
                    <a:lumMod val="50000"/>
                    <a:lumOff val="50000"/>
                  </a:schemeClr>
                </a:solidFill>
                <a:latin typeface="Arial" panose="020B0604020202020204" pitchFamily="34" charset="0"/>
                <a:cs typeface="Arial" panose="020B0604020202020204" pitchFamily="34" charset="0"/>
              </a:rPr>
              <a:t>May 2021:</a:t>
            </a:r>
          </a:p>
          <a:p>
            <a:pPr algn="r"/>
            <a:r>
              <a:rPr lang="en-US" sz="1600" b="1" cap="all">
                <a:solidFill>
                  <a:schemeClr val="tx1">
                    <a:lumMod val="50000"/>
                    <a:lumOff val="50000"/>
                  </a:schemeClr>
                </a:solidFill>
                <a:latin typeface="Arial" panose="020B0604020202020204" pitchFamily="34" charset="0"/>
                <a:cs typeface="Arial" panose="020B0604020202020204" pitchFamily="34" charset="0"/>
              </a:rPr>
              <a:t>Interim Final Rule</a:t>
            </a:r>
          </a:p>
        </p:txBody>
      </p:sp>
      <p:sp>
        <p:nvSpPr>
          <p:cNvPr id="33" name="Rectangle 32">
            <a:extLst>
              <a:ext uri="{FF2B5EF4-FFF2-40B4-BE49-F238E27FC236}">
                <a16:creationId xmlns:a16="http://schemas.microsoft.com/office/drawing/2014/main" id="{E6C8610E-7661-124F-803A-6419613A75D0}"/>
              </a:ext>
            </a:extLst>
          </p:cNvPr>
          <p:cNvSpPr/>
          <p:nvPr/>
        </p:nvSpPr>
        <p:spPr>
          <a:xfrm>
            <a:off x="4931705" y="3752707"/>
            <a:ext cx="3763064" cy="584775"/>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Fall 2021:</a:t>
            </a:r>
          </a:p>
          <a:p>
            <a:r>
              <a:rPr lang="en-US" sz="1600" b="1" cap="all">
                <a:solidFill>
                  <a:schemeClr val="tx1">
                    <a:lumMod val="50000"/>
                    <a:lumOff val="50000"/>
                  </a:schemeClr>
                </a:solidFill>
                <a:latin typeface="Arial" panose="020B0604020202020204" pitchFamily="34" charset="0"/>
                <a:cs typeface="Arial" panose="020B0604020202020204" pitchFamily="34" charset="0"/>
              </a:rPr>
              <a:t>Various Compliance Guides</a:t>
            </a:r>
          </a:p>
        </p:txBody>
      </p:sp>
      <p:sp>
        <p:nvSpPr>
          <p:cNvPr id="34" name="Oval 33">
            <a:extLst>
              <a:ext uri="{FF2B5EF4-FFF2-40B4-BE49-F238E27FC236}">
                <a16:creationId xmlns:a16="http://schemas.microsoft.com/office/drawing/2014/main" id="{3BBA37C3-8A20-BB4B-BE6A-097B4E9B84C7}"/>
              </a:ext>
            </a:extLst>
          </p:cNvPr>
          <p:cNvSpPr/>
          <p:nvPr/>
        </p:nvSpPr>
        <p:spPr>
          <a:xfrm>
            <a:off x="6149204" y="3466128"/>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9A5B94C-FCA4-A441-943D-9C0B7EA303CF}"/>
              </a:ext>
            </a:extLst>
          </p:cNvPr>
          <p:cNvSpPr/>
          <p:nvPr/>
        </p:nvSpPr>
        <p:spPr>
          <a:xfrm>
            <a:off x="3989434" y="4513325"/>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1D70A1F-A55A-0049-B4F1-B637C840135D}"/>
              </a:ext>
            </a:extLst>
          </p:cNvPr>
          <p:cNvSpPr/>
          <p:nvPr/>
        </p:nvSpPr>
        <p:spPr>
          <a:xfrm>
            <a:off x="4537091" y="4589902"/>
            <a:ext cx="3042350" cy="338554"/>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January 2022: Final Rule</a:t>
            </a:r>
          </a:p>
        </p:txBody>
      </p:sp>
      <p:sp>
        <p:nvSpPr>
          <p:cNvPr id="4" name="Rectangle 3">
            <a:extLst>
              <a:ext uri="{FF2B5EF4-FFF2-40B4-BE49-F238E27FC236}">
                <a16:creationId xmlns:a16="http://schemas.microsoft.com/office/drawing/2014/main" id="{B95FF74C-B8EF-524F-9355-11645F72E2FD}"/>
              </a:ext>
            </a:extLst>
          </p:cNvPr>
          <p:cNvSpPr/>
          <p:nvPr/>
        </p:nvSpPr>
        <p:spPr>
          <a:xfrm>
            <a:off x="4055841" y="3682434"/>
            <a:ext cx="5963132" cy="1704088"/>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US" sz="2400" i="1" dirty="0"/>
              <a:t>Obligation </a:t>
            </a:r>
            <a:r>
              <a:rPr lang="en-US" sz="2400" dirty="0"/>
              <a:t>means an order placed for property and services and entering into contracts, subawards, and similar transactions that require payment. </a:t>
            </a:r>
          </a:p>
        </p:txBody>
      </p:sp>
      <p:sp>
        <p:nvSpPr>
          <p:cNvPr id="5" name="Oval 4">
            <a:extLst>
              <a:ext uri="{FF2B5EF4-FFF2-40B4-BE49-F238E27FC236}">
                <a16:creationId xmlns:a16="http://schemas.microsoft.com/office/drawing/2014/main" id="{24429F61-D9E5-5543-974F-99B22812D6D7}"/>
              </a:ext>
            </a:extLst>
          </p:cNvPr>
          <p:cNvSpPr/>
          <p:nvPr/>
        </p:nvSpPr>
        <p:spPr>
          <a:xfrm>
            <a:off x="9139792" y="5498086"/>
            <a:ext cx="2644216" cy="1031031"/>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6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id="{97BA1DD3-E332-D741-9274-C9A3FC6CF0E7}"/>
              </a:ext>
            </a:extLst>
          </p:cNvPr>
          <p:cNvSpPr/>
          <p:nvPr/>
        </p:nvSpPr>
        <p:spPr>
          <a:xfrm>
            <a:off x="0" y="4734406"/>
            <a:ext cx="6958941" cy="1818794"/>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3A012-35C2-D340-A285-F80B9B8B65EC}"/>
              </a:ext>
            </a:extLst>
          </p:cNvPr>
          <p:cNvSpPr>
            <a:spLocks noGrp="1"/>
          </p:cNvSpPr>
          <p:nvPr>
            <p:ph type="title"/>
          </p:nvPr>
        </p:nvSpPr>
        <p:spPr>
          <a:xfrm>
            <a:off x="530638" y="3429000"/>
            <a:ext cx="5889172" cy="2852737"/>
          </a:xfrm>
        </p:spPr>
        <p:txBody>
          <a:bodyPr>
            <a:normAutofit/>
          </a:bodyPr>
          <a:lstStyle/>
          <a:p>
            <a:r>
              <a:rPr lang="en-US" sz="4400" dirty="0"/>
              <a:t>Basic Compliance</a:t>
            </a:r>
            <a:br>
              <a:rPr lang="en-US" sz="2400" dirty="0"/>
            </a:br>
            <a:r>
              <a:rPr lang="en-US" sz="2400" dirty="0"/>
              <a:t>(applies to every county and municipality &amp; applies to every expenditure category)</a:t>
            </a:r>
          </a:p>
        </p:txBody>
      </p:sp>
      <p:sp>
        <p:nvSpPr>
          <p:cNvPr id="4" name="Rectangle 3">
            <a:extLst>
              <a:ext uri="{FF2B5EF4-FFF2-40B4-BE49-F238E27FC236}">
                <a16:creationId xmlns:a16="http://schemas.microsoft.com/office/drawing/2014/main" id="{1BA888A7-A442-3E4D-AB03-CC82C976630F}"/>
              </a:ext>
            </a:extLst>
          </p:cNvPr>
          <p:cNvSpPr/>
          <p:nvPr/>
        </p:nvSpPr>
        <p:spPr>
          <a:xfrm>
            <a:off x="7042068" y="463116"/>
            <a:ext cx="4690754" cy="6090084"/>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Financial Management System</a:t>
            </a:r>
          </a:p>
          <a:p>
            <a:pPr algn="ctr"/>
            <a:r>
              <a:rPr lang="en-US" sz="2800" dirty="0"/>
              <a:t>Internal Controls</a:t>
            </a:r>
          </a:p>
          <a:p>
            <a:pPr algn="ctr"/>
            <a:endParaRPr lang="en-US" sz="2800" dirty="0"/>
          </a:p>
          <a:p>
            <a:pPr algn="ctr"/>
            <a:r>
              <a:rPr lang="en-US" sz="2800" dirty="0"/>
              <a:t>Civil Rights Policy</a:t>
            </a:r>
          </a:p>
          <a:p>
            <a:pPr algn="ctr"/>
            <a:r>
              <a:rPr lang="en-US" sz="2800" dirty="0"/>
              <a:t>Records Retention Addendum</a:t>
            </a:r>
          </a:p>
          <a:p>
            <a:pPr algn="ctr"/>
            <a:r>
              <a:rPr lang="en-US" sz="2800" dirty="0"/>
              <a:t>Eligible Use Policy</a:t>
            </a:r>
          </a:p>
          <a:p>
            <a:pPr algn="ctr"/>
            <a:r>
              <a:rPr lang="en-US" sz="2800" dirty="0"/>
              <a:t>Allowable Cost Policy</a:t>
            </a:r>
          </a:p>
          <a:p>
            <a:pPr algn="ctr"/>
            <a:r>
              <a:rPr lang="en-US" sz="2800" dirty="0"/>
              <a:t>Conflicts of Interest Policy</a:t>
            </a:r>
          </a:p>
          <a:p>
            <a:pPr algn="ctr"/>
            <a:endParaRPr lang="en-US" sz="2800" dirty="0"/>
          </a:p>
          <a:p>
            <a:pPr algn="ctr"/>
            <a:r>
              <a:rPr lang="en-US" sz="2800" dirty="0"/>
              <a:t>Review for other Award Terms</a:t>
            </a:r>
          </a:p>
          <a:p>
            <a:pPr algn="ctr"/>
            <a:r>
              <a:rPr lang="en-US" sz="2800" dirty="0"/>
              <a:t>Proper Budgeting</a:t>
            </a:r>
          </a:p>
          <a:p>
            <a:pPr algn="ctr"/>
            <a:endParaRPr lang="en-US" sz="2800" dirty="0"/>
          </a:p>
          <a:p>
            <a:pPr algn="ctr"/>
            <a:r>
              <a:rPr lang="en-US" sz="2800" dirty="0"/>
              <a:t>P&amp;E Report</a:t>
            </a:r>
          </a:p>
        </p:txBody>
      </p:sp>
      <p:pic>
        <p:nvPicPr>
          <p:cNvPr id="1028" name="Picture 4">
            <a:extLst>
              <a:ext uri="{FF2B5EF4-FFF2-40B4-BE49-F238E27FC236}">
                <a16:creationId xmlns:a16="http://schemas.microsoft.com/office/drawing/2014/main" id="{54192D93-40BA-0644-9E72-FCBE747EF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76" y="463116"/>
            <a:ext cx="6504296" cy="413173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6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A0B168A-EC61-8747-A531-CE085C02B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4" r="2" b="4937"/>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9BC13-52D2-F54B-A8D7-D1A5692883B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Revenue Replacement Compliance</a:t>
            </a:r>
          </a:p>
        </p:txBody>
      </p:sp>
    </p:spTree>
    <p:extLst>
      <p:ext uri="{BB962C8B-B14F-4D97-AF65-F5344CB8AC3E}">
        <p14:creationId xmlns:p14="http://schemas.microsoft.com/office/powerpoint/2010/main" val="1976612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A7BAD-0FAA-4EEA-B353-48F2E277AD17}&quot;/&gt;&lt;isInvalidForFieldText val=&quot;0&quot;/&gt;&lt;Image&gt;&lt;filename val=&quot;C:\Users\romoore\AppData\Local\Temp\PR\data\asimages\{D92A7BAD-0FAA-4EEA-B353-48F2E277AD17}_15.png&quot;/&gt;&lt;left val=&quot;35&quot;/&gt;&lt;top val=&quot;103&quot;/&gt;&lt;width val=&quot;648&quot;/&gt;&lt;height val=&quot;357&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DC3185249B34E83F56C5A6C34FEC8" ma:contentTypeVersion="2" ma:contentTypeDescription="Create a new document." ma:contentTypeScope="" ma:versionID="8fa650ff86c9dfef4679504fe6cadbc9">
  <xsd:schema xmlns:xsd="http://www.w3.org/2001/XMLSchema" xmlns:xs="http://www.w3.org/2001/XMLSchema" xmlns:p="http://schemas.microsoft.com/office/2006/metadata/properties" xmlns:ns2="6f0ebe96-826f-4f8f-83b3-13419338eeb1" targetNamespace="http://schemas.microsoft.com/office/2006/metadata/properties" ma:root="true" ma:fieldsID="a02c187f3fe22f21a7ee3b989e5a1306" ns2:_="">
    <xsd:import namespace="6f0ebe96-826f-4f8f-83b3-13419338ee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be96-826f-4f8f-83b3-13419338e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D99485-09B9-4F94-9C42-B0E9D161CF3C}">
  <ds:schemaRefs>
    <ds:schemaRef ds:uri="6f0ebe96-826f-4f8f-83b3-13419338ee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15FF26-4745-4B86-A31D-6E225DE98DDB}">
  <ds:schemaRefs>
    <ds:schemaRef ds:uri="http://schemas.microsoft.com/sharepoint/v3/contenttype/forms"/>
  </ds:schemaRefs>
</ds:datastoreItem>
</file>

<file path=customXml/itemProps3.xml><?xml version="1.0" encoding="utf-8"?>
<ds:datastoreItem xmlns:ds="http://schemas.openxmlformats.org/officeDocument/2006/customXml" ds:itemID="{A4C58B17-65AC-4C64-AC80-61FA0719FBB9}">
  <ds:schemaRefs>
    <ds:schemaRef ds:uri="http://schemas.openxmlformats.org/package/2006/metadata/core-properties"/>
    <ds:schemaRef ds:uri="http://www.w3.org/XML/1998/namespace"/>
    <ds:schemaRef ds:uri="http://schemas.microsoft.com/office/2006/metadata/properties"/>
    <ds:schemaRef ds:uri="http://purl.org/dc/elements/1.1/"/>
    <ds:schemaRef ds:uri="6f0ebe96-826f-4f8f-83b3-13419338eeb1"/>
    <ds:schemaRef ds:uri="http://purl.org/dc/dcmitype/"/>
    <ds:schemaRef ds:uri="http://purl.org/dc/term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30420</TotalTime>
  <Words>6462</Words>
  <Application>Microsoft Macintosh PowerPoint</Application>
  <PresentationFormat>Widescreen</PresentationFormat>
  <Paragraphs>688</Paragraphs>
  <Slides>40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Avenir Next LT Pro Demi</vt:lpstr>
      <vt:lpstr>Calibri</vt:lpstr>
      <vt:lpstr>Calibri Light</vt:lpstr>
      <vt:lpstr>Corbel</vt:lpstr>
      <vt:lpstr>Courier New</vt:lpstr>
      <vt:lpstr>franklin-gothic-urw</vt:lpstr>
      <vt:lpstr>Trebuchet MS</vt:lpstr>
      <vt:lpstr>Office Theme</vt:lpstr>
      <vt:lpstr>American Rescue Plan Act of 2021 Coronavirus State and Local Fiscal Recovery Fund: THE BASICS OF COMPLIANCE</vt:lpstr>
      <vt:lpstr>PowerPoint Presentation</vt:lpstr>
      <vt:lpstr>ARP/CSLFRF Spending Categories</vt:lpstr>
      <vt:lpstr>Federal Compliance Requirements</vt:lpstr>
      <vt:lpstr>Revenue Replacement Compliance:  Exempt from Some UG Provisions</vt:lpstr>
      <vt:lpstr>Compliance</vt:lpstr>
      <vt:lpstr>PowerPoint Presentation</vt:lpstr>
      <vt:lpstr>Basic Compliance (applies to every county and municipality &amp; applies to every expenditure category)</vt:lpstr>
      <vt:lpstr>Revenue Replacement Compliance</vt:lpstr>
      <vt:lpstr>Revenue Replacement: Reimbursements ONLY</vt:lpstr>
      <vt:lpstr>Revenue Replacement: Future Salaries / Benefit Expenditures</vt:lpstr>
      <vt:lpstr>Revenue Replacement: Future Other Expenditures</vt:lpstr>
      <vt:lpstr>PowerPoint Presentation</vt:lpstr>
      <vt:lpstr>PowerPoint Presentation</vt:lpstr>
      <vt:lpstr>Internal Controls 2 CFR 200.303</vt:lpstr>
      <vt:lpstr>Internal Controls Apply to the ARP/CSLFRF Award Terms &amp; UG Compliance Requirements </vt:lpstr>
      <vt:lpstr>Advanced Compliance</vt:lpstr>
      <vt:lpstr>Allowable Costs / Cost Principles Policy</vt:lpstr>
      <vt:lpstr>External Contract for Construction,  Goods, or Services?</vt:lpstr>
      <vt:lpstr>UG: Procurement</vt:lpstr>
      <vt:lpstr>Follow Uniform Guidance Procurement Methods  2 C.F.R. 200.320</vt:lpstr>
      <vt:lpstr> Document the History of ALL Procurements </vt:lpstr>
      <vt:lpstr>PowerPoint Presentation</vt:lpstr>
      <vt:lpstr> Treatment of Program Income Under ARPA/CSLFRF Award </vt:lpstr>
      <vt:lpstr>Is there Program Income?</vt:lpstr>
      <vt:lpstr>PowerPoint Presentation</vt:lpstr>
      <vt:lpstr>Property Management</vt:lpstr>
      <vt:lpstr>Use of Property</vt:lpstr>
      <vt:lpstr>What if Sell Property or Change Use of Property Outside ARP/CSLFRF Parameters?</vt:lpstr>
      <vt:lpstr>External Contract for Construction,  Goods, or Services?</vt:lpstr>
      <vt:lpstr>PowerPoint Presentation</vt:lpstr>
      <vt:lpstr>Subaward Vocabulary</vt:lpstr>
      <vt:lpstr>Subawards</vt:lpstr>
      <vt:lpstr>PowerPoint Presentation</vt:lpstr>
      <vt:lpstr>Subrecipient Risk Assessment</vt:lpstr>
      <vt:lpstr>Sample Mapping of Risk Assessment to Additional Compliance</vt:lpstr>
      <vt:lpstr>ARPA/CSLFRF &amp; Audit Requirements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20</cp:revision>
  <dcterms:created xsi:type="dcterms:W3CDTF">2022-02-19T19:43:00Z</dcterms:created>
  <dcterms:modified xsi:type="dcterms:W3CDTF">2023-08-11T11:58:00Z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0x010100CF4DC3185249B34E83F56C5A6C34FEC8</vt:lpwstr>
  </property>
</Properties>
</file>