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576" r:id="rId5"/>
    <p:sldId id="705" r:id="rId6"/>
    <p:sldId id="3577" r:id="rId7"/>
    <p:sldId id="618" r:id="rId8"/>
    <p:sldId id="260" r:id="rId9"/>
    <p:sldId id="3578" r:id="rId10"/>
    <p:sldId id="3579" r:id="rId11"/>
    <p:sldId id="3361" r:id="rId12"/>
    <p:sldId id="3580" r:id="rId13"/>
    <p:sldId id="3583" r:id="rId14"/>
    <p:sldId id="551" r:id="rId15"/>
    <p:sldId id="3581" r:id="rId16"/>
    <p:sldId id="35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19975-2CAA-3543-8B50-F85FCA7979C8}" v="267" dt="2023-08-17T13:08:23.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481"/>
    <p:restoredTop sz="91434"/>
  </p:normalViewPr>
  <p:slideViewPr>
    <p:cSldViewPr snapToGrid="0">
      <p:cViewPr varScale="1">
        <p:scale>
          <a:sx n="73" d="100"/>
          <a:sy n="73" d="100"/>
        </p:scale>
        <p:origin x="224" y="12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8D430-2E9D-C242-958C-A47E28FB2A3A}" type="doc">
      <dgm:prSet loTypeId="urn:microsoft.com/office/officeart/2005/8/layout/hChevron3" loCatId="" qsTypeId="urn:microsoft.com/office/officeart/2005/8/quickstyle/simple1" qsCatId="simple" csTypeId="urn:microsoft.com/office/officeart/2005/8/colors/colorful1" csCatId="colorful" phldr="1"/>
      <dgm:spPr/>
    </dgm:pt>
    <dgm:pt modelId="{E393A13D-E23A-B148-96D3-C1E6774C3522}">
      <dgm:prSet phldrT="[Text]" custT="1"/>
      <dgm:spPr>
        <a:solidFill>
          <a:srgbClr val="7030A0"/>
        </a:solidFill>
        <a:effectLst>
          <a:outerShdw blurRad="50800" dist="38100" dir="8100000" algn="tr" rotWithShape="0">
            <a:prstClr val="black">
              <a:alpha val="40000"/>
            </a:prstClr>
          </a:outerShdw>
        </a:effectLst>
      </dgm:spPr>
      <dgm:t>
        <a:bodyPr/>
        <a:lstStyle/>
        <a:p>
          <a:r>
            <a:rPr lang="en-US" sz="3200" dirty="0"/>
            <a:t>Now – December 31, 2026</a:t>
          </a:r>
        </a:p>
      </dgm:t>
    </dgm:pt>
    <dgm:pt modelId="{B52C3F04-E493-DF49-B39C-091DBFB62575}" type="parTrans" cxnId="{5DD02D6B-9EAB-5D4C-B13A-233B4FEBF4C4}">
      <dgm:prSet/>
      <dgm:spPr/>
      <dgm:t>
        <a:bodyPr/>
        <a:lstStyle/>
        <a:p>
          <a:endParaRPr lang="en-US"/>
        </a:p>
      </dgm:t>
    </dgm:pt>
    <dgm:pt modelId="{DC170379-D081-2948-A3A1-2257DFB382A0}" type="sibTrans" cxnId="{5DD02D6B-9EAB-5D4C-B13A-233B4FEBF4C4}">
      <dgm:prSet/>
      <dgm:spPr/>
      <dgm:t>
        <a:bodyPr/>
        <a:lstStyle/>
        <a:p>
          <a:endParaRPr lang="en-US"/>
        </a:p>
      </dgm:t>
    </dgm:pt>
    <dgm:pt modelId="{582E0E60-84A0-1641-9711-60AC46752446}">
      <dgm:prSet phldrT="[Text]" custT="1"/>
      <dgm:spPr/>
      <dgm:t>
        <a:bodyPr/>
        <a:lstStyle/>
        <a:p>
          <a:r>
            <a:rPr lang="en-US" sz="3200" dirty="0"/>
            <a:t>After December 31, 2026</a:t>
          </a:r>
        </a:p>
      </dgm:t>
    </dgm:pt>
    <dgm:pt modelId="{4B305988-078C-FF4D-81C8-1E39B0ABC85D}" type="parTrans" cxnId="{B8866C85-82ED-2142-B2D0-2C9EA84EC16B}">
      <dgm:prSet/>
      <dgm:spPr/>
      <dgm:t>
        <a:bodyPr/>
        <a:lstStyle/>
        <a:p>
          <a:endParaRPr lang="en-US"/>
        </a:p>
      </dgm:t>
    </dgm:pt>
    <dgm:pt modelId="{847118B4-FB2E-E049-AE6A-BAE314D5089F}" type="sibTrans" cxnId="{B8866C85-82ED-2142-B2D0-2C9EA84EC16B}">
      <dgm:prSet/>
      <dgm:spPr/>
      <dgm:t>
        <a:bodyPr/>
        <a:lstStyle/>
        <a:p>
          <a:endParaRPr lang="en-US"/>
        </a:p>
      </dgm:t>
    </dgm:pt>
    <dgm:pt modelId="{E97F5304-B9DB-F743-9D2F-F7229607B7F7}" type="pres">
      <dgm:prSet presAssocID="{6038D430-2E9D-C242-958C-A47E28FB2A3A}" presName="Name0" presStyleCnt="0">
        <dgm:presLayoutVars>
          <dgm:dir/>
          <dgm:resizeHandles val="exact"/>
        </dgm:presLayoutVars>
      </dgm:prSet>
      <dgm:spPr/>
    </dgm:pt>
    <dgm:pt modelId="{F9C876F5-F88F-534E-B86C-3A8AA7A2BB2C}" type="pres">
      <dgm:prSet presAssocID="{E393A13D-E23A-B148-96D3-C1E6774C3522}" presName="parTxOnly" presStyleLbl="node1" presStyleIdx="0" presStyleCnt="2">
        <dgm:presLayoutVars>
          <dgm:bulletEnabled val="1"/>
        </dgm:presLayoutVars>
      </dgm:prSet>
      <dgm:spPr/>
    </dgm:pt>
    <dgm:pt modelId="{FA277321-4202-BD47-8EAF-1FFE498E0600}" type="pres">
      <dgm:prSet presAssocID="{DC170379-D081-2948-A3A1-2257DFB382A0}" presName="parSpace" presStyleCnt="0"/>
      <dgm:spPr/>
    </dgm:pt>
    <dgm:pt modelId="{724EFC02-4173-A045-8B79-A74E98EBAF93}" type="pres">
      <dgm:prSet presAssocID="{582E0E60-84A0-1641-9711-60AC46752446}" presName="parTxOnly" presStyleLbl="node1" presStyleIdx="1" presStyleCnt="2">
        <dgm:presLayoutVars>
          <dgm:bulletEnabled val="1"/>
        </dgm:presLayoutVars>
      </dgm:prSet>
      <dgm:spPr/>
    </dgm:pt>
  </dgm:ptLst>
  <dgm:cxnLst>
    <dgm:cxn modelId="{86164B64-4A6F-1745-BB22-1C9A7A932125}" type="presOf" srcId="{582E0E60-84A0-1641-9711-60AC46752446}" destId="{724EFC02-4173-A045-8B79-A74E98EBAF93}" srcOrd="0" destOrd="0" presId="urn:microsoft.com/office/officeart/2005/8/layout/hChevron3"/>
    <dgm:cxn modelId="{5DD02D6B-9EAB-5D4C-B13A-233B4FEBF4C4}" srcId="{6038D430-2E9D-C242-958C-A47E28FB2A3A}" destId="{E393A13D-E23A-B148-96D3-C1E6774C3522}" srcOrd="0" destOrd="0" parTransId="{B52C3F04-E493-DF49-B39C-091DBFB62575}" sibTransId="{DC170379-D081-2948-A3A1-2257DFB382A0}"/>
    <dgm:cxn modelId="{06EA407C-1A18-154F-9B0B-9C8F08769D10}" type="presOf" srcId="{6038D430-2E9D-C242-958C-A47E28FB2A3A}" destId="{E97F5304-B9DB-F743-9D2F-F7229607B7F7}" srcOrd="0" destOrd="0" presId="urn:microsoft.com/office/officeart/2005/8/layout/hChevron3"/>
    <dgm:cxn modelId="{B8866C85-82ED-2142-B2D0-2C9EA84EC16B}" srcId="{6038D430-2E9D-C242-958C-A47E28FB2A3A}" destId="{582E0E60-84A0-1641-9711-60AC46752446}" srcOrd="1" destOrd="0" parTransId="{4B305988-078C-FF4D-81C8-1E39B0ABC85D}" sibTransId="{847118B4-FB2E-E049-AE6A-BAE314D5089F}"/>
    <dgm:cxn modelId="{69024A95-404B-0C44-92E5-1BD6968E0CA8}" type="presOf" srcId="{E393A13D-E23A-B148-96D3-C1E6774C3522}" destId="{F9C876F5-F88F-534E-B86C-3A8AA7A2BB2C}" srcOrd="0" destOrd="0" presId="urn:microsoft.com/office/officeart/2005/8/layout/hChevron3"/>
    <dgm:cxn modelId="{8028D193-C27B-4A40-A1A6-216689C7B62D}" type="presParOf" srcId="{E97F5304-B9DB-F743-9D2F-F7229607B7F7}" destId="{F9C876F5-F88F-534E-B86C-3A8AA7A2BB2C}" srcOrd="0" destOrd="0" presId="urn:microsoft.com/office/officeart/2005/8/layout/hChevron3"/>
    <dgm:cxn modelId="{76859822-74F3-2A47-AE74-E9980F9FA874}" type="presParOf" srcId="{E97F5304-B9DB-F743-9D2F-F7229607B7F7}" destId="{FA277321-4202-BD47-8EAF-1FFE498E0600}" srcOrd="1" destOrd="0" presId="urn:microsoft.com/office/officeart/2005/8/layout/hChevron3"/>
    <dgm:cxn modelId="{8A459980-0906-7543-9EF3-6AB7F999701E}" type="presParOf" srcId="{E97F5304-B9DB-F743-9D2F-F7229607B7F7}" destId="{724EFC02-4173-A045-8B79-A74E98EBAF93}"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876F5-F88F-534E-B86C-3A8AA7A2BB2C}">
      <dsp:nvSpPr>
        <dsp:cNvPr id="0" name=""/>
        <dsp:cNvSpPr/>
      </dsp:nvSpPr>
      <dsp:spPr>
        <a:xfrm>
          <a:off x="9525" y="0"/>
          <a:ext cx="6762749" cy="1221845"/>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Now – December 31, 2026</a:t>
          </a:r>
        </a:p>
      </dsp:txBody>
      <dsp:txXfrm>
        <a:off x="9525" y="0"/>
        <a:ext cx="6457288" cy="1221845"/>
      </dsp:txXfrm>
    </dsp:sp>
    <dsp:sp modelId="{724EFC02-4173-A045-8B79-A74E98EBAF93}">
      <dsp:nvSpPr>
        <dsp:cNvPr id="0" name=""/>
        <dsp:cNvSpPr/>
      </dsp:nvSpPr>
      <dsp:spPr>
        <a:xfrm>
          <a:off x="5419725" y="0"/>
          <a:ext cx="6762749" cy="122184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After December 31, 2026</a:t>
          </a:r>
        </a:p>
      </dsp:txBody>
      <dsp:txXfrm>
        <a:off x="6030648" y="0"/>
        <a:ext cx="5540904" cy="122184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67905-6FA7-4E4A-943A-1B1506E9538C}" type="datetimeFigureOut">
              <a:rPr lang="en-US" smtClean="0"/>
              <a:t>8/16/23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6FD5-2567-BA4F-877F-D529C45CEB6C}" type="slidenum">
              <a:rPr lang="en-US" smtClean="0"/>
              <a:t>‹#›</a:t>
            </a:fld>
            <a:endParaRPr lang="en-US"/>
          </a:p>
        </p:txBody>
      </p:sp>
    </p:spTree>
    <p:extLst>
      <p:ext uri="{BB962C8B-B14F-4D97-AF65-F5344CB8AC3E}">
        <p14:creationId xmlns:p14="http://schemas.microsoft.com/office/powerpoint/2010/main" val="79185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408893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B67-AC70-0C47-80B4-7051D5D1C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7FFB3-1ADB-3E4C-8033-444C15418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223823-7DF9-8546-82C0-B0EE4B492F23}"/>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5" name="Footer Placeholder 4">
            <a:extLst>
              <a:ext uri="{FF2B5EF4-FFF2-40B4-BE49-F238E27FC236}">
                <a16:creationId xmlns:a16="http://schemas.microsoft.com/office/drawing/2014/main" id="{FCC3E355-9316-634B-83E1-9EFB87635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CC966-7D70-A745-9DC6-BF7E54E8A3F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31787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DF6A-9738-C849-815C-2C423CF5A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F0249-E904-8C4A-B042-C22FCAE8A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3197-00F9-6247-B479-3788A22A4FFE}"/>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5" name="Footer Placeholder 4">
            <a:extLst>
              <a:ext uri="{FF2B5EF4-FFF2-40B4-BE49-F238E27FC236}">
                <a16:creationId xmlns:a16="http://schemas.microsoft.com/office/drawing/2014/main" id="{C1463BCA-B758-2140-9777-15EAE4D5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40C6-7F22-FE42-A4CE-139FC7B3BEEA}"/>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9286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ACC8-5F6D-1643-B4F3-11CC9070C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1E7E31-347B-E849-907A-B90187172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483B7-1702-3F40-9C9A-73264B026E20}"/>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5" name="Footer Placeholder 4">
            <a:extLst>
              <a:ext uri="{FF2B5EF4-FFF2-40B4-BE49-F238E27FC236}">
                <a16:creationId xmlns:a16="http://schemas.microsoft.com/office/drawing/2014/main" id="{16216144-6576-CA40-8225-306081EB8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A92BE-CF84-1D48-952E-E978D377A771}"/>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1643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5E2C-68EB-EC40-AE24-43F6878B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A3357-83D6-9E43-A658-B1C7BF998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4D7B-244D-BD42-A841-BEC6E39905B9}"/>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5" name="Footer Placeholder 4">
            <a:extLst>
              <a:ext uri="{FF2B5EF4-FFF2-40B4-BE49-F238E27FC236}">
                <a16:creationId xmlns:a16="http://schemas.microsoft.com/office/drawing/2014/main" id="{52D41E17-D73D-3947-859B-9187AA85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D25BA-37DB-6944-9A22-97AEFF2CEB4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65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9F99-9A57-834E-A8F5-06B6D5536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18A3A-D8EB-CD47-9F8E-343A1319B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B45B-8B3A-0046-8387-67CA2CF390D7}"/>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5" name="Footer Placeholder 4">
            <a:extLst>
              <a:ext uri="{FF2B5EF4-FFF2-40B4-BE49-F238E27FC236}">
                <a16:creationId xmlns:a16="http://schemas.microsoft.com/office/drawing/2014/main" id="{F842EAF5-AF3B-4441-B18A-A393DCC85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F1881-9854-C344-B932-D1D223263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664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1701-0931-B540-8F39-E98A4523B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8941-A601-0D43-97E6-C5319054B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F6948-6ECB-C543-9235-6454BAE3F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DCFA5-1865-A74B-925B-4EFA8600319C}"/>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6" name="Footer Placeholder 5">
            <a:extLst>
              <a:ext uri="{FF2B5EF4-FFF2-40B4-BE49-F238E27FC236}">
                <a16:creationId xmlns:a16="http://schemas.microsoft.com/office/drawing/2014/main" id="{01E0FE06-475A-7C4D-8A9E-F6A928A49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0F71B-0CF5-414F-B77E-5CBC78E70A3D}"/>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11302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E274-F160-DD44-927C-CB877DC21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BDBE7-FF77-094D-8947-32DF6516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FDB2-7F54-5746-9664-94A3A7D1C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A72F4-E7CF-2C47-BE12-369AD0858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CF6AE-486D-644A-809B-1F0635379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974C8-4A99-3A45-A134-0E71FBFE57E3}"/>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8" name="Footer Placeholder 7">
            <a:extLst>
              <a:ext uri="{FF2B5EF4-FFF2-40B4-BE49-F238E27FC236}">
                <a16:creationId xmlns:a16="http://schemas.microsoft.com/office/drawing/2014/main" id="{4C68A295-D114-F942-8726-182060334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943DA-1147-6A4F-990F-B1AB25D9A4A3}"/>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03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2D7F-4B02-1E4F-8104-BC2C51D2A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619FB-58AF-5740-8052-A6590BF1475F}"/>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4" name="Footer Placeholder 3">
            <a:extLst>
              <a:ext uri="{FF2B5EF4-FFF2-40B4-BE49-F238E27FC236}">
                <a16:creationId xmlns:a16="http://schemas.microsoft.com/office/drawing/2014/main" id="{E118F377-E4A7-3541-B5C8-96AF91DE6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B2C07-261D-2F48-AB2A-BE93ED679C88}"/>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040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6B89-F243-F84D-B4B8-B7A4D737FA19}"/>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3" name="Footer Placeholder 2">
            <a:extLst>
              <a:ext uri="{FF2B5EF4-FFF2-40B4-BE49-F238E27FC236}">
                <a16:creationId xmlns:a16="http://schemas.microsoft.com/office/drawing/2014/main" id="{0801ABA1-1E3D-AB4A-BBC2-7618CF62F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D8E14-CEBD-A145-972C-AE472171D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20789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BCA7-EF24-2747-85A6-7859DCA4E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70E2D-7556-8E47-B6A6-AAC5C018B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6003F-6705-C142-9D92-4A425B8E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73D2A-02FE-AC4F-8518-DEFCA9211DAD}"/>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6" name="Footer Placeholder 5">
            <a:extLst>
              <a:ext uri="{FF2B5EF4-FFF2-40B4-BE49-F238E27FC236}">
                <a16:creationId xmlns:a16="http://schemas.microsoft.com/office/drawing/2014/main" id="{EB2B03DB-AE31-BD44-A912-A10ED8100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90C11-2828-6D40-AA7E-FA5FECFADEB5}"/>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1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8CB7-72BB-BA47-8FA5-42D381E90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9C9AD-DFDC-BA47-9206-C2F0D9D01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47BB4-317F-864A-BCC6-8181C330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854E-EE13-EF46-B184-7B27EB767ED5}"/>
              </a:ext>
            </a:extLst>
          </p:cNvPr>
          <p:cNvSpPr>
            <a:spLocks noGrp="1"/>
          </p:cNvSpPr>
          <p:nvPr>
            <p:ph type="dt" sz="half" idx="10"/>
          </p:nvPr>
        </p:nvSpPr>
        <p:spPr/>
        <p:txBody>
          <a:bodyPr/>
          <a:lstStyle/>
          <a:p>
            <a:fld id="{E1BC5434-7FB7-AA43-9C82-7B89F38A0693}" type="datetimeFigureOut">
              <a:rPr lang="en-US" smtClean="0"/>
              <a:t>8/16/23</a:t>
            </a:fld>
            <a:endParaRPr lang="en-US"/>
          </a:p>
        </p:txBody>
      </p:sp>
      <p:sp>
        <p:nvSpPr>
          <p:cNvPr id="6" name="Footer Placeholder 5">
            <a:extLst>
              <a:ext uri="{FF2B5EF4-FFF2-40B4-BE49-F238E27FC236}">
                <a16:creationId xmlns:a16="http://schemas.microsoft.com/office/drawing/2014/main" id="{296C9CB4-94F0-C242-B781-B3BC7879A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4E963-BF4C-8744-A781-2A56671EF72B}"/>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4346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42E91-7B26-D240-AEB8-C48E24F72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5E4A1-287D-E344-B8B4-E63E94586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8DBA6-CE5D-2A40-808B-0728DCEDF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C5434-7FB7-AA43-9C82-7B89F38A0693}" type="datetimeFigureOut">
              <a:rPr lang="en-US" smtClean="0"/>
              <a:t>8/16/23</a:t>
            </a:fld>
            <a:endParaRPr lang="en-US"/>
          </a:p>
        </p:txBody>
      </p:sp>
      <p:sp>
        <p:nvSpPr>
          <p:cNvPr id="5" name="Footer Placeholder 4">
            <a:extLst>
              <a:ext uri="{FF2B5EF4-FFF2-40B4-BE49-F238E27FC236}">
                <a16:creationId xmlns:a16="http://schemas.microsoft.com/office/drawing/2014/main" id="{DE069FE0-5229-4941-9565-825FB0F7E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256FC-C0A7-1340-91B7-226102AE4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369DA-908C-E849-889C-EF4D55593ABA}" type="slidenum">
              <a:rPr lang="en-US" smtClean="0"/>
              <a:t>‹#›</a:t>
            </a:fld>
            <a:endParaRPr lang="en-US"/>
          </a:p>
        </p:txBody>
      </p:sp>
    </p:spTree>
    <p:extLst>
      <p:ext uri="{BB962C8B-B14F-4D97-AF65-F5344CB8AC3E}">
        <p14:creationId xmlns:p14="http://schemas.microsoft.com/office/powerpoint/2010/main" val="8346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info.gov/link/uscode/42/4601" TargetMode="External"/><Relationship Id="rId2" Type="http://schemas.openxmlformats.org/officeDocument/2006/relationships/hyperlink" Target="https://www.ecfr.gov/current/title-49/subtitle-A/part-2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00ade141eb71c752ddf5a88809ea2724&amp;term_occur=999&amp;term_src=Title:2:Subtitle:A:Chapter:II:Part:200:Subpart:A:Subjgrp:27:200.1" TargetMode="External"/><Relationship Id="rId2" Type="http://schemas.openxmlformats.org/officeDocument/2006/relationships/hyperlink" Target="https://www.law.cornell.edu/definitions/index.php?width=840&amp;height=800&amp;iframe=true&amp;def_id=d435474852e94e23e854db2c7f692a8a&amp;term_occur=999&amp;term_src=Title:2:Subtitle:A:Chapter:II:Part:200:Subpart:A:Subjgrp:27:200.1" TargetMode="External"/><Relationship Id="rId1" Type="http://schemas.openxmlformats.org/officeDocument/2006/relationships/slideLayout" Target="../slideLayouts/slideLayout2.xml"/><Relationship Id="rId4" Type="http://schemas.openxmlformats.org/officeDocument/2006/relationships/hyperlink" Target="https://www.law.cornell.edu/definitions/index.php?width=840&amp;height=800&amp;iframe=true&amp;def_id=e9a6b10874803e22a56417021f7b4c65&amp;term_occur=999&amp;term_src=Title:2:Subtitle:A:Chapter:II:Part:200:Subpart:A:Subjgrp:27:200.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00ade141eb71c752ddf5a88809ea2724&amp;term_occur=999&amp;term_src=Title:2:Subtitle:A:Chapter:II:Part:200:Subpart:A:Subjgrp:27:200.1" TargetMode="External"/><Relationship Id="rId2" Type="http://schemas.openxmlformats.org/officeDocument/2006/relationships/hyperlink" Target="https://www.law.cornell.edu/definitions/index.php?width=840&amp;height=800&amp;iframe=true&amp;def_id=d435474852e94e23e854db2c7f692a8a&amp;term_occur=999&amp;term_src=Title:2:Subtitle:A:Chapter:II:Part:200:Subpart:A:Subjgrp:27:200.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ome.treasury.gov/system/files/136/SF428-Merged-Documents-1.6.pdf"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5815C831-1EA3-C574-B20C-112A0B1699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08" r="6643"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3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2A75CC-0B53-1276-1378-61FC8FF594A9}"/>
              </a:ext>
            </a:extLst>
          </p:cNvPr>
          <p:cNvSpPr/>
          <p:nvPr/>
        </p:nvSpPr>
        <p:spPr>
          <a:xfrm>
            <a:off x="0" y="0"/>
            <a:ext cx="12192000" cy="201168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97D11-3134-1655-2450-4E1DEA4D870A}"/>
              </a:ext>
            </a:extLst>
          </p:cNvPr>
          <p:cNvSpPr>
            <a:spLocks noGrp="1"/>
          </p:cNvSpPr>
          <p:nvPr>
            <p:ph type="title"/>
          </p:nvPr>
        </p:nvSpPr>
        <p:spPr/>
        <p:txBody>
          <a:bodyPr>
            <a:normAutofit fontScale="90000"/>
          </a:bodyPr>
          <a:lstStyle/>
          <a:p>
            <a:r>
              <a:rPr lang="en-US" dirty="0">
                <a:solidFill>
                  <a:schemeClr val="bg1"/>
                </a:solidFill>
              </a:rPr>
              <a:t>Uniform  Relocation Assistance &amp; Real Property Acquisition for Federal and Federally-Assisted Programs</a:t>
            </a:r>
          </a:p>
        </p:txBody>
      </p:sp>
      <p:sp>
        <p:nvSpPr>
          <p:cNvPr id="3" name="Content Placeholder 2">
            <a:extLst>
              <a:ext uri="{FF2B5EF4-FFF2-40B4-BE49-F238E27FC236}">
                <a16:creationId xmlns:a16="http://schemas.microsoft.com/office/drawing/2014/main" id="{181516A7-2D24-D417-429B-784C6222B917}"/>
              </a:ext>
            </a:extLst>
          </p:cNvPr>
          <p:cNvSpPr>
            <a:spLocks noGrp="1"/>
          </p:cNvSpPr>
          <p:nvPr>
            <p:ph idx="1"/>
          </p:nvPr>
        </p:nvSpPr>
        <p:spPr>
          <a:xfrm>
            <a:off x="838200" y="1825625"/>
            <a:ext cx="10515600" cy="4667250"/>
          </a:xfrm>
        </p:spPr>
        <p:txBody>
          <a:bodyPr>
            <a:normAutofit fontScale="70000" lnSpcReduction="20000"/>
          </a:bodyPr>
          <a:lstStyle/>
          <a:p>
            <a:pPr marL="0" indent="0">
              <a:buNone/>
            </a:pPr>
            <a:endParaRPr lang="en-US" dirty="0">
              <a:hlinkClick r:id="rId2"/>
            </a:endParaRPr>
          </a:p>
          <a:p>
            <a:pPr marL="0" indent="0">
              <a:buNone/>
            </a:pPr>
            <a:r>
              <a:rPr lang="en-US" dirty="0">
                <a:hlinkClick r:id="rId2"/>
              </a:rPr>
              <a:t>Implementing Regulations</a:t>
            </a:r>
            <a:endParaRPr lang="en-US" dirty="0"/>
          </a:p>
          <a:p>
            <a:pPr marL="0" indent="0">
              <a:buNone/>
            </a:pPr>
            <a:endParaRPr lang="en-US" dirty="0"/>
          </a:p>
          <a:p>
            <a:pPr marL="0" indent="0" algn="l">
              <a:buNone/>
            </a:pPr>
            <a:r>
              <a:rPr lang="en-US" b="0" i="0" u="none" strike="noStrike" dirty="0">
                <a:solidFill>
                  <a:srgbClr val="000000"/>
                </a:solidFill>
                <a:effectLst/>
              </a:rPr>
              <a:t>The purpose of this part is to promulgate rules to implement the Uniform Relocation Assistance and Real Property Acquisition Policies Act of 1970, as amended (</a:t>
            </a:r>
            <a:r>
              <a:rPr lang="en-US" b="0" i="0" u="none" strike="noStrike" dirty="0">
                <a:solidFill>
                  <a:srgbClr val="000000"/>
                </a:solidFill>
                <a:effectLst/>
                <a:hlinkClick r:id="rId3"/>
              </a:rPr>
              <a:t>42 U.S.C. 4601</a:t>
            </a:r>
            <a:r>
              <a:rPr lang="en-US" b="0" i="0" u="none" strike="noStrike" dirty="0">
                <a:solidFill>
                  <a:srgbClr val="000000"/>
                </a:solidFill>
                <a:effectLst/>
              </a:rPr>
              <a:t> </a:t>
            </a:r>
            <a:r>
              <a:rPr lang="en-US" b="0" i="1" u="none" strike="noStrike" dirty="0">
                <a:solidFill>
                  <a:srgbClr val="000000"/>
                </a:solidFill>
                <a:effectLst/>
              </a:rPr>
              <a:t>et seq.</a:t>
            </a:r>
            <a:r>
              <a:rPr lang="en-US" b="0" i="0" u="none" strike="noStrike" dirty="0">
                <a:solidFill>
                  <a:srgbClr val="000000"/>
                </a:solidFill>
                <a:effectLst/>
              </a:rPr>
              <a:t>) (Uniform Act), in accordance with the following objectives: </a:t>
            </a:r>
          </a:p>
          <a:p>
            <a:pPr marL="458788" indent="0" algn="l">
              <a:buNone/>
            </a:pPr>
            <a:r>
              <a:rPr lang="en-US" b="0" i="0" u="none" strike="noStrike" dirty="0">
                <a:solidFill>
                  <a:srgbClr val="000000"/>
                </a:solidFill>
                <a:effectLst/>
              </a:rPr>
              <a:t>(a) To ensure that owners of real property to be acquired for Federal and federally-assisted projects are treated fairly and consistently, to encourage and expedite acquisition by agreements with such owners, to minimize litigation and relieve congestion in the courts, and to promote public confidence in Federal and federally-assisted land acquisition programs; </a:t>
            </a:r>
          </a:p>
          <a:p>
            <a:pPr marL="458788" indent="0" algn="l">
              <a:buNone/>
            </a:pPr>
            <a:r>
              <a:rPr lang="en-US" b="0" i="0" u="none" strike="noStrike" dirty="0">
                <a:solidFill>
                  <a:srgbClr val="000000"/>
                </a:solidFill>
                <a:effectLst/>
              </a:rPr>
              <a:t>(b) To ensure that persons displaced as a direct result of Federal or federally-assisted projects are treated fairly, consistently, and equitably so that such displaced persons will not suffer disproportionate injuries as a result of projects designed for the benefit of the public as a whole; and </a:t>
            </a:r>
          </a:p>
          <a:p>
            <a:pPr marL="458788" indent="0" algn="l">
              <a:buNone/>
            </a:pPr>
            <a:r>
              <a:rPr lang="en-US" b="0" i="0" u="none" strike="noStrike" dirty="0">
                <a:solidFill>
                  <a:srgbClr val="000000"/>
                </a:solidFill>
                <a:effectLst/>
              </a:rPr>
              <a:t>(c) To ensure that Agencies implement these regulations in a manner that is efficient and cost effective. </a:t>
            </a:r>
          </a:p>
          <a:p>
            <a:endParaRPr lang="en-US" dirty="0"/>
          </a:p>
        </p:txBody>
      </p:sp>
    </p:spTree>
    <p:extLst>
      <p:ext uri="{BB962C8B-B14F-4D97-AF65-F5344CB8AC3E}">
        <p14:creationId xmlns:p14="http://schemas.microsoft.com/office/powerpoint/2010/main" val="192423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95B80-E94E-9346-A5CE-7A49026182D1}"/>
              </a:ext>
            </a:extLst>
          </p:cNvPr>
          <p:cNvSpPr/>
          <p:nvPr/>
        </p:nvSpPr>
        <p:spPr>
          <a:xfrm>
            <a:off x="1588" y="0"/>
            <a:ext cx="12176124" cy="12803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27192-24BC-C245-B649-37372EBCA033}"/>
              </a:ext>
            </a:extLst>
          </p:cNvPr>
          <p:cNvSpPr>
            <a:spLocks noGrp="1"/>
          </p:cNvSpPr>
          <p:nvPr>
            <p:ph type="title"/>
          </p:nvPr>
        </p:nvSpPr>
        <p:spPr>
          <a:xfrm>
            <a:off x="838200" y="72115"/>
            <a:ext cx="10515600" cy="1208257"/>
          </a:xfrm>
        </p:spPr>
        <p:txBody>
          <a:bodyPr>
            <a:normAutofit/>
          </a:bodyPr>
          <a:lstStyle/>
          <a:p>
            <a:pPr algn="ctr"/>
            <a:r>
              <a:rPr lang="en-US" sz="4000">
                <a:solidFill>
                  <a:schemeClr val="bg1"/>
                </a:solidFill>
              </a:rPr>
              <a:t>Capital Outlay for Address COVID and </a:t>
            </a:r>
            <a:br>
              <a:rPr lang="en-US" sz="4000">
                <a:solidFill>
                  <a:schemeClr val="bg1"/>
                </a:solidFill>
              </a:rPr>
            </a:br>
            <a:r>
              <a:rPr lang="en-US" sz="4000">
                <a:solidFill>
                  <a:schemeClr val="bg1"/>
                </a:solidFill>
              </a:rPr>
              <a:t>Negative Economic Impact Category </a:t>
            </a:r>
          </a:p>
        </p:txBody>
      </p:sp>
      <p:graphicFrame>
        <p:nvGraphicFramePr>
          <p:cNvPr id="4" name="Content Placeholder 3">
            <a:extLst>
              <a:ext uri="{FF2B5EF4-FFF2-40B4-BE49-F238E27FC236}">
                <a16:creationId xmlns:a16="http://schemas.microsoft.com/office/drawing/2014/main" id="{9E5AC33D-B890-CF4C-979E-2785B1C01806}"/>
              </a:ext>
            </a:extLst>
          </p:cNvPr>
          <p:cNvGraphicFramePr>
            <a:graphicFrameLocks noGrp="1"/>
          </p:cNvGraphicFramePr>
          <p:nvPr>
            <p:ph idx="1"/>
          </p:nvPr>
        </p:nvGraphicFramePr>
        <p:xfrm>
          <a:off x="591531" y="1397678"/>
          <a:ext cx="11084484" cy="3298277"/>
        </p:xfrm>
        <a:graphic>
          <a:graphicData uri="http://schemas.openxmlformats.org/drawingml/2006/table">
            <a:tbl>
              <a:tblPr/>
              <a:tblGrid>
                <a:gridCol w="3694828">
                  <a:extLst>
                    <a:ext uri="{9D8B030D-6E8A-4147-A177-3AD203B41FA5}">
                      <a16:colId xmlns:a16="http://schemas.microsoft.com/office/drawing/2014/main" val="1911408063"/>
                    </a:ext>
                  </a:extLst>
                </a:gridCol>
                <a:gridCol w="3694828">
                  <a:extLst>
                    <a:ext uri="{9D8B030D-6E8A-4147-A177-3AD203B41FA5}">
                      <a16:colId xmlns:a16="http://schemas.microsoft.com/office/drawing/2014/main" val="3987541854"/>
                    </a:ext>
                  </a:extLst>
                </a:gridCol>
                <a:gridCol w="3694828">
                  <a:extLst>
                    <a:ext uri="{9D8B030D-6E8A-4147-A177-3AD203B41FA5}">
                      <a16:colId xmlns:a16="http://schemas.microsoft.com/office/drawing/2014/main" val="2589204561"/>
                    </a:ext>
                  </a:extLst>
                </a:gridCol>
              </a:tblGrid>
              <a:tr h="647108">
                <a:tc>
                  <a:txBody>
                    <a:bodyPr/>
                    <a:lstStyle/>
                    <a:p>
                      <a:r>
                        <a:rPr lang="en-US" sz="1800" b="1">
                          <a:effectLst/>
                          <a:latin typeface="TimesNewRomanPS"/>
                        </a:rPr>
                        <a:t>If a project has total expected capital expenditures of </a:t>
                      </a:r>
                      <a:endParaRPr 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b="1">
                          <a:effectLst/>
                          <a:latin typeface="TimesNewRomanPS"/>
                        </a:rPr>
                        <a:t>and the use is enumerated in (b)(3), then </a:t>
                      </a:r>
                      <a:endParaRPr 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b="1">
                          <a:effectLst/>
                          <a:latin typeface="TimesNewRomanPS"/>
                        </a:rPr>
                        <a:t>and the use is not enumerated in (b)(3), then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343359"/>
                  </a:ext>
                </a:extLst>
              </a:tr>
              <a:tr h="521030">
                <a:tc>
                  <a:txBody>
                    <a:bodyPr/>
                    <a:lstStyle/>
                    <a:p>
                      <a:r>
                        <a:rPr lang="en-US" sz="1800">
                          <a:effectLst/>
                          <a:latin typeface="TimesNewRomanPSMT"/>
                        </a:rPr>
                        <a:t>Less than $1 million </a:t>
                      </a:r>
                      <a:endParaRPr 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No Written Justification required </a:t>
                      </a:r>
                      <a:endParaRPr 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No Written Justification required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895308"/>
                  </a:ext>
                </a:extLst>
              </a:tr>
              <a:tr h="1215739">
                <a:tc>
                  <a:txBody>
                    <a:bodyPr/>
                    <a:lstStyle/>
                    <a:p>
                      <a:r>
                        <a:rPr lang="en-US" sz="1800" dirty="0">
                          <a:effectLst/>
                          <a:latin typeface="TimesNewRomanPSMT"/>
                        </a:rPr>
                        <a:t>Greater than or equal to $1 million, but less than $10 million </a:t>
                      </a:r>
                      <a:endParaRPr 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n-US" sz="1800">
                          <a:effectLst/>
                          <a:latin typeface="TimesNewRomanPSMT"/>
                        </a:rPr>
                        <a:t>Written Justification required but recipients are not required to submit as part of regular reporting to Treasury </a:t>
                      </a:r>
                      <a:endParaRPr 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rowSpan="2">
                  <a:txBody>
                    <a:bodyPr/>
                    <a:lstStyle/>
                    <a:p>
                      <a:r>
                        <a:rPr lang="en-US" sz="1800">
                          <a:effectLst/>
                          <a:latin typeface="TimesNewRomanPSMT"/>
                        </a:rPr>
                        <a:t>Written Justification required and recipients must submit as part of regular reporting to Treasury </a:t>
                      </a:r>
                      <a:endParaRPr lang="en-US" sz="1800">
                        <a:effectLst/>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327210"/>
                  </a:ext>
                </a:extLst>
              </a:tr>
              <a:tr h="774252">
                <a:tc>
                  <a:txBody>
                    <a:bodyPr/>
                    <a:lstStyle/>
                    <a:p>
                      <a:r>
                        <a:rPr lang="en-US" sz="1800">
                          <a:effectLst/>
                          <a:latin typeface="TimesNewRomanPSMT"/>
                        </a:rPr>
                        <a:t>$10 million or more </a:t>
                      </a:r>
                      <a:endParaRPr 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1800" dirty="0">
                          <a:effectLst/>
                          <a:latin typeface="TimesNewRomanPSMT"/>
                        </a:rPr>
                        <a:t>Written Justification required and recipients must submit as part of regular reporting to Treasury </a:t>
                      </a:r>
                      <a:endParaRPr 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53967795"/>
                  </a:ext>
                </a:extLst>
              </a:tr>
            </a:tbl>
          </a:graphicData>
        </a:graphic>
      </p:graphicFrame>
      <p:pic>
        <p:nvPicPr>
          <p:cNvPr id="1025" name="Picture 1" descr="page422image32070208">
            <a:extLst>
              <a:ext uri="{FF2B5EF4-FFF2-40B4-BE49-F238E27FC236}">
                <a16:creationId xmlns:a16="http://schemas.microsoft.com/office/drawing/2014/main" id="{5162B1EB-EFD6-9E46-873B-869C947F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1" y="2632840"/>
            <a:ext cx="12700" cy="69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422image32074624">
            <a:extLst>
              <a:ext uri="{FF2B5EF4-FFF2-40B4-BE49-F238E27FC236}">
                <a16:creationId xmlns:a16="http://schemas.microsoft.com/office/drawing/2014/main" id="{0F977DEE-4EF1-6E4D-B963-F3213A541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1" y="2632840"/>
            <a:ext cx="12700" cy="698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422image32068480">
            <a:extLst>
              <a:ext uri="{FF2B5EF4-FFF2-40B4-BE49-F238E27FC236}">
                <a16:creationId xmlns:a16="http://schemas.microsoft.com/office/drawing/2014/main" id="{D79B82FD-93FA-E44B-BE90-21564D4FB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1" y="2632840"/>
            <a:ext cx="12700" cy="698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917295-6CB0-2643-B11F-4E0638CAF6DB}"/>
              </a:ext>
            </a:extLst>
          </p:cNvPr>
          <p:cNvSpPr/>
          <p:nvPr/>
        </p:nvSpPr>
        <p:spPr>
          <a:xfrm>
            <a:off x="206247" y="4869160"/>
            <a:ext cx="11855053" cy="1829704"/>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a:t>Written justification must include the following elements: </a:t>
            </a:r>
          </a:p>
          <a:p>
            <a:endParaRPr lang="en-US" sz="800"/>
          </a:p>
          <a:p>
            <a:pPr marL="342900" indent="-342900">
              <a:buFont typeface="Arial" panose="020B0604020202020204" pitchFamily="34" charset="0"/>
              <a:buChar char="•"/>
            </a:pPr>
            <a:r>
              <a:rPr lang="en-US" sz="2000"/>
              <a:t>Describe the harm or need to be addressed;</a:t>
            </a:r>
          </a:p>
          <a:p>
            <a:pPr marL="342900" indent="-342900">
              <a:buFont typeface="Arial" panose="020B0604020202020204" pitchFamily="34" charset="0"/>
              <a:buChar char="•"/>
            </a:pPr>
            <a:r>
              <a:rPr lang="en-US" sz="2000"/>
              <a:t>Explain why a capital expenditure is appropriate; and</a:t>
            </a:r>
          </a:p>
          <a:p>
            <a:pPr marL="342900" indent="-342900">
              <a:buFont typeface="Arial" panose="020B0604020202020204" pitchFamily="34" charset="0"/>
              <a:buChar char="•"/>
            </a:pPr>
            <a:r>
              <a:rPr lang="en-US" sz="2000"/>
              <a:t>Compare the proposed capital expenditure to at least two alternative capital expenditures and demonstrate why the proposed capital expenditure is superior. </a:t>
            </a:r>
          </a:p>
        </p:txBody>
      </p:sp>
    </p:spTree>
    <p:extLst>
      <p:ext uri="{BB962C8B-B14F-4D97-AF65-F5344CB8AC3E}">
        <p14:creationId xmlns:p14="http://schemas.microsoft.com/office/powerpoint/2010/main" val="1921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3A4DCE-EC11-3674-7438-DFCE6B12F26C}"/>
              </a:ext>
            </a:extLst>
          </p:cNvPr>
          <p:cNvSpPr/>
          <p:nvPr/>
        </p:nvSpPr>
        <p:spPr>
          <a:xfrm>
            <a:off x="0" y="0"/>
            <a:ext cx="12192000" cy="169068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86411-049E-7A0A-97DB-3CCD062019CA}"/>
              </a:ext>
            </a:extLst>
          </p:cNvPr>
          <p:cNvSpPr>
            <a:spLocks noGrp="1"/>
          </p:cNvSpPr>
          <p:nvPr>
            <p:ph type="title"/>
          </p:nvPr>
        </p:nvSpPr>
        <p:spPr>
          <a:xfrm>
            <a:off x="685800" y="213784"/>
            <a:ext cx="10515600" cy="1325563"/>
          </a:xfrm>
        </p:spPr>
        <p:txBody>
          <a:bodyPr/>
          <a:lstStyle/>
          <a:p>
            <a:r>
              <a:rPr lang="en-US" dirty="0">
                <a:solidFill>
                  <a:schemeClr val="bg1"/>
                </a:solidFill>
              </a:rPr>
              <a:t>ARPA-Flex</a:t>
            </a:r>
          </a:p>
        </p:txBody>
      </p:sp>
      <p:sp>
        <p:nvSpPr>
          <p:cNvPr id="4" name="Rectangle 3">
            <a:extLst>
              <a:ext uri="{FF2B5EF4-FFF2-40B4-BE49-F238E27FC236}">
                <a16:creationId xmlns:a16="http://schemas.microsoft.com/office/drawing/2014/main" id="{567FCD60-BEB2-AFAD-9ABF-0C43EE2BBE38}"/>
              </a:ext>
            </a:extLst>
          </p:cNvPr>
          <p:cNvSpPr/>
          <p:nvPr/>
        </p:nvSpPr>
        <p:spPr>
          <a:xfrm>
            <a:off x="16933" y="1690688"/>
            <a:ext cx="3776132" cy="5167312"/>
          </a:xfrm>
          <a:prstGeom prst="rect">
            <a:avLst/>
          </a:prstGeom>
          <a:solidFill>
            <a:schemeClr val="accent4">
              <a:lumMod val="60000"/>
              <a:lumOff val="40000"/>
            </a:schemeClr>
          </a:solidFill>
          <a:effectLst>
            <a:outerShdw blurRad="50800" dist="38100" dir="8100000" algn="t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920750"/>
            <a:r>
              <a:rPr lang="en-US" sz="2800" dirty="0">
                <a:solidFill>
                  <a:schemeClr val="tx1">
                    <a:lumMod val="75000"/>
                    <a:lumOff val="25000"/>
                  </a:schemeClr>
                </a:solidFill>
              </a:rPr>
              <a:t>Emergency Relief from Natural Disasters (Mitigation Activities)</a:t>
            </a:r>
          </a:p>
          <a:p>
            <a:pPr marL="920750"/>
            <a:endParaRPr lang="en-US" sz="2000" dirty="0">
              <a:solidFill>
                <a:schemeClr val="tx1">
                  <a:lumMod val="75000"/>
                  <a:lumOff val="25000"/>
                </a:schemeClr>
              </a:solidFill>
            </a:endParaRPr>
          </a:p>
          <a:p>
            <a:pPr marL="920750"/>
            <a:r>
              <a:rPr lang="en-US" sz="2800" dirty="0">
                <a:solidFill>
                  <a:schemeClr val="tx1">
                    <a:lumMod val="75000"/>
                    <a:lumOff val="25000"/>
                  </a:schemeClr>
                </a:solidFill>
              </a:rPr>
              <a:t>Surface Transportation Projects</a:t>
            </a:r>
          </a:p>
          <a:p>
            <a:pPr marL="920750"/>
            <a:endParaRPr lang="en-US" sz="2000" dirty="0">
              <a:solidFill>
                <a:schemeClr val="tx1">
                  <a:lumMod val="75000"/>
                  <a:lumOff val="25000"/>
                </a:schemeClr>
              </a:solidFill>
            </a:endParaRPr>
          </a:p>
          <a:p>
            <a:pPr marL="920750"/>
            <a:r>
              <a:rPr lang="en-US" sz="2800" dirty="0">
                <a:solidFill>
                  <a:schemeClr val="tx1">
                    <a:lumMod val="75000"/>
                    <a:lumOff val="25000"/>
                  </a:schemeClr>
                </a:solidFill>
              </a:rPr>
              <a:t>Title I Projects</a:t>
            </a:r>
          </a:p>
        </p:txBody>
      </p:sp>
      <p:sp>
        <p:nvSpPr>
          <p:cNvPr id="3" name="Content Placeholder 2">
            <a:extLst>
              <a:ext uri="{FF2B5EF4-FFF2-40B4-BE49-F238E27FC236}">
                <a16:creationId xmlns:a16="http://schemas.microsoft.com/office/drawing/2014/main" id="{C2D44E71-B087-E594-ABB1-97020CE7C09C}"/>
              </a:ext>
            </a:extLst>
          </p:cNvPr>
          <p:cNvSpPr>
            <a:spLocks noGrp="1"/>
          </p:cNvSpPr>
          <p:nvPr>
            <p:ph idx="1"/>
          </p:nvPr>
        </p:nvSpPr>
        <p:spPr>
          <a:xfrm>
            <a:off x="3776132" y="213784"/>
            <a:ext cx="8432801" cy="6644216"/>
          </a:xfrm>
          <a:solidFill>
            <a:schemeClr val="bg1"/>
          </a:solidFill>
        </p:spPr>
        <p:txBody>
          <a:bodyPr>
            <a:normAutofit fontScale="85000" lnSpcReduction="10000"/>
          </a:bodyPr>
          <a:lstStyle/>
          <a:p>
            <a:pPr marL="0" indent="0">
              <a:buNone/>
            </a:pPr>
            <a:r>
              <a:rPr lang="en-US" sz="1800" b="1" dirty="0">
                <a:solidFill>
                  <a:srgbClr val="1E477C"/>
                </a:solidFill>
                <a:effectLst/>
                <a:latin typeface="SourceSansPro"/>
              </a:rPr>
              <a:t>MITIGATION ACTIVITIES WITH CAPITAL EXPENDITURES EXCEEDING $1 MILLION </a:t>
            </a:r>
            <a:endParaRPr lang="en-US" dirty="0"/>
          </a:p>
          <a:p>
            <a:r>
              <a:rPr lang="en-US" sz="1800" dirty="0">
                <a:effectLst/>
                <a:latin typeface="SourceSansPro"/>
              </a:rPr>
              <a:t>For mitigation activities </a:t>
            </a:r>
            <a:r>
              <a:rPr lang="en-US" sz="1800" b="1" dirty="0">
                <a:effectLst/>
                <a:latin typeface="SourceSansPro"/>
              </a:rPr>
              <a:t>with total expected capital expenditures of $1 million or greater</a:t>
            </a:r>
            <a:r>
              <a:rPr lang="en-US" sz="1800" dirty="0">
                <a:effectLst/>
                <a:latin typeface="SourceSansPro"/>
              </a:rPr>
              <a:t>, recipients must complete and meet the substantive requirements of a Written Justification for the capital expenditures in their project. </a:t>
            </a:r>
            <a:endParaRPr lang="en-US" dirty="0"/>
          </a:p>
          <a:p>
            <a:pPr marL="0" indent="0">
              <a:buNone/>
            </a:pPr>
            <a:r>
              <a:rPr lang="en-US" sz="1800" dirty="0">
                <a:effectLst/>
                <a:latin typeface="SourceSansPro"/>
              </a:rPr>
              <a:t>A Written Justification includes: </a:t>
            </a:r>
            <a:endParaRPr lang="en-US" dirty="0"/>
          </a:p>
          <a:p>
            <a:pPr>
              <a:buFont typeface="Arial" panose="020B0604020202020204" pitchFamily="34" charset="0"/>
              <a:buChar char="•"/>
            </a:pPr>
            <a:r>
              <a:rPr lang="en-US" sz="1800" b="1" i="1" dirty="0">
                <a:effectLst/>
                <a:latin typeface="SourceSansPro"/>
              </a:rPr>
              <a:t>Description of emergency relief to be provided and potential impact to be addressed</a:t>
            </a:r>
            <a:r>
              <a:rPr lang="en-US" sz="1800" b="1" dirty="0">
                <a:effectLst/>
                <a:latin typeface="SourceSansPro"/>
              </a:rPr>
              <a:t>: </a:t>
            </a:r>
            <a:r>
              <a:rPr lang="en-US" sz="1800" dirty="0">
                <a:effectLst/>
                <a:latin typeface="SourceSansPro"/>
              </a:rPr>
              <a:t>Recipients must provide a description of the specific mitigation activities to be provided, and why the emergency relief is needed to lessen or avert the potential impacts of the natural disaster that is threatened to occur in the future. When appropriate, recipients may provide quantitative information on the extent and type of assistance needed, such as the number of individuals or entities that may be affected. Recipients must use the documented evidence of historical patterns or predictions of natural disasters that would reasonably demonstrate the likelihood of future occurrence of a natural disaster in their communities, along with considerations of efficacy, cost, cost effectiveness, and time to delivery, to support their determinations that mitigation activities would be related and reasonably proportional. </a:t>
            </a:r>
            <a:endParaRPr lang="en-US" sz="1800" dirty="0">
              <a:effectLst/>
              <a:latin typeface="Symbol" pitchFamily="2" charset="2"/>
            </a:endParaRPr>
          </a:p>
          <a:p>
            <a:pPr>
              <a:buFont typeface="Arial" panose="020B0604020202020204" pitchFamily="34" charset="0"/>
              <a:buChar char="•"/>
            </a:pPr>
            <a:r>
              <a:rPr lang="en-US" sz="1800" b="1" i="1" dirty="0">
                <a:effectLst/>
                <a:latin typeface="SourceSansPro"/>
              </a:rPr>
              <a:t>Explanation of why a capital expenditure is appropriate</a:t>
            </a:r>
            <a:r>
              <a:rPr lang="en-US" sz="1800" b="1" dirty="0">
                <a:effectLst/>
                <a:latin typeface="SourceSansPro"/>
              </a:rPr>
              <a:t>: </a:t>
            </a:r>
            <a:r>
              <a:rPr lang="en-US" sz="1800" dirty="0">
                <a:effectLst/>
                <a:latin typeface="SourceSansPro"/>
              </a:rPr>
              <a:t>Recipients must provide an assessment demonstrating why a mitigation activity capital expenditure is appropriate to address the specified potential impact identified. The assessment must include an explanation of why existing equipment and facilities, or policy changes or additional funding to pertinent programs or services, would be inadequate to addressing the potential impact of the threat of a natural disaster and why policy changes or additional funding to pertinent programs or services would be insufficient without the corresponding capital expenditures. </a:t>
            </a:r>
            <a:endParaRPr lang="en-US" sz="1800" dirty="0">
              <a:effectLst/>
              <a:latin typeface="Symbol" pitchFamily="2" charset="2"/>
            </a:endParaRPr>
          </a:p>
          <a:p>
            <a:pPr>
              <a:buFont typeface="Arial" panose="020B0604020202020204" pitchFamily="34" charset="0"/>
              <a:buChar char="•"/>
            </a:pPr>
            <a:r>
              <a:rPr lang="en-US" sz="1800" b="1" i="1" dirty="0">
                <a:effectLst/>
                <a:latin typeface="SourceSansPro"/>
              </a:rPr>
              <a:t>Comparison of the proposed capital expenditure against alternative capital expenditures: </a:t>
            </a:r>
            <a:r>
              <a:rPr lang="en-US" sz="1800" dirty="0">
                <a:effectLst/>
                <a:latin typeface="SourceSansPro"/>
              </a:rPr>
              <a:t>Recipients must provide an objective comparison of the proposed mitigation capital expenditure against at least two alternative capital expenditures and demonstrate why their proposed capital expenditure is superior to alternative capital expenditures that could be made. Specifically, recipients must assess the proposed capital expenditure against at least two alternative types or sizes of capital expenditures that are potentially effective and reasonably feasible. Where relevant, recipients must compare the proposal against the alternative of improving existing capital assets already owned or leasing other capital assets. Recipients must use quantitative data when available, although they are encouraged to supplement with qualitative information and narrative description. Recipients that complete analyses with minimal or no quantitative data must provide an explanation for doing so. </a:t>
            </a:r>
            <a:endParaRPr lang="en-US" sz="1800" dirty="0">
              <a:effectLst/>
              <a:latin typeface="Symbol" pitchFamily="2" charset="2"/>
            </a:endParaRPr>
          </a:p>
          <a:p>
            <a:endParaRPr lang="en-US" dirty="0"/>
          </a:p>
        </p:txBody>
      </p:sp>
      <p:sp>
        <p:nvSpPr>
          <p:cNvPr id="7" name="Dodecagon 6">
            <a:extLst>
              <a:ext uri="{FF2B5EF4-FFF2-40B4-BE49-F238E27FC236}">
                <a16:creationId xmlns:a16="http://schemas.microsoft.com/office/drawing/2014/main" id="{2DA2F14D-8924-F5D1-B7DA-0AA81817198C}"/>
              </a:ext>
            </a:extLst>
          </p:cNvPr>
          <p:cNvSpPr/>
          <p:nvPr/>
        </p:nvSpPr>
        <p:spPr>
          <a:xfrm>
            <a:off x="284462" y="2003578"/>
            <a:ext cx="668867" cy="643467"/>
          </a:xfrm>
          <a:prstGeom prst="dodecagon">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8" name="Dodecagon 7">
            <a:extLst>
              <a:ext uri="{FF2B5EF4-FFF2-40B4-BE49-F238E27FC236}">
                <a16:creationId xmlns:a16="http://schemas.microsoft.com/office/drawing/2014/main" id="{32880F4B-0F52-26D2-A288-EAA0B79ECE42}"/>
              </a:ext>
            </a:extLst>
          </p:cNvPr>
          <p:cNvSpPr/>
          <p:nvPr/>
        </p:nvSpPr>
        <p:spPr>
          <a:xfrm>
            <a:off x="284461" y="4430789"/>
            <a:ext cx="668867" cy="643467"/>
          </a:xfrm>
          <a:prstGeom prst="dodecagon">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9" name="Dodecagon 8">
            <a:extLst>
              <a:ext uri="{FF2B5EF4-FFF2-40B4-BE49-F238E27FC236}">
                <a16:creationId xmlns:a16="http://schemas.microsoft.com/office/drawing/2014/main" id="{6420BD04-FEC1-0B13-8EF7-A0E8E4617A88}"/>
              </a:ext>
            </a:extLst>
          </p:cNvPr>
          <p:cNvSpPr/>
          <p:nvPr/>
        </p:nvSpPr>
        <p:spPr>
          <a:xfrm>
            <a:off x="284460" y="5877108"/>
            <a:ext cx="668867" cy="643467"/>
          </a:xfrm>
          <a:prstGeom prst="dodecagon">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0" name="Right Arrow 9">
            <a:extLst>
              <a:ext uri="{FF2B5EF4-FFF2-40B4-BE49-F238E27FC236}">
                <a16:creationId xmlns:a16="http://schemas.microsoft.com/office/drawing/2014/main" id="{963E92FE-3BD4-8909-7DD0-28D6FC2EFEFD}"/>
              </a:ext>
            </a:extLst>
          </p:cNvPr>
          <p:cNvSpPr/>
          <p:nvPr/>
        </p:nvSpPr>
        <p:spPr>
          <a:xfrm rot="20511724">
            <a:off x="2635858" y="2745822"/>
            <a:ext cx="1398687" cy="719666"/>
          </a:xfrm>
          <a:prstGeom prst="rightArrow">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84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CD54F-553F-51ED-4268-04111366A538}"/>
              </a:ext>
            </a:extLst>
          </p:cNvPr>
          <p:cNvSpPr/>
          <p:nvPr/>
        </p:nvSpPr>
        <p:spPr>
          <a:xfrm>
            <a:off x="0" y="-1"/>
            <a:ext cx="12192000" cy="169068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20F4D-89BD-F7E5-02F2-1E9C0D8AF521}"/>
              </a:ext>
            </a:extLst>
          </p:cNvPr>
          <p:cNvSpPr>
            <a:spLocks noGrp="1"/>
          </p:cNvSpPr>
          <p:nvPr>
            <p:ph type="title"/>
          </p:nvPr>
        </p:nvSpPr>
        <p:spPr>
          <a:xfrm>
            <a:off x="5649046" y="182561"/>
            <a:ext cx="5903976" cy="1325563"/>
          </a:xfrm>
        </p:spPr>
        <p:txBody>
          <a:bodyPr/>
          <a:lstStyle/>
          <a:p>
            <a:pPr algn="ctr"/>
            <a:r>
              <a:rPr lang="en-US" dirty="0">
                <a:solidFill>
                  <a:schemeClr val="bg1"/>
                </a:solidFill>
              </a:rPr>
              <a:t>Special Reporting Requirements</a:t>
            </a:r>
          </a:p>
        </p:txBody>
      </p:sp>
      <p:sp>
        <p:nvSpPr>
          <p:cNvPr id="3" name="Content Placeholder 2">
            <a:extLst>
              <a:ext uri="{FF2B5EF4-FFF2-40B4-BE49-F238E27FC236}">
                <a16:creationId xmlns:a16="http://schemas.microsoft.com/office/drawing/2014/main" id="{D06BCDE5-09DC-86C0-FA85-D5DF15973D46}"/>
              </a:ext>
            </a:extLst>
          </p:cNvPr>
          <p:cNvSpPr>
            <a:spLocks noGrp="1"/>
          </p:cNvSpPr>
          <p:nvPr>
            <p:ph idx="1"/>
          </p:nvPr>
        </p:nvSpPr>
        <p:spPr>
          <a:xfrm>
            <a:off x="5718048" y="2184399"/>
            <a:ext cx="5998464" cy="3992563"/>
          </a:xfrm>
        </p:spPr>
        <p:txBody>
          <a:bodyPr>
            <a:normAutofit/>
          </a:bodyPr>
          <a:lstStyle/>
          <a:p>
            <a:pPr marL="0" indent="0">
              <a:buNone/>
            </a:pPr>
            <a:r>
              <a:rPr lang="en-US" sz="4800" dirty="0"/>
              <a:t>Check </a:t>
            </a:r>
            <a:r>
              <a:rPr lang="en-US" sz="4800" dirty="0">
                <a:hlinkClick r:id="rId2"/>
              </a:rPr>
              <a:t>Compliance and Reporting Guide </a:t>
            </a:r>
            <a:r>
              <a:rPr lang="en-US" sz="4800" dirty="0"/>
              <a:t>for EC-specific reporting requirements!</a:t>
            </a:r>
          </a:p>
          <a:p>
            <a:pPr marL="0" indent="0">
              <a:buNone/>
            </a:pPr>
            <a:endParaRPr lang="en-US" sz="4800" dirty="0"/>
          </a:p>
          <a:p>
            <a:pPr marL="0" indent="0">
              <a:buNone/>
            </a:pPr>
            <a:endParaRPr lang="en-US" sz="4800" dirty="0"/>
          </a:p>
        </p:txBody>
      </p:sp>
      <p:pic>
        <p:nvPicPr>
          <p:cNvPr id="7" name="Picture 6" descr="A blue cover with white text&#10;&#10;Description automatically generated">
            <a:extLst>
              <a:ext uri="{FF2B5EF4-FFF2-40B4-BE49-F238E27FC236}">
                <a16:creationId xmlns:a16="http://schemas.microsoft.com/office/drawing/2014/main" id="{E0AE5CF7-75C9-86B5-3A93-0AC4B1CD87C6}"/>
              </a:ext>
            </a:extLst>
          </p:cNvPr>
          <p:cNvPicPr>
            <a:picLocks noChangeAspect="1"/>
          </p:cNvPicPr>
          <p:nvPr/>
        </p:nvPicPr>
        <p:blipFill>
          <a:blip r:embed="rId3"/>
          <a:stretch>
            <a:fillRect/>
          </a:stretch>
        </p:blipFill>
        <p:spPr>
          <a:xfrm>
            <a:off x="380449" y="0"/>
            <a:ext cx="4888149" cy="6858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2698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8200" y="-251460"/>
            <a:ext cx="10515600" cy="1325563"/>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extLst>
              <p:ext uri="{D42A27DB-BD31-4B8C-83A1-F6EECF244321}">
                <p14:modId xmlns:p14="http://schemas.microsoft.com/office/powerpoint/2010/main" val="2631250775"/>
              </p:ext>
            </p:extLst>
          </p:nvPr>
        </p:nvGraphicFramePr>
        <p:xfrm>
          <a:off x="0" y="773543"/>
          <a:ext cx="12192000" cy="49808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323">
                <a:tc>
                  <a:txBody>
                    <a:bodyPr/>
                    <a:lstStyle/>
                    <a:p>
                      <a:pPr algn="ctr"/>
                      <a:r>
                        <a:rPr lang="en-US" sz="1600" dirty="0"/>
                        <a:t>Award Terms</a:t>
                      </a:r>
                    </a:p>
                  </a:txBody>
                  <a:tcPr/>
                </a:tc>
                <a:tc>
                  <a:txBody>
                    <a:bodyPr/>
                    <a:lstStyle/>
                    <a:p>
                      <a:pPr algn="ctr"/>
                      <a:r>
                        <a:rPr lang="en-US" dirty="0"/>
                        <a:t>Prohibited Expenditures </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429537">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8251" y="4989076"/>
            <a:ext cx="3201220" cy="1845672"/>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local government agreed to as condition of receiving funds. </a:t>
            </a:r>
            <a:r>
              <a:rPr lang="en-US" b="1" dirty="0"/>
              <a:t>Applies to ALL categories.</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398" y="4965824"/>
            <a:ext cx="302423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Final Rule prohibits certain expenditures no matter what. </a:t>
            </a:r>
            <a:r>
              <a:rPr lang="en-US" b="1" dirty="0"/>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231240" y="1074103"/>
            <a:ext cx="3856376" cy="2069930"/>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231240" y="3209991"/>
            <a:ext cx="3856376" cy="189217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1400" b="1" dirty="0"/>
              <a:t>Applies ONLY TO SOME projects and DOES NOT apply to Revenue Replacement</a:t>
            </a:r>
          </a:p>
        </p:txBody>
      </p:sp>
      <p:sp>
        <p:nvSpPr>
          <p:cNvPr id="6" name="Up Arrow Callout 5">
            <a:extLst>
              <a:ext uri="{FF2B5EF4-FFF2-40B4-BE49-F238E27FC236}">
                <a16:creationId xmlns:a16="http://schemas.microsoft.com/office/drawing/2014/main" id="{F8B1A6BA-8AAA-E441-8804-D7E9ABAEF277}"/>
              </a:ext>
            </a:extLst>
          </p:cNvPr>
          <p:cNvSpPr/>
          <p:nvPr/>
        </p:nvSpPr>
        <p:spPr>
          <a:xfrm>
            <a:off x="9171414" y="4965824"/>
            <a:ext cx="307277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federal compliance regulations that apply to federal awards.</a:t>
            </a:r>
          </a:p>
        </p:txBody>
      </p:sp>
    </p:spTree>
    <p:extLst>
      <p:ext uri="{BB962C8B-B14F-4D97-AF65-F5344CB8AC3E}">
        <p14:creationId xmlns:p14="http://schemas.microsoft.com/office/powerpoint/2010/main" val="154884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ED7CF-A300-B76F-BB00-16C6F9F5CDDD}"/>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6C553693-50F6-0964-7BFB-DF4172B51218}"/>
              </a:ext>
            </a:extLst>
          </p:cNvPr>
          <p:cNvSpPr>
            <a:spLocks noGrp="1"/>
          </p:cNvSpPr>
          <p:nvPr>
            <p:ph type="title"/>
          </p:nvPr>
        </p:nvSpPr>
        <p:spPr>
          <a:xfrm>
            <a:off x="838200" y="177922"/>
            <a:ext cx="10515600" cy="1325563"/>
          </a:xfrm>
        </p:spPr>
        <p:txBody>
          <a:bodyPr/>
          <a:lstStyle/>
          <a:p>
            <a:r>
              <a:rPr lang="en-US" dirty="0">
                <a:solidFill>
                  <a:schemeClr val="bg1"/>
                </a:solidFill>
              </a:rPr>
              <a:t>Did You Use non-Revenue Replacement ARP/CSLFRF to…..</a:t>
            </a:r>
          </a:p>
        </p:txBody>
      </p:sp>
      <p:sp>
        <p:nvSpPr>
          <p:cNvPr id="3" name="Content Placeholder 2">
            <a:extLst>
              <a:ext uri="{FF2B5EF4-FFF2-40B4-BE49-F238E27FC236}">
                <a16:creationId xmlns:a16="http://schemas.microsoft.com/office/drawing/2014/main" id="{A8FEFE76-6259-4601-2C87-FE14FC27A809}"/>
              </a:ext>
            </a:extLst>
          </p:cNvPr>
          <p:cNvSpPr>
            <a:spLocks noGrp="1"/>
          </p:cNvSpPr>
          <p:nvPr>
            <p:ph idx="1"/>
          </p:nvPr>
        </p:nvSpPr>
        <p:spPr>
          <a:xfrm>
            <a:off x="838200" y="1679858"/>
            <a:ext cx="10515600" cy="4351338"/>
          </a:xfrm>
        </p:spPr>
        <p:txBody>
          <a:bodyPr/>
          <a:lstStyle/>
          <a:p>
            <a:pPr marL="466725" indent="-450850">
              <a:buFont typeface="Wingdings" pitchFamily="2" charset="2"/>
              <a:buChar char="q"/>
            </a:pPr>
            <a:r>
              <a:rPr lang="en-US" dirty="0"/>
              <a:t>Purchase real property (or any interest in real property)? </a:t>
            </a:r>
          </a:p>
          <a:p>
            <a:pPr marL="466725" indent="-450850">
              <a:buFont typeface="Wingdings" pitchFamily="2" charset="2"/>
              <a:buChar char="q"/>
            </a:pPr>
            <a:r>
              <a:rPr lang="en-US" dirty="0"/>
              <a:t>Renovate, expand, repair, maintain, improve real property?</a:t>
            </a:r>
          </a:p>
          <a:p>
            <a:pPr marL="466725" indent="-450850">
              <a:buFont typeface="Wingdings" pitchFamily="2" charset="2"/>
              <a:buChar char="q"/>
            </a:pPr>
            <a:r>
              <a:rPr lang="en-US" dirty="0"/>
              <a:t>Purchase equipment?</a:t>
            </a:r>
          </a:p>
          <a:p>
            <a:pPr marL="466725" indent="-450850">
              <a:buFont typeface="Wingdings" pitchFamily="2" charset="2"/>
              <a:buChar char="q"/>
            </a:pPr>
            <a:r>
              <a:rPr lang="en-US" dirty="0"/>
              <a:t>Purchase supplies?</a:t>
            </a:r>
          </a:p>
          <a:p>
            <a:pPr marL="466725" indent="-450850">
              <a:buFont typeface="Wingdings" pitchFamily="2" charset="2"/>
              <a:buChar char="q"/>
            </a:pPr>
            <a:r>
              <a:rPr lang="en-US" dirty="0"/>
              <a:t>Acquire intangible property (such as</a:t>
            </a:r>
            <a:r>
              <a:rPr lang="en-US" sz="2800" dirty="0"/>
              <a:t> trademarks, licenses, copyrights, patents and patent applications, lease agreements)</a:t>
            </a:r>
            <a:r>
              <a:rPr lang="en-US" dirty="0"/>
              <a:t>?</a:t>
            </a:r>
          </a:p>
        </p:txBody>
      </p:sp>
      <p:sp>
        <p:nvSpPr>
          <p:cNvPr id="4" name="Rectangle 3">
            <a:extLst>
              <a:ext uri="{FF2B5EF4-FFF2-40B4-BE49-F238E27FC236}">
                <a16:creationId xmlns:a16="http://schemas.microsoft.com/office/drawing/2014/main" id="{C710E3BF-1FB1-D555-4591-EB6EFD047934}"/>
              </a:ext>
            </a:extLst>
          </p:cNvPr>
          <p:cNvSpPr/>
          <p:nvPr/>
        </p:nvSpPr>
        <p:spPr>
          <a:xfrm>
            <a:off x="268224" y="4766612"/>
            <a:ext cx="11788307" cy="1999947"/>
          </a:xfrm>
          <a:prstGeom prst="rect">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Arial" panose="020B0604020202020204" pitchFamily="34" charset="0"/>
              <a:buChar char="•"/>
            </a:pPr>
            <a:r>
              <a:rPr lang="en-US" sz="2200" dirty="0"/>
              <a:t>Triggers Uniform Guidance Property Management Requirements</a:t>
            </a:r>
          </a:p>
          <a:p>
            <a:pPr marL="342900" indent="-342900">
              <a:spcBef>
                <a:spcPts val="600"/>
              </a:spcBef>
              <a:buFont typeface="Arial" panose="020B0604020202020204" pitchFamily="34" charset="0"/>
              <a:buChar char="•"/>
            </a:pPr>
            <a:r>
              <a:rPr lang="en-US" sz="2200" dirty="0"/>
              <a:t>May Trigger </a:t>
            </a:r>
            <a:r>
              <a:rPr lang="en-US" sz="2200" dirty="0">
                <a:effectLst/>
              </a:rPr>
              <a:t>Uniform Relocation Assistance and Real Property Acquisitions Act of 1970 (applies to revenue replacement too)</a:t>
            </a:r>
          </a:p>
          <a:p>
            <a:pPr marL="342900" indent="-342900">
              <a:spcBef>
                <a:spcPts val="600"/>
              </a:spcBef>
              <a:buFont typeface="Arial" panose="020B0604020202020204" pitchFamily="34" charset="0"/>
              <a:buChar char="•"/>
            </a:pPr>
            <a:r>
              <a:rPr lang="en-US" sz="2200" dirty="0"/>
              <a:t>May Trigger Extra Documentation/Justification Requirements (based on Expenditure Categories)</a:t>
            </a:r>
            <a:endParaRPr lang="en-US" sz="2200" dirty="0">
              <a:effectLst/>
            </a:endParaRPr>
          </a:p>
        </p:txBody>
      </p:sp>
    </p:spTree>
    <p:extLst>
      <p:ext uri="{BB962C8B-B14F-4D97-AF65-F5344CB8AC3E}">
        <p14:creationId xmlns:p14="http://schemas.microsoft.com/office/powerpoint/2010/main" val="7206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0061-FA3D-F948-9D7A-C45F12D1F29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F504C7B-A013-694A-A58D-E45AA9B465EF}"/>
              </a:ext>
            </a:extLst>
          </p:cNvPr>
          <p:cNvSpPr>
            <a:spLocks noGrp="1"/>
          </p:cNvSpPr>
          <p:nvPr>
            <p:ph idx="1"/>
          </p:nvPr>
        </p:nvSpPr>
        <p:spPr>
          <a:xfrm>
            <a:off x="3467100" y="1524000"/>
            <a:ext cx="8305800" cy="5930900"/>
          </a:xfrm>
        </p:spPr>
        <p:txBody>
          <a:bodyPr>
            <a:normAutofit fontScale="25000" lnSpcReduction="20000"/>
          </a:bodyPr>
          <a:lstStyle/>
          <a:p>
            <a:pPr marL="0" indent="0">
              <a:lnSpc>
                <a:spcPct val="120000"/>
              </a:lnSpc>
              <a:buNone/>
            </a:pPr>
            <a:r>
              <a:rPr lang="en-US" sz="4800" b="1" dirty="0"/>
              <a:t>Computing devices</a:t>
            </a:r>
            <a:r>
              <a:rPr lang="en-US" sz="4800" dirty="0"/>
              <a:t>: machines used to acquire, store, analyze, process, and publish data and other information electronically, including accessories (or “peripherals”) for printing, transmitting and receiving, or storing electronic information. See also the definitions of supplies and information technology systems in this section.</a:t>
            </a:r>
          </a:p>
          <a:p>
            <a:pPr marL="0" indent="0">
              <a:lnSpc>
                <a:spcPct val="120000"/>
              </a:lnSpc>
              <a:buNone/>
            </a:pPr>
            <a:r>
              <a:rPr lang="en-US" sz="4800" b="1" dirty="0"/>
              <a:t>Equipment:</a:t>
            </a:r>
            <a:r>
              <a:rPr lang="en-US" sz="4800" dirty="0"/>
              <a:t> tangible </a:t>
            </a:r>
            <a:r>
              <a:rPr lang="en-US" sz="4800" dirty="0">
                <a:hlinkClick r:id="rId2"/>
              </a:rPr>
              <a:t>personal property</a:t>
            </a:r>
            <a:r>
              <a:rPr lang="en-US" sz="4800" dirty="0"/>
              <a:t> (including information technology systems) having a useful life of more than one year and a per-unit  </a:t>
            </a:r>
            <a:r>
              <a:rPr lang="en-US" sz="4800" dirty="0">
                <a:hlinkClick r:id="rId3"/>
              </a:rPr>
              <a:t>acquisition cost</a:t>
            </a:r>
            <a:r>
              <a:rPr lang="en-US" sz="4800" dirty="0"/>
              <a:t> which equals or exceeds the lesser of the capitalization level established by the [county/City/Town/Village] for financial statement purposes, or $5,000. See also the definitions of </a:t>
            </a:r>
            <a:r>
              <a:rPr lang="en-US" sz="4800" i="1" dirty="0"/>
              <a:t>capital assets, computing devices, general purpose equipment, information technology systems, special purpose equipment,</a:t>
            </a:r>
            <a:r>
              <a:rPr lang="en-US" sz="4800" dirty="0"/>
              <a:t> and </a:t>
            </a:r>
            <a:r>
              <a:rPr lang="en-US" sz="4800" i="1" dirty="0"/>
              <a:t>supplies</a:t>
            </a:r>
            <a:r>
              <a:rPr lang="en-US" sz="4800" dirty="0"/>
              <a:t> in this section.</a:t>
            </a:r>
          </a:p>
          <a:p>
            <a:pPr marL="0" indent="0">
              <a:lnSpc>
                <a:spcPct val="120000"/>
              </a:lnSpc>
              <a:buNone/>
            </a:pPr>
            <a:r>
              <a:rPr lang="en-US" sz="4800" b="1" dirty="0"/>
              <a:t>Information technology systems</a:t>
            </a:r>
            <a:r>
              <a:rPr lang="en-US" sz="4800" dirty="0"/>
              <a:t>: computing devices, ancillary equipment, software, firmware, and similar procedures, services (including support services), and related resources. See also the definitions of computing devices and equipment in this section.</a:t>
            </a:r>
          </a:p>
          <a:p>
            <a:pPr marL="0" indent="0">
              <a:lnSpc>
                <a:spcPct val="120000"/>
              </a:lnSpc>
              <a:buNone/>
            </a:pPr>
            <a:r>
              <a:rPr lang="en-US" sz="4800" b="1" dirty="0"/>
              <a:t>Intangible property</a:t>
            </a:r>
            <a:r>
              <a:rPr lang="en-US" sz="4800" dirty="0"/>
              <a:t>: property having no physical existence, such as trademarks, copyrights, patents and patent applications and property, such as loans, notes and other debt instruments, lease agreements, stock and other instruments of property ownership (whether the property is tangible or intangible).</a:t>
            </a:r>
          </a:p>
          <a:p>
            <a:pPr marL="0" indent="0">
              <a:lnSpc>
                <a:spcPct val="120000"/>
              </a:lnSpc>
              <a:buNone/>
            </a:pPr>
            <a:r>
              <a:rPr lang="en-US" sz="4800" b="1" dirty="0"/>
              <a:t>Personal property</a:t>
            </a:r>
            <a:r>
              <a:rPr lang="en-US" sz="4800" dirty="0"/>
              <a:t>: property other than </a:t>
            </a:r>
            <a:r>
              <a:rPr lang="en-US" sz="4800" dirty="0">
                <a:hlinkClick r:id="rId4"/>
              </a:rPr>
              <a:t>real property</a:t>
            </a:r>
            <a:r>
              <a:rPr lang="en-US" sz="4800" dirty="0"/>
              <a:t>. It may be tangible, having physical existence, or intangible.</a:t>
            </a:r>
          </a:p>
          <a:p>
            <a:pPr marL="0" indent="0">
              <a:lnSpc>
                <a:spcPct val="120000"/>
              </a:lnSpc>
              <a:buNone/>
            </a:pPr>
            <a:r>
              <a:rPr lang="en-US" sz="4800" b="1" dirty="0"/>
              <a:t>Property</a:t>
            </a:r>
            <a:r>
              <a:rPr lang="en-US" sz="4800" dirty="0"/>
              <a:t>: </a:t>
            </a:r>
            <a:r>
              <a:rPr lang="en-US" sz="4800" dirty="0">
                <a:hlinkClick r:id="rId4"/>
              </a:rPr>
              <a:t>real property</a:t>
            </a:r>
            <a:r>
              <a:rPr lang="en-US" sz="4800" dirty="0"/>
              <a:t> or  </a:t>
            </a:r>
            <a:r>
              <a:rPr lang="en-US" sz="4800" dirty="0">
                <a:hlinkClick r:id="rId2"/>
              </a:rPr>
              <a:t>personal property</a:t>
            </a:r>
            <a:r>
              <a:rPr lang="en-US" sz="4800" dirty="0"/>
              <a:t>. </a:t>
            </a:r>
          </a:p>
          <a:p>
            <a:pPr marL="0" indent="0">
              <a:lnSpc>
                <a:spcPct val="120000"/>
              </a:lnSpc>
              <a:buNone/>
            </a:pPr>
            <a:r>
              <a:rPr lang="en-US" sz="4800" b="1" dirty="0"/>
              <a:t>Real property</a:t>
            </a:r>
            <a:r>
              <a:rPr lang="en-US" sz="4800" dirty="0"/>
              <a:t>: land, including land improvements, structures and appurtenances thereto, but excludes moveable machinery and equipment.</a:t>
            </a:r>
          </a:p>
          <a:p>
            <a:pPr marL="0" indent="0">
              <a:lnSpc>
                <a:spcPct val="120000"/>
              </a:lnSpc>
              <a:buNone/>
            </a:pPr>
            <a:r>
              <a:rPr lang="en-US" sz="4800" b="1" dirty="0"/>
              <a:t>Supplies</a:t>
            </a:r>
            <a:r>
              <a:rPr lang="en-US" sz="4800" dirty="0"/>
              <a:t>: all tangible </a:t>
            </a:r>
            <a:r>
              <a:rPr lang="en-US" sz="4800" dirty="0">
                <a:hlinkClick r:id="rId2"/>
              </a:rPr>
              <a:t>personal property</a:t>
            </a:r>
            <a:r>
              <a:rPr lang="en-US" sz="4800" dirty="0"/>
              <a:t> other than those described in the definition of equipment in this section. A computing device is a supply if the </a:t>
            </a:r>
            <a:r>
              <a:rPr lang="en-US" sz="4800" dirty="0">
                <a:hlinkClick r:id="rId3"/>
              </a:rPr>
              <a:t>acquisition cost</a:t>
            </a:r>
            <a:r>
              <a:rPr lang="en-US" sz="4800" dirty="0"/>
              <a:t> is less than the lesser of the capitalization level established by the local government for financial statement purposes or $5,000, regardless of the length of its useful life. See also the definitions of computing devices and equipment in this section.</a:t>
            </a:r>
          </a:p>
          <a:p>
            <a:endParaRPr lang="en-US" dirty="0"/>
          </a:p>
        </p:txBody>
      </p:sp>
      <p:sp>
        <p:nvSpPr>
          <p:cNvPr id="4" name="Rectangle 3">
            <a:extLst>
              <a:ext uri="{FF2B5EF4-FFF2-40B4-BE49-F238E27FC236}">
                <a16:creationId xmlns:a16="http://schemas.microsoft.com/office/drawing/2014/main" id="{09378798-F6D3-BC4F-ACD5-632183C5E295}"/>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49ACC6A-A769-7E48-AF13-26F1551F19B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Property Management</a:t>
            </a:r>
          </a:p>
        </p:txBody>
      </p:sp>
      <p:sp>
        <p:nvSpPr>
          <p:cNvPr id="6" name="Rectangle 5">
            <a:extLst>
              <a:ext uri="{FF2B5EF4-FFF2-40B4-BE49-F238E27FC236}">
                <a16:creationId xmlns:a16="http://schemas.microsoft.com/office/drawing/2014/main" id="{0D58D755-5E34-3640-84CB-F4C653041135}"/>
              </a:ext>
            </a:extLst>
          </p:cNvPr>
          <p:cNvSpPr/>
          <p:nvPr/>
        </p:nvSpPr>
        <p:spPr>
          <a:xfrm>
            <a:off x="228600" y="1524000"/>
            <a:ext cx="3048000" cy="4787900"/>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Definitions of Property</a:t>
            </a:r>
          </a:p>
          <a:p>
            <a:pPr algn="ctr"/>
            <a:r>
              <a:rPr lang="en-US" sz="2400" dirty="0"/>
              <a:t>2 CFR 200.1</a:t>
            </a:r>
          </a:p>
        </p:txBody>
      </p:sp>
    </p:spTree>
    <p:extLst>
      <p:ext uri="{BB962C8B-B14F-4D97-AF65-F5344CB8AC3E}">
        <p14:creationId xmlns:p14="http://schemas.microsoft.com/office/powerpoint/2010/main" val="423526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965" y="271917"/>
            <a:ext cx="5908091" cy="1938992"/>
          </a:xfrm>
          <a:prstGeom prst="rect">
            <a:avLst/>
          </a:prstGeom>
          <a:noFill/>
        </p:spPr>
        <p:txBody>
          <a:bodyPr wrap="square" rtlCol="0">
            <a:spAutoFit/>
          </a:bodyPr>
          <a:lstStyle/>
          <a:p>
            <a:r>
              <a:rPr lang="en-US" sz="6000" spc="-150" dirty="0">
                <a:solidFill>
                  <a:schemeClr val="accent6"/>
                </a:solidFill>
                <a:latin typeface="Arial" panose="020B0604020202020204" pitchFamily="34" charset="0"/>
                <a:cs typeface="Arial" panose="020B0604020202020204" pitchFamily="34" charset="0"/>
              </a:rPr>
              <a:t>Property Management</a:t>
            </a:r>
          </a:p>
        </p:txBody>
      </p:sp>
      <p:sp>
        <p:nvSpPr>
          <p:cNvPr id="4" name="Oval 3"/>
          <p:cNvSpPr/>
          <p:nvPr/>
        </p:nvSpPr>
        <p:spPr>
          <a:xfrm>
            <a:off x="795526" y="2285444"/>
            <a:ext cx="914400" cy="914400"/>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01</a:t>
            </a:r>
          </a:p>
        </p:txBody>
      </p:sp>
      <p:sp>
        <p:nvSpPr>
          <p:cNvPr id="7" name="TextBox 6"/>
          <p:cNvSpPr txBox="1"/>
          <p:nvPr/>
        </p:nvSpPr>
        <p:spPr>
          <a:xfrm>
            <a:off x="1798991" y="2374135"/>
            <a:ext cx="4827439" cy="850617"/>
          </a:xfrm>
          <a:prstGeom prst="rect">
            <a:avLst/>
          </a:prstGeom>
          <a:noFill/>
        </p:spPr>
        <p:txBody>
          <a:bodyPr wrap="square" rtlCol="0">
            <a:spAutoFit/>
          </a:bodyPr>
          <a:lstStyle/>
          <a:p>
            <a:pPr marL="0" indent="0">
              <a:lnSpc>
                <a:spcPct val="120000"/>
              </a:lnSpc>
              <a:buNone/>
            </a:pPr>
            <a:r>
              <a:rPr lang="en-US" sz="1400" b="1" dirty="0"/>
              <a:t>Real property</a:t>
            </a:r>
            <a:r>
              <a:rPr lang="en-US" sz="1400" dirty="0"/>
              <a:t>: land, including land improvements, structures and appurtenances thereto, but excludes moveable machinery and equipment.</a:t>
            </a:r>
          </a:p>
        </p:txBody>
      </p:sp>
      <p:sp>
        <p:nvSpPr>
          <p:cNvPr id="5" name="Oval 4"/>
          <p:cNvSpPr/>
          <p:nvPr/>
        </p:nvSpPr>
        <p:spPr>
          <a:xfrm>
            <a:off x="753965" y="3658157"/>
            <a:ext cx="914400" cy="914400"/>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02</a:t>
            </a:r>
          </a:p>
        </p:txBody>
      </p:sp>
      <p:sp>
        <p:nvSpPr>
          <p:cNvPr id="8" name="TextBox 7"/>
          <p:cNvSpPr txBox="1"/>
          <p:nvPr/>
        </p:nvSpPr>
        <p:spPr>
          <a:xfrm>
            <a:off x="1798990" y="3473738"/>
            <a:ext cx="4827439" cy="1384995"/>
          </a:xfrm>
          <a:prstGeom prst="rect">
            <a:avLst/>
          </a:prstGeom>
          <a:noFill/>
        </p:spPr>
        <p:txBody>
          <a:bodyPr wrap="square" rtlCol="0">
            <a:spAutoFit/>
          </a:bodyPr>
          <a:lstStyle/>
          <a:p>
            <a:r>
              <a:rPr lang="en-US" sz="1400" b="1" dirty="0"/>
              <a:t>Equipment:</a:t>
            </a:r>
            <a:r>
              <a:rPr lang="en-US" sz="1400" dirty="0"/>
              <a:t> tangible </a:t>
            </a:r>
            <a:r>
              <a:rPr lang="en-US" sz="1400" dirty="0">
                <a:hlinkClick r:id="rId2"/>
              </a:rPr>
              <a:t>personal property</a:t>
            </a:r>
            <a:r>
              <a:rPr lang="en-US" sz="1400" dirty="0"/>
              <a:t> (including information technology systems) having a useful life of more than one year and a per-unit  </a:t>
            </a:r>
            <a:r>
              <a:rPr lang="en-US" sz="1400" dirty="0">
                <a:hlinkClick r:id="rId3"/>
              </a:rPr>
              <a:t>acquisition cost</a:t>
            </a:r>
            <a:r>
              <a:rPr lang="en-US" sz="1400" dirty="0"/>
              <a:t> which equals or exceeds the lesser of the capitalization level established by the [county/City/Town/Village] for financial statement purposes, or $5,000. </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Oval 5"/>
          <p:cNvSpPr/>
          <p:nvPr/>
        </p:nvSpPr>
        <p:spPr>
          <a:xfrm>
            <a:off x="753965" y="5256548"/>
            <a:ext cx="914400" cy="914400"/>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03</a:t>
            </a:r>
          </a:p>
        </p:txBody>
      </p:sp>
      <p:sp>
        <p:nvSpPr>
          <p:cNvPr id="9" name="TextBox 8"/>
          <p:cNvSpPr txBox="1"/>
          <p:nvPr/>
        </p:nvSpPr>
        <p:spPr>
          <a:xfrm>
            <a:off x="1798990" y="4959869"/>
            <a:ext cx="4892634" cy="1626214"/>
          </a:xfrm>
          <a:prstGeom prst="rect">
            <a:avLst/>
          </a:prstGeom>
          <a:noFill/>
        </p:spPr>
        <p:txBody>
          <a:bodyPr wrap="square" rtlCol="0">
            <a:spAutoFit/>
          </a:bodyPr>
          <a:lstStyle/>
          <a:p>
            <a:pPr marL="0" indent="0">
              <a:lnSpc>
                <a:spcPct val="120000"/>
              </a:lnSpc>
              <a:buNone/>
            </a:pPr>
            <a:r>
              <a:rPr lang="en-US" sz="1400" b="1" dirty="0"/>
              <a:t>Supplies</a:t>
            </a:r>
            <a:r>
              <a:rPr lang="en-US" sz="1400" dirty="0"/>
              <a:t>: all tangible </a:t>
            </a:r>
            <a:r>
              <a:rPr lang="en-US" sz="1400" dirty="0">
                <a:hlinkClick r:id="rId2"/>
              </a:rPr>
              <a:t>personal property</a:t>
            </a:r>
            <a:r>
              <a:rPr lang="en-US" sz="1400" dirty="0"/>
              <a:t> other than those described in the definition of equipment in this section. A computing device is a supply if the </a:t>
            </a:r>
            <a:r>
              <a:rPr lang="en-US" sz="1400" dirty="0">
                <a:hlinkClick r:id="rId3"/>
              </a:rPr>
              <a:t>acquisition cost</a:t>
            </a:r>
            <a:r>
              <a:rPr lang="en-US" sz="1400" dirty="0"/>
              <a:t> is less than the lesser of the capitalization level established by the local government for financial statement purposes or $5,000, regardless of the length of its useful life. </a:t>
            </a:r>
          </a:p>
        </p:txBody>
      </p:sp>
      <p:sp>
        <p:nvSpPr>
          <p:cNvPr id="23" name="Snip Diagonal Corner Rectangle 22"/>
          <p:cNvSpPr/>
          <p:nvPr/>
        </p:nvSpPr>
        <p:spPr>
          <a:xfrm>
            <a:off x="6662057" y="4495352"/>
            <a:ext cx="4892634" cy="988545"/>
          </a:xfrm>
          <a:prstGeom prst="snip2DiagRect">
            <a:avLst>
              <a:gd name="adj1" fmla="val 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bg1"/>
                </a:solidFill>
                <a:latin typeface="Arial" pitchFamily="34" charset="0"/>
                <a:cs typeface="Arial" pitchFamily="34" charset="0"/>
              </a:rPr>
              <a:t>Must be insured in same way as other local government property</a:t>
            </a:r>
            <a:endParaRPr lang="en-US" dirty="0">
              <a:solidFill>
                <a:schemeClr val="bg1"/>
              </a:solidFill>
              <a:latin typeface="Arial" panose="020B0604020202020204" pitchFamily="34" charset="0"/>
              <a:cs typeface="Arial" panose="020B0604020202020204" pitchFamily="34" charset="0"/>
            </a:endParaRPr>
          </a:p>
        </p:txBody>
      </p:sp>
      <p:sp>
        <p:nvSpPr>
          <p:cNvPr id="24" name="Snip Diagonal Corner Rectangle 23"/>
          <p:cNvSpPr/>
          <p:nvPr/>
        </p:nvSpPr>
        <p:spPr>
          <a:xfrm flipH="1">
            <a:off x="6662057" y="3074006"/>
            <a:ext cx="4892634" cy="988545"/>
          </a:xfrm>
          <a:prstGeom prst="snip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bg1"/>
                </a:solidFill>
                <a:latin typeface="Arial" pitchFamily="34" charset="0"/>
                <a:cs typeface="Arial" pitchFamily="34" charset="0"/>
              </a:rPr>
              <a:t>Must be used for ARP/CSLFRF-eligible purpose</a:t>
            </a:r>
            <a:endParaRPr lang="en-US" dirty="0">
              <a:solidFill>
                <a:schemeClr val="bg1"/>
              </a:solidFill>
              <a:latin typeface="Arial" panose="020B0604020202020204" pitchFamily="34" charset="0"/>
              <a:cs typeface="Arial" panose="020B0604020202020204" pitchFamily="34" charset="0"/>
            </a:endParaRPr>
          </a:p>
        </p:txBody>
      </p:sp>
      <p:sp>
        <p:nvSpPr>
          <p:cNvPr id="25" name="Snip Diagonal Corner Rectangle 24"/>
          <p:cNvSpPr/>
          <p:nvPr/>
        </p:nvSpPr>
        <p:spPr>
          <a:xfrm>
            <a:off x="6662057" y="1652659"/>
            <a:ext cx="4892634" cy="988545"/>
          </a:xfrm>
          <a:prstGeom prst="snip2DiagRect">
            <a:avLst>
              <a:gd name="adj1" fmla="val 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dirty="0">
                <a:solidFill>
                  <a:schemeClr val="bg1"/>
                </a:solidFill>
                <a:latin typeface="Arial" pitchFamily="34" charset="0"/>
                <a:cs typeface="Arial" pitchFamily="34" charset="0"/>
              </a:rPr>
              <a:t>Title vests in recipient (local government); May NOT be encumbered during award term</a:t>
            </a:r>
            <a:endParaRPr lang="en-US"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6662057" y="0"/>
            <a:ext cx="855024" cy="1652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699667" y="5483897"/>
            <a:ext cx="855024" cy="1374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62056" y="4062551"/>
            <a:ext cx="855024" cy="4403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699667" y="2637421"/>
            <a:ext cx="855024" cy="4403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695" y="2632808"/>
            <a:ext cx="4381995" cy="219673"/>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056" y="4058645"/>
            <a:ext cx="4381995" cy="215182"/>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696" y="5487025"/>
            <a:ext cx="4381995" cy="460639"/>
          </a:xfrm>
          <a:prstGeom prst="rect">
            <a:avLst/>
          </a:prstGeom>
        </p:spPr>
      </p:pic>
    </p:spTree>
    <p:extLst>
      <p:ext uri="{BB962C8B-B14F-4D97-AF65-F5344CB8AC3E}">
        <p14:creationId xmlns:p14="http://schemas.microsoft.com/office/powerpoint/2010/main" val="5035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AF8E1A-7C85-F74A-B046-EDFB2DBA9F82}"/>
              </a:ext>
            </a:extLst>
          </p:cNvPr>
          <p:cNvSpPr/>
          <p:nvPr/>
        </p:nvSpPr>
        <p:spPr>
          <a:xfrm>
            <a:off x="0" y="0"/>
            <a:ext cx="12192000" cy="13009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A96857EF-203E-A20B-191E-5C54AEF2423A}"/>
              </a:ext>
            </a:extLst>
          </p:cNvPr>
          <p:cNvSpPr>
            <a:spLocks noGrp="1"/>
          </p:cNvSpPr>
          <p:nvPr>
            <p:ph type="title"/>
          </p:nvPr>
        </p:nvSpPr>
        <p:spPr>
          <a:xfrm>
            <a:off x="838200" y="-24605"/>
            <a:ext cx="10515600" cy="1325563"/>
          </a:xfrm>
        </p:spPr>
        <p:txBody>
          <a:bodyPr/>
          <a:lstStyle/>
          <a:p>
            <a:r>
              <a:rPr lang="en-US" dirty="0">
                <a:solidFill>
                  <a:schemeClr val="bg1"/>
                </a:solidFill>
              </a:rPr>
              <a:t>Equipment</a:t>
            </a:r>
          </a:p>
        </p:txBody>
      </p:sp>
      <p:graphicFrame>
        <p:nvGraphicFramePr>
          <p:cNvPr id="4" name="Table 4">
            <a:extLst>
              <a:ext uri="{FF2B5EF4-FFF2-40B4-BE49-F238E27FC236}">
                <a16:creationId xmlns:a16="http://schemas.microsoft.com/office/drawing/2014/main" id="{4CF00A75-3BAF-51D9-CE99-A0409222AA66}"/>
              </a:ext>
            </a:extLst>
          </p:cNvPr>
          <p:cNvGraphicFramePr>
            <a:graphicFrameLocks noGrp="1"/>
          </p:cNvGraphicFramePr>
          <p:nvPr>
            <p:ph idx="1"/>
            <p:extLst>
              <p:ext uri="{D42A27DB-BD31-4B8C-83A1-F6EECF244321}">
                <p14:modId xmlns:p14="http://schemas.microsoft.com/office/powerpoint/2010/main" val="192158242"/>
              </p:ext>
            </p:extLst>
          </p:nvPr>
        </p:nvGraphicFramePr>
        <p:xfrm>
          <a:off x="5469467" y="365126"/>
          <a:ext cx="6392332" cy="6127749"/>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6392332">
                  <a:extLst>
                    <a:ext uri="{9D8B030D-6E8A-4147-A177-3AD203B41FA5}">
                      <a16:colId xmlns:a16="http://schemas.microsoft.com/office/drawing/2014/main" val="1040171898"/>
                    </a:ext>
                  </a:extLst>
                </a:gridCol>
              </a:tblGrid>
              <a:tr h="537147">
                <a:tc>
                  <a:txBody>
                    <a:bodyPr/>
                    <a:lstStyle/>
                    <a:p>
                      <a:r>
                        <a:rPr lang="en-US" sz="2000" dirty="0"/>
                        <a:t>Equipment Tracking Database</a:t>
                      </a:r>
                    </a:p>
                  </a:txBody>
                  <a:tcPr/>
                </a:tc>
                <a:extLst>
                  <a:ext uri="{0D108BD9-81ED-4DB2-BD59-A6C34878D82A}">
                    <a16:rowId xmlns:a16="http://schemas.microsoft.com/office/drawing/2014/main" val="945793367"/>
                  </a:ext>
                </a:extLst>
              </a:tr>
              <a:tr h="537147">
                <a:tc>
                  <a:txBody>
                    <a:bodyPr/>
                    <a:lstStyle/>
                    <a:p>
                      <a:r>
                        <a:rPr lang="en-US" sz="2000" dirty="0"/>
                        <a:t>Description of Equipment</a:t>
                      </a:r>
                    </a:p>
                  </a:txBody>
                  <a:tcPr/>
                </a:tc>
                <a:extLst>
                  <a:ext uri="{0D108BD9-81ED-4DB2-BD59-A6C34878D82A}">
                    <a16:rowId xmlns:a16="http://schemas.microsoft.com/office/drawing/2014/main" val="2202828639"/>
                  </a:ext>
                </a:extLst>
              </a:tr>
              <a:tr h="537147">
                <a:tc>
                  <a:txBody>
                    <a:bodyPr/>
                    <a:lstStyle/>
                    <a:p>
                      <a:r>
                        <a:rPr lang="en-US" sz="2000" dirty="0"/>
                        <a:t>Serial number, model number, other ID number</a:t>
                      </a:r>
                    </a:p>
                  </a:txBody>
                  <a:tcPr/>
                </a:tc>
                <a:extLst>
                  <a:ext uri="{0D108BD9-81ED-4DB2-BD59-A6C34878D82A}">
                    <a16:rowId xmlns:a16="http://schemas.microsoft.com/office/drawing/2014/main" val="1936528247"/>
                  </a:ext>
                </a:extLst>
              </a:tr>
              <a:tr h="537147">
                <a:tc>
                  <a:txBody>
                    <a:bodyPr/>
                    <a:lstStyle/>
                    <a:p>
                      <a:r>
                        <a:rPr lang="en-US" sz="2000" dirty="0"/>
                        <a:t>FAIN for ARP/CSLFRF: </a:t>
                      </a:r>
                      <a:r>
                        <a:rPr lang="en-US" sz="2000" b="0" u="none" strike="noStrike" kern="1200" dirty="0">
                          <a:solidFill>
                            <a:schemeClr val="dk1"/>
                          </a:solidFill>
                          <a:effectLst/>
                        </a:rPr>
                        <a:t>SLFRP0002</a:t>
                      </a:r>
                      <a:endParaRPr lang="en-US" sz="2000" dirty="0"/>
                    </a:p>
                  </a:txBody>
                  <a:tcPr/>
                </a:tc>
                <a:extLst>
                  <a:ext uri="{0D108BD9-81ED-4DB2-BD59-A6C34878D82A}">
                    <a16:rowId xmlns:a16="http://schemas.microsoft.com/office/drawing/2014/main" val="575478344"/>
                  </a:ext>
                </a:extLst>
              </a:tr>
              <a:tr h="537147">
                <a:tc>
                  <a:txBody>
                    <a:bodyPr/>
                    <a:lstStyle/>
                    <a:p>
                      <a:r>
                        <a:rPr lang="en-US" sz="2000" dirty="0"/>
                        <a:t>Statement that title vests in local government</a:t>
                      </a:r>
                    </a:p>
                  </a:txBody>
                  <a:tcPr/>
                </a:tc>
                <a:extLst>
                  <a:ext uri="{0D108BD9-81ED-4DB2-BD59-A6C34878D82A}">
                    <a16:rowId xmlns:a16="http://schemas.microsoft.com/office/drawing/2014/main" val="3218819843"/>
                  </a:ext>
                </a:extLst>
              </a:tr>
              <a:tr h="537147">
                <a:tc>
                  <a:txBody>
                    <a:bodyPr/>
                    <a:lstStyle/>
                    <a:p>
                      <a:r>
                        <a:rPr lang="en-US" sz="2000" dirty="0"/>
                        <a:t>Acquisition date &amp; cost</a:t>
                      </a:r>
                    </a:p>
                  </a:txBody>
                  <a:tcPr/>
                </a:tc>
                <a:extLst>
                  <a:ext uri="{0D108BD9-81ED-4DB2-BD59-A6C34878D82A}">
                    <a16:rowId xmlns:a16="http://schemas.microsoft.com/office/drawing/2014/main" val="3788170926"/>
                  </a:ext>
                </a:extLst>
              </a:tr>
              <a:tr h="927130">
                <a:tc>
                  <a:txBody>
                    <a:bodyPr/>
                    <a:lstStyle/>
                    <a:p>
                      <a:r>
                        <a:rPr lang="en-US" sz="2000" dirty="0"/>
                        <a:t>Info that would permit the calculation of federal share % (if other funds also contributed to cost)</a:t>
                      </a:r>
                    </a:p>
                  </a:txBody>
                  <a:tcPr/>
                </a:tc>
                <a:extLst>
                  <a:ext uri="{0D108BD9-81ED-4DB2-BD59-A6C34878D82A}">
                    <a16:rowId xmlns:a16="http://schemas.microsoft.com/office/drawing/2014/main" val="1109617626"/>
                  </a:ext>
                </a:extLst>
              </a:tr>
              <a:tr h="927130">
                <a:tc>
                  <a:txBody>
                    <a:bodyPr/>
                    <a:lstStyle/>
                    <a:p>
                      <a:r>
                        <a:rPr lang="en-US" sz="2000" dirty="0"/>
                        <a:t>Location and condition of equipment (and date last inventoried/inspected)</a:t>
                      </a:r>
                    </a:p>
                  </a:txBody>
                  <a:tcPr/>
                </a:tc>
                <a:extLst>
                  <a:ext uri="{0D108BD9-81ED-4DB2-BD59-A6C34878D82A}">
                    <a16:rowId xmlns:a16="http://schemas.microsoft.com/office/drawing/2014/main" val="4232891319"/>
                  </a:ext>
                </a:extLst>
              </a:tr>
              <a:tr h="1050607">
                <a:tc>
                  <a:txBody>
                    <a:bodyPr/>
                    <a:lstStyle/>
                    <a:p>
                      <a:r>
                        <a:rPr lang="en-US" sz="2000" dirty="0"/>
                        <a:t>Disposition data (if applicable), including date, sales price, and method used to calculate fair market value, and federal share</a:t>
                      </a:r>
                    </a:p>
                  </a:txBody>
                  <a:tcPr/>
                </a:tc>
                <a:extLst>
                  <a:ext uri="{0D108BD9-81ED-4DB2-BD59-A6C34878D82A}">
                    <a16:rowId xmlns:a16="http://schemas.microsoft.com/office/drawing/2014/main" val="3044103654"/>
                  </a:ext>
                </a:extLst>
              </a:tr>
            </a:tbl>
          </a:graphicData>
        </a:graphic>
      </p:graphicFrame>
      <p:sp>
        <p:nvSpPr>
          <p:cNvPr id="5" name="Oval 4">
            <a:extLst>
              <a:ext uri="{FF2B5EF4-FFF2-40B4-BE49-F238E27FC236}">
                <a16:creationId xmlns:a16="http://schemas.microsoft.com/office/drawing/2014/main" id="{07A17E45-6A9D-7EF2-6F40-EF93BFC4BBBF}"/>
              </a:ext>
            </a:extLst>
          </p:cNvPr>
          <p:cNvSpPr/>
          <p:nvPr/>
        </p:nvSpPr>
        <p:spPr>
          <a:xfrm>
            <a:off x="448734" y="1396174"/>
            <a:ext cx="914400" cy="914400"/>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01</a:t>
            </a:r>
          </a:p>
        </p:txBody>
      </p:sp>
      <p:sp>
        <p:nvSpPr>
          <p:cNvPr id="6" name="Oval 5">
            <a:extLst>
              <a:ext uri="{FF2B5EF4-FFF2-40B4-BE49-F238E27FC236}">
                <a16:creationId xmlns:a16="http://schemas.microsoft.com/office/drawing/2014/main" id="{67EB9F4C-9C17-4C6B-D68C-F54ED1934CA2}"/>
              </a:ext>
            </a:extLst>
          </p:cNvPr>
          <p:cNvSpPr/>
          <p:nvPr/>
        </p:nvSpPr>
        <p:spPr>
          <a:xfrm>
            <a:off x="448734" y="2514600"/>
            <a:ext cx="914400" cy="914400"/>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02</a:t>
            </a:r>
          </a:p>
        </p:txBody>
      </p:sp>
      <p:sp>
        <p:nvSpPr>
          <p:cNvPr id="7" name="Oval 6">
            <a:extLst>
              <a:ext uri="{FF2B5EF4-FFF2-40B4-BE49-F238E27FC236}">
                <a16:creationId xmlns:a16="http://schemas.microsoft.com/office/drawing/2014/main" id="{E4031907-543B-91B7-C600-366C6FF8CA32}"/>
              </a:ext>
            </a:extLst>
          </p:cNvPr>
          <p:cNvSpPr/>
          <p:nvPr/>
        </p:nvSpPr>
        <p:spPr>
          <a:xfrm>
            <a:off x="448734" y="4427370"/>
            <a:ext cx="914400" cy="914400"/>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spc="-150" dirty="0">
                <a:latin typeface="Arial" panose="020B0604020202020204" pitchFamily="34" charset="0"/>
                <a:cs typeface="Arial" panose="020B0604020202020204" pitchFamily="34" charset="0"/>
              </a:rPr>
              <a:t>03</a:t>
            </a:r>
          </a:p>
        </p:txBody>
      </p:sp>
      <p:sp>
        <p:nvSpPr>
          <p:cNvPr id="8" name="Rectangle 7">
            <a:extLst>
              <a:ext uri="{FF2B5EF4-FFF2-40B4-BE49-F238E27FC236}">
                <a16:creationId xmlns:a16="http://schemas.microsoft.com/office/drawing/2014/main" id="{B28E2323-2E46-8F71-8151-BDC29CE1DEA7}"/>
              </a:ext>
            </a:extLst>
          </p:cNvPr>
          <p:cNvSpPr/>
          <p:nvPr/>
        </p:nvSpPr>
        <p:spPr>
          <a:xfrm>
            <a:off x="1591734" y="1300958"/>
            <a:ext cx="3369733"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75000"/>
                    <a:lumOff val="25000"/>
                  </a:schemeClr>
                </a:solidFill>
              </a:rPr>
              <a:t>Maintain sufficient property records.</a:t>
            </a:r>
          </a:p>
        </p:txBody>
      </p:sp>
      <p:sp>
        <p:nvSpPr>
          <p:cNvPr id="9" name="Rectangle 8">
            <a:extLst>
              <a:ext uri="{FF2B5EF4-FFF2-40B4-BE49-F238E27FC236}">
                <a16:creationId xmlns:a16="http://schemas.microsoft.com/office/drawing/2014/main" id="{409064A0-7E66-0141-2FE9-A51F6C997954}"/>
              </a:ext>
            </a:extLst>
          </p:cNvPr>
          <p:cNvSpPr/>
          <p:nvPr/>
        </p:nvSpPr>
        <p:spPr>
          <a:xfrm>
            <a:off x="1591734" y="2777751"/>
            <a:ext cx="3369733"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75000"/>
                    <a:lumOff val="25000"/>
                  </a:schemeClr>
                </a:solidFill>
              </a:rPr>
              <a:t>Inventory. </a:t>
            </a:r>
            <a:r>
              <a:rPr lang="en-US" sz="2000" dirty="0">
                <a:solidFill>
                  <a:schemeClr val="tx1">
                    <a:lumMod val="75000"/>
                    <a:lumOff val="25000"/>
                  </a:schemeClr>
                </a:solidFill>
              </a:rPr>
              <a:t>Physical inventory must be taken and reconciled with records at least every 2 years. Document continued use for ARP/CSLFRF purposes.</a:t>
            </a:r>
          </a:p>
        </p:txBody>
      </p:sp>
      <p:sp>
        <p:nvSpPr>
          <p:cNvPr id="10" name="Rectangle 9">
            <a:extLst>
              <a:ext uri="{FF2B5EF4-FFF2-40B4-BE49-F238E27FC236}">
                <a16:creationId xmlns:a16="http://schemas.microsoft.com/office/drawing/2014/main" id="{85EC9269-726A-6507-78FF-96AD37D40688}"/>
              </a:ext>
            </a:extLst>
          </p:cNvPr>
          <p:cNvSpPr/>
          <p:nvPr/>
        </p:nvSpPr>
        <p:spPr>
          <a:xfrm>
            <a:off x="1496097" y="5014912"/>
            <a:ext cx="384040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75000"/>
                    <a:lumOff val="25000"/>
                  </a:schemeClr>
                </a:solidFill>
              </a:rPr>
              <a:t>Establish control systems and maintenance procedures. </a:t>
            </a:r>
            <a:r>
              <a:rPr lang="en-US" sz="2000" dirty="0">
                <a:solidFill>
                  <a:schemeClr val="tx1">
                    <a:lumMod val="75000"/>
                    <a:lumOff val="25000"/>
                  </a:schemeClr>
                </a:solidFill>
              </a:rPr>
              <a:t>Adopt and implement procedures to safeguard against loss, damage, or theft. Establish maintenance procedures to keep equipment in good working order.</a:t>
            </a:r>
          </a:p>
        </p:txBody>
      </p:sp>
    </p:spTree>
    <p:extLst>
      <p:ext uri="{BB962C8B-B14F-4D97-AF65-F5344CB8AC3E}">
        <p14:creationId xmlns:p14="http://schemas.microsoft.com/office/powerpoint/2010/main" val="19386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1FAAE5-1523-2752-F398-215F142E0416}"/>
              </a:ext>
            </a:extLst>
          </p:cNvPr>
          <p:cNvSpPr/>
          <p:nvPr/>
        </p:nvSpPr>
        <p:spPr>
          <a:xfrm>
            <a:off x="0" y="0"/>
            <a:ext cx="12192000" cy="138634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87DBBEA1-CF47-3391-C8BA-52C5DBB3E90A}"/>
              </a:ext>
            </a:extLst>
          </p:cNvPr>
          <p:cNvSpPr>
            <a:spLocks noGrp="1"/>
          </p:cNvSpPr>
          <p:nvPr>
            <p:ph type="title"/>
          </p:nvPr>
        </p:nvSpPr>
        <p:spPr>
          <a:xfrm>
            <a:off x="838200" y="-122237"/>
            <a:ext cx="10515600" cy="1325563"/>
          </a:xfrm>
        </p:spPr>
        <p:txBody>
          <a:bodyPr/>
          <a:lstStyle/>
          <a:p>
            <a:pPr algn="ctr"/>
            <a:r>
              <a:rPr lang="en-US" dirty="0">
                <a:solidFill>
                  <a:schemeClr val="bg1"/>
                </a:solidFill>
              </a:rPr>
              <a:t>Use of Property</a:t>
            </a:r>
          </a:p>
        </p:txBody>
      </p:sp>
      <p:graphicFrame>
        <p:nvGraphicFramePr>
          <p:cNvPr id="10" name="Content Placeholder 9">
            <a:extLst>
              <a:ext uri="{FF2B5EF4-FFF2-40B4-BE49-F238E27FC236}">
                <a16:creationId xmlns:a16="http://schemas.microsoft.com/office/drawing/2014/main" id="{8155EACA-DE10-0940-24B1-069250405D0E}"/>
              </a:ext>
            </a:extLst>
          </p:cNvPr>
          <p:cNvGraphicFramePr>
            <a:graphicFrameLocks noGrp="1"/>
          </p:cNvGraphicFramePr>
          <p:nvPr>
            <p:ph idx="1"/>
            <p:extLst>
              <p:ext uri="{D42A27DB-BD31-4B8C-83A1-F6EECF244321}">
                <p14:modId xmlns:p14="http://schemas.microsoft.com/office/powerpoint/2010/main" val="518978717"/>
              </p:ext>
            </p:extLst>
          </p:nvPr>
        </p:nvGraphicFramePr>
        <p:xfrm>
          <a:off x="0" y="1081088"/>
          <a:ext cx="12192000" cy="1221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EA14619C-BFE1-5CAB-226E-0EA43AEF489B}"/>
              </a:ext>
            </a:extLst>
          </p:cNvPr>
          <p:cNvSpPr/>
          <p:nvPr/>
        </p:nvSpPr>
        <p:spPr>
          <a:xfrm>
            <a:off x="0" y="2657210"/>
            <a:ext cx="5435600" cy="4200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r>
              <a:rPr lang="en-US" dirty="0">
                <a:solidFill>
                  <a:schemeClr val="tx1">
                    <a:lumMod val="75000"/>
                    <a:lumOff val="25000"/>
                  </a:schemeClr>
                </a:solidFill>
              </a:rPr>
              <a:t>A local government “may use property, supplies, or equipment purchased or improved with [ARP/CSLFRF] funds for a purpose other than the purpose for which it was purchased or improved if such other purpose is also consistent with the eligible use requirements.”</a:t>
            </a: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dirty="0">
              <a:solidFill>
                <a:schemeClr val="tx1">
                  <a:lumMod val="75000"/>
                  <a:lumOff val="25000"/>
                </a:schemeClr>
              </a:solidFill>
            </a:endParaRPr>
          </a:p>
          <a:p>
            <a:pPr marL="182563"/>
            <a:endParaRPr lang="en-US" sz="2400" dirty="0">
              <a:solidFill>
                <a:schemeClr val="tx1">
                  <a:lumMod val="75000"/>
                  <a:lumOff val="25000"/>
                </a:schemeClr>
              </a:solidFill>
            </a:endParaRPr>
          </a:p>
          <a:p>
            <a:pPr marL="182563"/>
            <a:endParaRPr lang="en-US" sz="2400" dirty="0">
              <a:solidFill>
                <a:schemeClr val="tx1">
                  <a:lumMod val="75000"/>
                  <a:lumOff val="25000"/>
                </a:schemeClr>
              </a:solidFill>
            </a:endParaRPr>
          </a:p>
          <a:p>
            <a:pPr marL="182563"/>
            <a:endParaRPr lang="en-US" sz="2400" dirty="0">
              <a:solidFill>
                <a:schemeClr val="tx1">
                  <a:lumMod val="75000"/>
                  <a:lumOff val="25000"/>
                </a:schemeClr>
              </a:solidFill>
            </a:endParaRPr>
          </a:p>
        </p:txBody>
      </p:sp>
      <p:sp>
        <p:nvSpPr>
          <p:cNvPr id="13" name="Rectangle 12">
            <a:extLst>
              <a:ext uri="{FF2B5EF4-FFF2-40B4-BE49-F238E27FC236}">
                <a16:creationId xmlns:a16="http://schemas.microsoft.com/office/drawing/2014/main" id="{E00FC3BD-AB46-73E8-C212-FEAA3C6CE87E}"/>
              </a:ext>
            </a:extLst>
          </p:cNvPr>
          <p:cNvSpPr/>
          <p:nvPr/>
        </p:nvSpPr>
        <p:spPr>
          <a:xfrm>
            <a:off x="5435600" y="2302934"/>
            <a:ext cx="6756400" cy="45550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a:t>
            </a:r>
            <a:r>
              <a:rPr lang="en-US" sz="1800" dirty="0">
                <a:solidFill>
                  <a:schemeClr val="tx1">
                    <a:lumMod val="75000"/>
                    <a:lumOff val="25000"/>
                  </a:schemeClr>
                </a:solidFill>
              </a:rPr>
              <a:t>T]he property, supplies, or equipment must be used consistent with the purpose for which it was purchased or improved or for any other eligible purpose in the same category as the purpose reported to Treasury as of the final reporting period, as set forth in the table below.”</a:t>
            </a:r>
          </a:p>
          <a:p>
            <a:endParaRPr lang="en-US" dirty="0"/>
          </a:p>
          <a:p>
            <a:endParaRPr lang="en-US" sz="1800" dirty="0"/>
          </a:p>
          <a:p>
            <a:endParaRPr lang="en-US" dirty="0"/>
          </a:p>
          <a:p>
            <a:endParaRPr lang="en-US" sz="1800" dirty="0"/>
          </a:p>
          <a:p>
            <a:endParaRPr lang="en-US" dirty="0"/>
          </a:p>
          <a:p>
            <a:endParaRPr lang="en-US" sz="1800" dirty="0"/>
          </a:p>
          <a:p>
            <a:endParaRPr lang="en-US" dirty="0"/>
          </a:p>
          <a:p>
            <a:endParaRPr lang="en-US" sz="1800" dirty="0"/>
          </a:p>
          <a:p>
            <a:endParaRPr lang="en-US" sz="1800" dirty="0"/>
          </a:p>
          <a:p>
            <a:endParaRPr lang="en-US" sz="1800" dirty="0"/>
          </a:p>
          <a:p>
            <a:endParaRPr lang="en-US" sz="1800" dirty="0"/>
          </a:p>
        </p:txBody>
      </p:sp>
      <p:pic>
        <p:nvPicPr>
          <p:cNvPr id="14" name="Picture 13" descr="Text&#10;&#10;Description automatically generated with medium confidence">
            <a:extLst>
              <a:ext uri="{FF2B5EF4-FFF2-40B4-BE49-F238E27FC236}">
                <a16:creationId xmlns:a16="http://schemas.microsoft.com/office/drawing/2014/main" id="{E99FF9FC-9A60-EFB2-8FA6-DEB20332F606}"/>
              </a:ext>
            </a:extLst>
          </p:cNvPr>
          <p:cNvPicPr>
            <a:picLocks noChangeAspect="1"/>
          </p:cNvPicPr>
          <p:nvPr/>
        </p:nvPicPr>
        <p:blipFill>
          <a:blip r:embed="rId7"/>
          <a:stretch>
            <a:fillRect/>
          </a:stretch>
        </p:blipFill>
        <p:spPr>
          <a:xfrm>
            <a:off x="5587916" y="3773027"/>
            <a:ext cx="5901350" cy="2949505"/>
          </a:xfrm>
          <a:prstGeom prst="rect">
            <a:avLst/>
          </a:prstGeom>
          <a:effectLst>
            <a:outerShdw blurRad="50800" dist="38100" dir="8100000" algn="tr" rotWithShape="0">
              <a:prstClr val="black">
                <a:alpha val="40000"/>
              </a:prstClr>
            </a:outerShdw>
          </a:effectLst>
        </p:spPr>
      </p:pic>
      <p:sp>
        <p:nvSpPr>
          <p:cNvPr id="15" name="Rounded Rectangle 14">
            <a:extLst>
              <a:ext uri="{FF2B5EF4-FFF2-40B4-BE49-F238E27FC236}">
                <a16:creationId xmlns:a16="http://schemas.microsoft.com/office/drawing/2014/main" id="{23F19B8E-A41D-C4E4-2A63-F2C71775B582}"/>
              </a:ext>
            </a:extLst>
          </p:cNvPr>
          <p:cNvSpPr/>
          <p:nvPr/>
        </p:nvSpPr>
        <p:spPr>
          <a:xfrm>
            <a:off x="252186" y="3906074"/>
            <a:ext cx="4931229" cy="2683409"/>
          </a:xfrm>
          <a:prstGeom prst="roundRect">
            <a:avLst/>
          </a:prstGeom>
          <a:solidFill>
            <a:schemeClr val="accent4"/>
          </a:solidFill>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chemeClr val="tx1">
                    <a:lumMod val="75000"/>
                    <a:lumOff val="25000"/>
                  </a:schemeClr>
                </a:solidFill>
              </a:rPr>
              <a:t>Local governments are responsible for being able to substantiate their determinations on whether the use of an asset is authorized and maintain a record of that determination.</a:t>
            </a:r>
          </a:p>
          <a:p>
            <a:endParaRPr lang="en-US" dirty="0">
              <a:solidFill>
                <a:schemeClr val="tx1">
                  <a:lumMod val="75000"/>
                  <a:lumOff val="25000"/>
                </a:schemeClr>
              </a:solidFill>
            </a:endParaRPr>
          </a:p>
          <a:p>
            <a:r>
              <a:rPr lang="en-US" dirty="0">
                <a:solidFill>
                  <a:schemeClr val="tx1">
                    <a:lumMod val="75000"/>
                    <a:lumOff val="25000"/>
                  </a:schemeClr>
                </a:solidFill>
              </a:rPr>
              <a:t>Local governments are not required to seek or obtain the approval of Treasury prior to changing the use within the parameters of the authorized purpose. </a:t>
            </a:r>
          </a:p>
        </p:txBody>
      </p:sp>
    </p:spTree>
    <p:extLst>
      <p:ext uri="{BB962C8B-B14F-4D97-AF65-F5344CB8AC3E}">
        <p14:creationId xmlns:p14="http://schemas.microsoft.com/office/powerpoint/2010/main" val="35516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CD1D52-7C23-014F-BB33-92BC934EF9AA}"/>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C2D43-448E-6D47-B1C4-0DF34290BE8A}"/>
              </a:ext>
            </a:extLst>
          </p:cNvPr>
          <p:cNvSpPr>
            <a:spLocks noGrp="1"/>
          </p:cNvSpPr>
          <p:nvPr>
            <p:ph type="title"/>
          </p:nvPr>
        </p:nvSpPr>
        <p:spPr>
          <a:xfrm>
            <a:off x="838200" y="18255"/>
            <a:ext cx="10515600" cy="1325563"/>
          </a:xfrm>
        </p:spPr>
        <p:txBody>
          <a:bodyPr/>
          <a:lstStyle/>
          <a:p>
            <a:pPr algn="ctr"/>
            <a:r>
              <a:rPr lang="en-US" dirty="0">
                <a:solidFill>
                  <a:schemeClr val="bg1"/>
                </a:solidFill>
              </a:rPr>
              <a:t>What if Sell Property or Change Use of Property Outside ARP/CSLFRF Parameters?</a:t>
            </a:r>
          </a:p>
        </p:txBody>
      </p:sp>
      <p:sp>
        <p:nvSpPr>
          <p:cNvPr id="4" name="Rectangle 3">
            <a:extLst>
              <a:ext uri="{FF2B5EF4-FFF2-40B4-BE49-F238E27FC236}">
                <a16:creationId xmlns:a16="http://schemas.microsoft.com/office/drawing/2014/main" id="{FC712C83-1551-474D-BA5C-213A7C47F1D1}"/>
              </a:ext>
            </a:extLst>
          </p:cNvPr>
          <p:cNvSpPr/>
          <p:nvPr/>
        </p:nvSpPr>
        <p:spPr>
          <a:xfrm>
            <a:off x="-1" y="1387048"/>
            <a:ext cx="6095999" cy="204195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During Award Term</a:t>
            </a:r>
          </a:p>
          <a:p>
            <a:endParaRPr lang="en-US" sz="1000" dirty="0"/>
          </a:p>
          <a:p>
            <a:r>
              <a:rPr lang="en-US" dirty="0"/>
              <a:t>If a local government changes the use of an asset to an ineligible use or sells</a:t>
            </a:r>
            <a:r>
              <a:rPr lang="en-US"/>
              <a:t>/transfers the </a:t>
            </a:r>
            <a:r>
              <a:rPr lang="en-US" dirty="0"/>
              <a:t>asset prior to the end of the period of performance, then the local government must follow the disposition procedures in the Uniform Guidance. </a:t>
            </a:r>
            <a:r>
              <a:rPr lang="en-US" i="1" dirty="0"/>
              <a:t>See </a:t>
            </a:r>
            <a:r>
              <a:rPr lang="en-US" dirty="0"/>
              <a:t>2 CFR 200.311, 200.313, 200.314, and 200.315.</a:t>
            </a:r>
          </a:p>
          <a:p>
            <a:endParaRPr lang="en-US" dirty="0"/>
          </a:p>
        </p:txBody>
      </p:sp>
      <p:sp>
        <p:nvSpPr>
          <p:cNvPr id="5" name="Rectangle 4">
            <a:extLst>
              <a:ext uri="{FF2B5EF4-FFF2-40B4-BE49-F238E27FC236}">
                <a16:creationId xmlns:a16="http://schemas.microsoft.com/office/drawing/2014/main" id="{22D9FB15-389E-404F-B4E4-A941003F77F8}"/>
              </a:ext>
            </a:extLst>
          </p:cNvPr>
          <p:cNvSpPr/>
          <p:nvPr/>
        </p:nvSpPr>
        <p:spPr>
          <a:xfrm>
            <a:off x="6096000" y="1387048"/>
            <a:ext cx="6096000" cy="2041952"/>
          </a:xfrm>
          <a:prstGeom prst="rect">
            <a:avLst/>
          </a:prstGeom>
          <a:solidFill>
            <a:srgbClr val="94209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After Award Term</a:t>
            </a:r>
          </a:p>
          <a:p>
            <a:endParaRPr lang="en-US" sz="1000" dirty="0"/>
          </a:p>
          <a:p>
            <a:r>
              <a:rPr lang="en-US" dirty="0"/>
              <a:t>If an asset’s use shifts outside the parameters of the eligible purpose according to the table after the grant term ends, then the local government (and any subrecipient) must follow the disposition procedures in the Uniform Guidance. </a:t>
            </a:r>
            <a:r>
              <a:rPr lang="en-US" i="1" dirty="0"/>
              <a:t>See </a:t>
            </a:r>
            <a:r>
              <a:rPr lang="en-US" dirty="0"/>
              <a:t>2 CFR 200.311, 200.313, 200.314, and 200.315. </a:t>
            </a:r>
          </a:p>
          <a:p>
            <a:endParaRPr lang="en-US" dirty="0"/>
          </a:p>
        </p:txBody>
      </p:sp>
      <p:graphicFrame>
        <p:nvGraphicFramePr>
          <p:cNvPr id="6" name="Table 6">
            <a:extLst>
              <a:ext uri="{FF2B5EF4-FFF2-40B4-BE49-F238E27FC236}">
                <a16:creationId xmlns:a16="http://schemas.microsoft.com/office/drawing/2014/main" id="{C022F0D1-E2CB-9541-9C82-82CC38601C39}"/>
              </a:ext>
            </a:extLst>
          </p:cNvPr>
          <p:cNvGraphicFramePr>
            <a:graphicFrameLocks noGrp="1"/>
          </p:cNvGraphicFramePr>
          <p:nvPr/>
        </p:nvGraphicFramePr>
        <p:xfrm>
          <a:off x="0" y="3268216"/>
          <a:ext cx="12192003" cy="359913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1229213992"/>
                    </a:ext>
                  </a:extLst>
                </a:gridCol>
                <a:gridCol w="1354667">
                  <a:extLst>
                    <a:ext uri="{9D8B030D-6E8A-4147-A177-3AD203B41FA5}">
                      <a16:colId xmlns:a16="http://schemas.microsoft.com/office/drawing/2014/main" val="913084002"/>
                    </a:ext>
                  </a:extLst>
                </a:gridCol>
                <a:gridCol w="1354667">
                  <a:extLst>
                    <a:ext uri="{9D8B030D-6E8A-4147-A177-3AD203B41FA5}">
                      <a16:colId xmlns:a16="http://schemas.microsoft.com/office/drawing/2014/main" val="3939151779"/>
                    </a:ext>
                  </a:extLst>
                </a:gridCol>
                <a:gridCol w="1354667">
                  <a:extLst>
                    <a:ext uri="{9D8B030D-6E8A-4147-A177-3AD203B41FA5}">
                      <a16:colId xmlns:a16="http://schemas.microsoft.com/office/drawing/2014/main" val="1648819150"/>
                    </a:ext>
                  </a:extLst>
                </a:gridCol>
                <a:gridCol w="1354667">
                  <a:extLst>
                    <a:ext uri="{9D8B030D-6E8A-4147-A177-3AD203B41FA5}">
                      <a16:colId xmlns:a16="http://schemas.microsoft.com/office/drawing/2014/main" val="832129287"/>
                    </a:ext>
                  </a:extLst>
                </a:gridCol>
                <a:gridCol w="1354667">
                  <a:extLst>
                    <a:ext uri="{9D8B030D-6E8A-4147-A177-3AD203B41FA5}">
                      <a16:colId xmlns:a16="http://schemas.microsoft.com/office/drawing/2014/main" val="4183570980"/>
                    </a:ext>
                  </a:extLst>
                </a:gridCol>
                <a:gridCol w="4064001">
                  <a:extLst>
                    <a:ext uri="{9D8B030D-6E8A-4147-A177-3AD203B41FA5}">
                      <a16:colId xmlns:a16="http://schemas.microsoft.com/office/drawing/2014/main" val="3084478287"/>
                    </a:ext>
                  </a:extLst>
                </a:gridCol>
              </a:tblGrid>
              <a:tr h="491397">
                <a:tc gridSpan="3">
                  <a:txBody>
                    <a:bodyPr/>
                    <a:lstStyle/>
                    <a:p>
                      <a:pPr algn="ctr"/>
                      <a:r>
                        <a:rPr lang="en-US" dirty="0"/>
                        <a:t>Real Property</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Equipment</a:t>
                      </a:r>
                    </a:p>
                  </a:txBody>
                  <a:tcPr/>
                </a:tc>
                <a:tc hMerge="1">
                  <a:txBody>
                    <a:bodyPr/>
                    <a:lstStyle/>
                    <a:p>
                      <a:endParaRPr lang="en-US" dirty="0"/>
                    </a:p>
                  </a:txBody>
                  <a:tcPr/>
                </a:tc>
                <a:tc hMerge="1">
                  <a:txBody>
                    <a:bodyPr/>
                    <a:lstStyle/>
                    <a:p>
                      <a:endParaRPr lang="en-US" dirty="0"/>
                    </a:p>
                  </a:txBody>
                  <a:tcPr/>
                </a:tc>
                <a:tc>
                  <a:txBody>
                    <a:bodyPr/>
                    <a:lstStyle/>
                    <a:p>
                      <a:pPr algn="ctr"/>
                      <a:r>
                        <a:rPr lang="en-US" dirty="0"/>
                        <a:t>Supplies</a:t>
                      </a:r>
                    </a:p>
                  </a:txBody>
                  <a:tcPr/>
                </a:tc>
                <a:extLst>
                  <a:ext uri="{0D108BD9-81ED-4DB2-BD59-A6C34878D82A}">
                    <a16:rowId xmlns:a16="http://schemas.microsoft.com/office/drawing/2014/main" val="448216056"/>
                  </a:ext>
                </a:extLst>
              </a:tr>
              <a:tr h="3107733">
                <a:tc>
                  <a:txBody>
                    <a:bodyPr/>
                    <a:lstStyle/>
                    <a:p>
                      <a:r>
                        <a:rPr lang="en-US" sz="1400" b="0" u="none" strike="noStrike" kern="1200" dirty="0">
                          <a:solidFill>
                            <a:schemeClr val="dk1"/>
                          </a:solidFill>
                          <a:effectLst/>
                        </a:rPr>
                        <a:t>Retain title and compensate US Treasury the “federal share”</a:t>
                      </a:r>
                      <a:endParaRPr lang="en-US" sz="1400" dirty="0"/>
                    </a:p>
                  </a:txBody>
                  <a:tcPr/>
                </a:tc>
                <a:tc>
                  <a:txBody>
                    <a:bodyPr/>
                    <a:lstStyle/>
                    <a:p>
                      <a:r>
                        <a:rPr lang="en-US" sz="1400" b="0" u="none" strike="noStrike" kern="1200" dirty="0">
                          <a:solidFill>
                            <a:schemeClr val="dk1"/>
                          </a:solidFill>
                          <a:effectLst/>
                        </a:rPr>
                        <a:t>Sell the property and compensate US Treasury the “federal share”</a:t>
                      </a:r>
                      <a:endParaRPr lang="en-US" sz="1400" dirty="0"/>
                    </a:p>
                  </a:txBody>
                  <a:tcPr/>
                </a:tc>
                <a:tc>
                  <a:txBody>
                    <a:bodyPr/>
                    <a:lstStyle/>
                    <a:p>
                      <a:r>
                        <a:rPr lang="en-US" sz="1400" b="0" u="none" strike="noStrike" kern="1200" dirty="0">
                          <a:solidFill>
                            <a:schemeClr val="dk1"/>
                          </a:solidFill>
                          <a:effectLst/>
                        </a:rPr>
                        <a:t>Transfer title to US Treasury or to a third party designated/ approved by US Treasury</a:t>
                      </a:r>
                      <a:endParaRPr lang="en-US" sz="1400" dirty="0"/>
                    </a:p>
                  </a:txBody>
                  <a:tcPr/>
                </a:tc>
                <a:tc>
                  <a:txBody>
                    <a:bodyPr/>
                    <a:lstStyle/>
                    <a:p>
                      <a:r>
                        <a:rPr lang="en-US" sz="1400" dirty="0"/>
                        <a:t>If FMV of $5K or less, local government may retain, no compensation to US Treasury</a:t>
                      </a:r>
                    </a:p>
                  </a:txBody>
                  <a:tcPr/>
                </a:tc>
                <a:tc>
                  <a:txBody>
                    <a:bodyPr/>
                    <a:lstStyle/>
                    <a:p>
                      <a:r>
                        <a:rPr lang="en-US" sz="1100" dirty="0"/>
                        <a:t>If FMV over $5K must request disposition instructions from US Treasury. If US Treasury does not provide  instructions within 120 days, may sell or use for different purpose, but must repay US Treasury “federal share”</a:t>
                      </a:r>
                    </a:p>
                  </a:txBody>
                  <a:tcPr/>
                </a:tc>
                <a:tc>
                  <a:txBody>
                    <a:bodyPr/>
                    <a:lstStyle/>
                    <a:p>
                      <a:r>
                        <a:rPr lang="en-US" sz="1400" b="0" u="none" strike="noStrike" kern="1200" dirty="0">
                          <a:solidFill>
                            <a:schemeClr val="dk1"/>
                          </a:solidFill>
                          <a:effectLst/>
                        </a:rPr>
                        <a:t>Transfer title to US Treasury or to a third party designated/ approved by US Treasury</a:t>
                      </a:r>
                      <a:endParaRPr lang="en-US" sz="1400" dirty="0"/>
                    </a:p>
                  </a:txBody>
                  <a:tcPr/>
                </a:tc>
                <a:tc>
                  <a:txBody>
                    <a:bodyPr/>
                    <a:lstStyle/>
                    <a:p>
                      <a:r>
                        <a:rPr lang="en-US" sz="1400" b="0" u="none" strike="noStrike" kern="1200" dirty="0">
                          <a:solidFill>
                            <a:schemeClr val="dk1"/>
                          </a:solidFill>
                          <a:effectLst/>
                        </a:rPr>
                        <a:t>If there is a residual inventory of unused supplies exceeding $5,000 in total aggregate value upon termination or completion of the project and the supplies are not needed for any other Federal award, the local government must retain the supplies for use on other activities or sell them, but must, in either case, repay US Treasury “federal share”</a:t>
                      </a:r>
                      <a:endParaRPr lang="en-US" sz="1400" dirty="0"/>
                    </a:p>
                  </a:txBody>
                  <a:tcPr/>
                </a:tc>
                <a:extLst>
                  <a:ext uri="{0D108BD9-81ED-4DB2-BD59-A6C34878D82A}">
                    <a16:rowId xmlns:a16="http://schemas.microsoft.com/office/drawing/2014/main" val="3932226912"/>
                  </a:ext>
                </a:extLst>
              </a:tr>
            </a:tbl>
          </a:graphicData>
        </a:graphic>
      </p:graphicFrame>
      <p:sp>
        <p:nvSpPr>
          <p:cNvPr id="8" name="Rectangle 7">
            <a:extLst>
              <a:ext uri="{FF2B5EF4-FFF2-40B4-BE49-F238E27FC236}">
                <a16:creationId xmlns:a16="http://schemas.microsoft.com/office/drawing/2014/main" id="{9B53592E-BC3D-8C42-8544-521BD99DB8E9}"/>
              </a:ext>
            </a:extLst>
          </p:cNvPr>
          <p:cNvSpPr/>
          <p:nvPr/>
        </p:nvSpPr>
        <p:spPr>
          <a:xfrm>
            <a:off x="0" y="6117771"/>
            <a:ext cx="12192000" cy="721974"/>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get specific instructions from US Treasury on which option to take.</a:t>
            </a:r>
          </a:p>
        </p:txBody>
      </p:sp>
    </p:spTree>
    <p:extLst>
      <p:ext uri="{BB962C8B-B14F-4D97-AF65-F5344CB8AC3E}">
        <p14:creationId xmlns:p14="http://schemas.microsoft.com/office/powerpoint/2010/main" val="35015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sed red theater curtains">
            <a:extLst>
              <a:ext uri="{FF2B5EF4-FFF2-40B4-BE49-F238E27FC236}">
                <a16:creationId xmlns:a16="http://schemas.microsoft.com/office/drawing/2014/main" id="{804E05F5-DDCF-E020-C22B-24EDA3EF1C62}"/>
              </a:ext>
            </a:extLst>
          </p:cNvPr>
          <p:cNvPicPr>
            <a:picLocks noChangeAspect="1"/>
          </p:cNvPicPr>
          <p:nvPr/>
        </p:nvPicPr>
        <p:blipFill>
          <a:blip r:embed="rId2"/>
          <a:stretch>
            <a:fillRect/>
          </a:stretch>
        </p:blipFill>
        <p:spPr>
          <a:xfrm>
            <a:off x="0" y="-1"/>
            <a:ext cx="12192000" cy="7836847"/>
          </a:xfrm>
          <a:prstGeom prst="rect">
            <a:avLst/>
          </a:prstGeom>
        </p:spPr>
      </p:pic>
      <p:sp>
        <p:nvSpPr>
          <p:cNvPr id="2" name="Title 1">
            <a:extLst>
              <a:ext uri="{FF2B5EF4-FFF2-40B4-BE49-F238E27FC236}">
                <a16:creationId xmlns:a16="http://schemas.microsoft.com/office/drawing/2014/main" id="{688BB6AD-B526-46FF-DC75-707440E8D39B}"/>
              </a:ext>
            </a:extLst>
          </p:cNvPr>
          <p:cNvSpPr>
            <a:spLocks noGrp="1"/>
          </p:cNvSpPr>
          <p:nvPr>
            <p:ph type="title"/>
          </p:nvPr>
        </p:nvSpPr>
        <p:spPr>
          <a:xfrm>
            <a:off x="838200" y="316521"/>
            <a:ext cx="10515600" cy="1325563"/>
          </a:xfrm>
        </p:spPr>
        <p:txBody>
          <a:bodyPr/>
          <a:lstStyle/>
          <a:p>
            <a:pPr algn="ctr"/>
            <a:r>
              <a:rPr lang="en-US" dirty="0">
                <a:solidFill>
                  <a:schemeClr val="bg1"/>
                </a:solidFill>
              </a:rPr>
              <a:t>Reports &amp; Closeout</a:t>
            </a:r>
          </a:p>
        </p:txBody>
      </p:sp>
      <p:sp>
        <p:nvSpPr>
          <p:cNvPr id="3" name="Content Placeholder 2">
            <a:extLst>
              <a:ext uri="{FF2B5EF4-FFF2-40B4-BE49-F238E27FC236}">
                <a16:creationId xmlns:a16="http://schemas.microsoft.com/office/drawing/2014/main" id="{AFF8DAD2-C8AC-69AE-8177-255A633B4D70}"/>
              </a:ext>
            </a:extLst>
          </p:cNvPr>
          <p:cNvSpPr>
            <a:spLocks noGrp="1"/>
          </p:cNvSpPr>
          <p:nvPr>
            <p:ph idx="1"/>
          </p:nvPr>
        </p:nvSpPr>
        <p:spPr>
          <a:xfrm>
            <a:off x="1135002" y="1720006"/>
            <a:ext cx="10218798" cy="4713355"/>
          </a:xfrm>
        </p:spPr>
        <p:txBody>
          <a:bodyPr>
            <a:normAutofit lnSpcReduction="10000"/>
          </a:bodyPr>
          <a:lstStyle/>
          <a:p>
            <a:pPr>
              <a:spcBef>
                <a:spcPts val="2400"/>
              </a:spcBef>
            </a:pPr>
            <a:r>
              <a:rPr lang="en-US" sz="3600" dirty="0">
                <a:solidFill>
                  <a:schemeClr val="bg1"/>
                </a:solidFill>
              </a:rPr>
              <a:t>A local government (and its subrecipients) must account for all existing property at the closeout of award.</a:t>
            </a:r>
          </a:p>
          <a:p>
            <a:pPr>
              <a:spcBef>
                <a:spcPts val="2400"/>
              </a:spcBef>
            </a:pPr>
            <a:r>
              <a:rPr lang="en-US" sz="3600" dirty="0">
                <a:solidFill>
                  <a:schemeClr val="bg1"/>
                </a:solidFill>
              </a:rPr>
              <a:t>If at closeout FMV of real property, equipment, or supplies is greater than $5,000, must continue to track and report. (</a:t>
            </a:r>
            <a:r>
              <a:rPr lang="en-US" sz="3600" dirty="0">
                <a:solidFill>
                  <a:schemeClr val="bg1"/>
                </a:solidFill>
                <a:hlinkClick r:id="rId3">
                  <a:extLst>
                    <a:ext uri="{A12FA001-AC4F-418D-AE19-62706E023703}">
                      <ahyp:hlinkClr xmlns:ahyp="http://schemas.microsoft.com/office/drawing/2018/hyperlinkcolor" val="tx"/>
                    </a:ext>
                  </a:extLst>
                </a:hlinkClick>
              </a:rPr>
              <a:t>SF 428: Tangible Personal Property Reports</a:t>
            </a:r>
            <a:r>
              <a:rPr lang="en-US" sz="3600" dirty="0">
                <a:solidFill>
                  <a:schemeClr val="bg1"/>
                </a:solidFill>
              </a:rPr>
              <a:t>)</a:t>
            </a:r>
          </a:p>
          <a:p>
            <a:pPr>
              <a:spcBef>
                <a:spcPts val="2400"/>
              </a:spcBef>
            </a:pPr>
            <a:r>
              <a:rPr lang="en-US" sz="3600" dirty="0">
                <a:solidFill>
                  <a:schemeClr val="bg1"/>
                </a:solidFill>
              </a:rPr>
              <a:t>Treasury likely will provide further guidance on closeout procedures</a:t>
            </a:r>
          </a:p>
        </p:txBody>
      </p:sp>
    </p:spTree>
    <p:extLst>
      <p:ext uri="{BB962C8B-B14F-4D97-AF65-F5344CB8AC3E}">
        <p14:creationId xmlns:p14="http://schemas.microsoft.com/office/powerpoint/2010/main" val="373999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4DC3185249B34E83F56C5A6C34FEC8" ma:contentTypeVersion="2" ma:contentTypeDescription="Create a new document." ma:contentTypeScope="" ma:versionID="8fa650ff86c9dfef4679504fe6cadbc9">
  <xsd:schema xmlns:xsd="http://www.w3.org/2001/XMLSchema" xmlns:xs="http://www.w3.org/2001/XMLSchema" xmlns:p="http://schemas.microsoft.com/office/2006/metadata/properties" xmlns:ns2="6f0ebe96-826f-4f8f-83b3-13419338eeb1" targetNamespace="http://schemas.microsoft.com/office/2006/metadata/properties" ma:root="true" ma:fieldsID="a02c187f3fe22f21a7ee3b989e5a1306" ns2:_="">
    <xsd:import namespace="6f0ebe96-826f-4f8f-83b3-13419338ee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ebe96-826f-4f8f-83b3-13419338e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5FF26-4745-4B86-A31D-6E225DE98DDB}">
  <ds:schemaRefs>
    <ds:schemaRef ds:uri="http://schemas.microsoft.com/sharepoint/v3/contenttype/forms"/>
  </ds:schemaRefs>
</ds:datastoreItem>
</file>

<file path=customXml/itemProps2.xml><?xml version="1.0" encoding="utf-8"?>
<ds:datastoreItem xmlns:ds="http://schemas.openxmlformats.org/officeDocument/2006/customXml" ds:itemID="{A4C58B17-65AC-4C64-AC80-61FA0719FBB9}">
  <ds:schemaRef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6f0ebe96-826f-4f8f-83b3-13419338eeb1"/>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CBD99485-09B9-4F94-9C42-B0E9D161CF3C}">
  <ds:schemaRefs>
    <ds:schemaRef ds:uri="6f0ebe96-826f-4f8f-83b3-13419338ee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31927</TotalTime>
  <Words>2417</Words>
  <Application>Microsoft Macintosh PowerPoint</Application>
  <PresentationFormat>Widescreen</PresentationFormat>
  <Paragraphs>183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SourceSansPro</vt:lpstr>
      <vt:lpstr>Symbol</vt:lpstr>
      <vt:lpstr>TimesNewRomanPS</vt:lpstr>
      <vt:lpstr>TimesNewRomanPSMT</vt:lpstr>
      <vt:lpstr>Wingdings</vt:lpstr>
      <vt:lpstr>Office Theme</vt:lpstr>
      <vt:lpstr>PowerPoint Presentation</vt:lpstr>
      <vt:lpstr>Federal Compliance Requirements</vt:lpstr>
      <vt:lpstr>Did You Use non-Revenue Replacement ARP/CSLFRF to…..</vt:lpstr>
      <vt:lpstr>PowerPoint Presentation</vt:lpstr>
      <vt:lpstr>PowerPoint Presentation</vt:lpstr>
      <vt:lpstr>Equipment</vt:lpstr>
      <vt:lpstr>Use of Property</vt:lpstr>
      <vt:lpstr>What if Sell Property or Change Use of Property Outside ARP/CSLFRF Parameters?</vt:lpstr>
      <vt:lpstr>Reports &amp; Closeout</vt:lpstr>
      <vt:lpstr>Uniform  Relocation Assistance &amp; Real Property Acquisition for Federal and Federally-Assisted Programs</vt:lpstr>
      <vt:lpstr>Capital Outlay for Address COVID and  Negative Economic Impact Category </vt:lpstr>
      <vt:lpstr>ARPA-Flex</vt:lpstr>
      <vt:lpstr>Special Reporting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20</cp:revision>
  <dcterms:created xsi:type="dcterms:W3CDTF">2022-02-19T19:43:00Z</dcterms:created>
  <dcterms:modified xsi:type="dcterms:W3CDTF">2023-08-17T13:08:29Z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0x010100CF4DC3185249B34E83F56C5A6C34FEC8</vt:lpwstr>
  </property>
</Properties>
</file>