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1543" r:id="rId3"/>
    <p:sldId id="703" r:id="rId4"/>
    <p:sldId id="258" r:id="rId5"/>
    <p:sldId id="1537" r:id="rId6"/>
    <p:sldId id="3549" r:id="rId7"/>
    <p:sldId id="3542" r:id="rId8"/>
    <p:sldId id="1597" r:id="rId9"/>
    <p:sldId id="3553" r:id="rId10"/>
    <p:sldId id="692" r:id="rId11"/>
    <p:sldId id="3551" r:id="rId12"/>
    <p:sldId id="3564" r:id="rId13"/>
    <p:sldId id="3554" r:id="rId14"/>
    <p:sldId id="3556" r:id="rId15"/>
    <p:sldId id="3557" r:id="rId16"/>
    <p:sldId id="3555" r:id="rId17"/>
    <p:sldId id="3558" r:id="rId18"/>
    <p:sldId id="3559" r:id="rId19"/>
    <p:sldId id="3561" r:id="rId20"/>
    <p:sldId id="3521" r:id="rId21"/>
    <p:sldId id="35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782"/>
    <a:srgbClr val="FFD521"/>
    <a:srgbClr val="E23C48"/>
    <a:srgbClr val="6D7D89"/>
    <a:srgbClr val="7CA8CB"/>
    <a:srgbClr val="C974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75306" autoAdjust="0"/>
  </p:normalViewPr>
  <p:slideViewPr>
    <p:cSldViewPr snapToGrid="0" snapToObjects="1">
      <p:cViewPr varScale="1">
        <p:scale>
          <a:sx n="90" d="100"/>
          <a:sy n="90" d="100"/>
        </p:scale>
        <p:origin x="17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523B9-C21D-4596-9EF2-06F0AE8BF522}"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13594A5F-EBD2-4765-84AD-E7D12DC3923E}">
      <dgm:prSet phldrT="[Text]" custT="1"/>
      <dgm:spPr>
        <a:solidFill>
          <a:schemeClr val="tx2">
            <a:lumMod val="40000"/>
            <a:lumOff val="60000"/>
            <a:alpha val="50000"/>
          </a:schemeClr>
        </a:solidFill>
      </dgm:spPr>
      <dgm:t>
        <a:bodyPr/>
        <a:lstStyle/>
        <a:p>
          <a:pPr algn="ctr"/>
          <a:r>
            <a:rPr lang="en-US" sz="2400" b="1" dirty="0">
              <a:solidFill>
                <a:schemeClr val="bg1"/>
              </a:solidFill>
              <a:latin typeface="Calibri" panose="020F0502020204030204" pitchFamily="34" charset="0"/>
              <a:cs typeface="Calibri" panose="020F0502020204030204" pitchFamily="34" charset="0"/>
            </a:rPr>
            <a:t>Local Rules</a:t>
          </a:r>
        </a:p>
      </dgm:t>
    </dgm:pt>
    <dgm:pt modelId="{87CF41ED-68E7-45A1-AF8A-F76DD38F73C5}" type="parTrans" cxnId="{E5CE7C50-544D-4C1E-8C9B-8097741D848E}">
      <dgm:prSet/>
      <dgm:spPr/>
      <dgm:t>
        <a:bodyPr/>
        <a:lstStyle/>
        <a:p>
          <a:endParaRPr lang="en-US"/>
        </a:p>
      </dgm:t>
    </dgm:pt>
    <dgm:pt modelId="{0B05BA24-812E-4942-A803-88FC7B09A349}" type="sibTrans" cxnId="{E5CE7C50-544D-4C1E-8C9B-8097741D848E}">
      <dgm:prSet/>
      <dgm:spPr/>
      <dgm:t>
        <a:bodyPr/>
        <a:lstStyle/>
        <a:p>
          <a:endParaRPr lang="en-US"/>
        </a:p>
      </dgm:t>
    </dgm:pt>
    <dgm:pt modelId="{196E2418-E24A-40D9-A5F5-9BBE0276186E}">
      <dgm:prSet phldrT="[Text]" custT="1"/>
      <dgm:spPr>
        <a:solidFill>
          <a:srgbClr val="92D050">
            <a:alpha val="50000"/>
          </a:srgbClr>
        </a:solidFill>
      </dgm:spPr>
      <dgm:t>
        <a:bodyPr/>
        <a:lstStyle/>
        <a:p>
          <a:pPr algn="ctr">
            <a:lnSpc>
              <a:spcPct val="100000"/>
            </a:lnSpc>
            <a:spcAft>
              <a:spcPts val="0"/>
            </a:spcAft>
          </a:pPr>
          <a:r>
            <a:rPr lang="en-US" sz="2800" b="1" dirty="0">
              <a:solidFill>
                <a:schemeClr val="bg1"/>
              </a:solidFill>
              <a:latin typeface="Calibri" panose="020F0502020204030204" pitchFamily="34" charset="0"/>
              <a:cs typeface="Calibri" panose="020F0502020204030204" pitchFamily="34" charset="0"/>
            </a:rPr>
            <a:t>State </a:t>
          </a:r>
        </a:p>
        <a:p>
          <a:pPr algn="ctr">
            <a:lnSpc>
              <a:spcPct val="90000"/>
            </a:lnSpc>
            <a:spcAft>
              <a:spcPct val="35000"/>
            </a:spcAft>
          </a:pPr>
          <a:r>
            <a:rPr lang="en-US" sz="2800" b="1" dirty="0">
              <a:solidFill>
                <a:schemeClr val="bg1"/>
              </a:solidFill>
              <a:latin typeface="Calibri" panose="020F0502020204030204" pitchFamily="34" charset="0"/>
              <a:cs typeface="Calibri" panose="020F0502020204030204" pitchFamily="34" charset="0"/>
            </a:rPr>
            <a:t>Law</a:t>
          </a:r>
        </a:p>
      </dgm:t>
    </dgm:pt>
    <dgm:pt modelId="{070DFE3E-1E35-4EA6-AD91-23DC265C36E8}" type="parTrans" cxnId="{9EF57F4A-BCD1-4CC5-B79A-CC4C01E4C522}">
      <dgm:prSet/>
      <dgm:spPr/>
      <dgm:t>
        <a:bodyPr/>
        <a:lstStyle/>
        <a:p>
          <a:endParaRPr lang="en-US"/>
        </a:p>
      </dgm:t>
    </dgm:pt>
    <dgm:pt modelId="{4CAD0899-CEF5-4FBA-9392-A8A17076B265}" type="sibTrans" cxnId="{9EF57F4A-BCD1-4CC5-B79A-CC4C01E4C522}">
      <dgm:prSet/>
      <dgm:spPr/>
      <dgm:t>
        <a:bodyPr/>
        <a:lstStyle/>
        <a:p>
          <a:endParaRPr lang="en-US"/>
        </a:p>
      </dgm:t>
    </dgm:pt>
    <dgm:pt modelId="{3817035F-1B78-4F0D-A17E-18755162F82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400" b="1" dirty="0">
              <a:solidFill>
                <a:schemeClr val="bg1"/>
              </a:solidFill>
              <a:latin typeface="Calibri" panose="020F0502020204030204" pitchFamily="34" charset="0"/>
              <a:cs typeface="Calibri" panose="020F0502020204030204" pitchFamily="34" charset="0"/>
            </a:rPr>
            <a:t>Uniform Guidance and  Agency Specific Rules</a:t>
          </a:r>
        </a:p>
      </dgm:t>
    </dgm:pt>
    <dgm:pt modelId="{F3911FAB-4F95-476B-A594-1C1E122BD9D2}" type="parTrans" cxnId="{77C5B7A4-45B0-401A-9B0E-9B504ABB300F}">
      <dgm:prSet/>
      <dgm:spPr/>
      <dgm:t>
        <a:bodyPr/>
        <a:lstStyle/>
        <a:p>
          <a:endParaRPr lang="en-US"/>
        </a:p>
      </dgm:t>
    </dgm:pt>
    <dgm:pt modelId="{C48C3008-33D5-4823-B3C9-83E81027E613}" type="sibTrans" cxnId="{77C5B7A4-45B0-401A-9B0E-9B504ABB300F}">
      <dgm:prSet/>
      <dgm:spPr/>
      <dgm:t>
        <a:bodyPr/>
        <a:lstStyle/>
        <a:p>
          <a:endParaRPr lang="en-US"/>
        </a:p>
      </dgm:t>
    </dgm:pt>
    <dgm:pt modelId="{786B5133-BB69-41DA-988D-5206EA4CA7FD}" type="pres">
      <dgm:prSet presAssocID="{B7D523B9-C21D-4596-9EF2-06F0AE8BF522}" presName="compositeShape" presStyleCnt="0">
        <dgm:presLayoutVars>
          <dgm:chMax val="7"/>
          <dgm:dir/>
          <dgm:resizeHandles val="exact"/>
        </dgm:presLayoutVars>
      </dgm:prSet>
      <dgm:spPr/>
    </dgm:pt>
    <dgm:pt modelId="{0E67015A-98B8-4438-A560-3CCCDEDC30B6}" type="pres">
      <dgm:prSet presAssocID="{3817035F-1B78-4F0D-A17E-18755162F825}" presName="circ1" presStyleLbl="vennNode1" presStyleIdx="0" presStyleCnt="3" custScaleX="115503" custScaleY="117344"/>
      <dgm:spPr/>
    </dgm:pt>
    <dgm:pt modelId="{4000BEA1-B95C-40B9-AA80-B2AF80BFFAB1}" type="pres">
      <dgm:prSet presAssocID="{3817035F-1B78-4F0D-A17E-18755162F825}" presName="circ1Tx" presStyleLbl="revTx" presStyleIdx="0" presStyleCnt="0">
        <dgm:presLayoutVars>
          <dgm:chMax val="0"/>
          <dgm:chPref val="0"/>
          <dgm:bulletEnabled val="1"/>
        </dgm:presLayoutVars>
      </dgm:prSet>
      <dgm:spPr/>
    </dgm:pt>
    <dgm:pt modelId="{4A9F960A-F7A6-4D14-9567-FBE81C6A40FD}" type="pres">
      <dgm:prSet presAssocID="{196E2418-E24A-40D9-A5F5-9BBE0276186E}" presName="circ2" presStyleLbl="vennNode1" presStyleIdx="1" presStyleCnt="3" custLinFactNeighborX="4584" custLinFactNeighborY="982"/>
      <dgm:spPr/>
    </dgm:pt>
    <dgm:pt modelId="{6D0DFACB-B839-4C50-AE96-78FCFA0AA057}" type="pres">
      <dgm:prSet presAssocID="{196E2418-E24A-40D9-A5F5-9BBE0276186E}" presName="circ2Tx" presStyleLbl="revTx" presStyleIdx="0" presStyleCnt="0">
        <dgm:presLayoutVars>
          <dgm:chMax val="0"/>
          <dgm:chPref val="0"/>
          <dgm:bulletEnabled val="1"/>
        </dgm:presLayoutVars>
      </dgm:prSet>
      <dgm:spPr/>
    </dgm:pt>
    <dgm:pt modelId="{BBA922A1-FF0D-4832-9EE3-CC77D668543F}" type="pres">
      <dgm:prSet presAssocID="{13594A5F-EBD2-4765-84AD-E7D12DC3923E}" presName="circ3" presStyleLbl="vennNode1" presStyleIdx="2" presStyleCnt="3" custScaleX="106668" custLinFactNeighborX="-1722" custLinFactNeighborY="9845"/>
      <dgm:spPr/>
    </dgm:pt>
    <dgm:pt modelId="{1D1E82AF-CD10-46D8-8039-EF21B9495568}" type="pres">
      <dgm:prSet presAssocID="{13594A5F-EBD2-4765-84AD-E7D12DC3923E}" presName="circ3Tx" presStyleLbl="revTx" presStyleIdx="0" presStyleCnt="0">
        <dgm:presLayoutVars>
          <dgm:chMax val="0"/>
          <dgm:chPref val="0"/>
          <dgm:bulletEnabled val="1"/>
        </dgm:presLayoutVars>
      </dgm:prSet>
      <dgm:spPr/>
    </dgm:pt>
  </dgm:ptLst>
  <dgm:cxnLst>
    <dgm:cxn modelId="{6AAC0D2D-D8CC-40DD-A567-99056AF309C7}" type="presOf" srcId="{B7D523B9-C21D-4596-9EF2-06F0AE8BF522}" destId="{786B5133-BB69-41DA-988D-5206EA4CA7FD}" srcOrd="0" destOrd="0" presId="urn:microsoft.com/office/officeart/2005/8/layout/venn1"/>
    <dgm:cxn modelId="{D0B6A02F-2F3C-485F-857B-FA1407BE755E}" type="presOf" srcId="{3817035F-1B78-4F0D-A17E-18755162F825}" destId="{0E67015A-98B8-4438-A560-3CCCDEDC30B6}" srcOrd="0" destOrd="0" presId="urn:microsoft.com/office/officeart/2005/8/layout/venn1"/>
    <dgm:cxn modelId="{F33E0B3C-5DF8-4963-8C6A-15C9BBD2229D}" type="presOf" srcId="{196E2418-E24A-40D9-A5F5-9BBE0276186E}" destId="{6D0DFACB-B839-4C50-AE96-78FCFA0AA057}" srcOrd="1" destOrd="0" presId="urn:microsoft.com/office/officeart/2005/8/layout/venn1"/>
    <dgm:cxn modelId="{9EF57F4A-BCD1-4CC5-B79A-CC4C01E4C522}" srcId="{B7D523B9-C21D-4596-9EF2-06F0AE8BF522}" destId="{196E2418-E24A-40D9-A5F5-9BBE0276186E}" srcOrd="1" destOrd="0" parTransId="{070DFE3E-1E35-4EA6-AD91-23DC265C36E8}" sibTransId="{4CAD0899-CEF5-4FBA-9392-A8A17076B265}"/>
    <dgm:cxn modelId="{388DEC4D-8822-46D1-975C-39890400A9B2}" type="presOf" srcId="{3817035F-1B78-4F0D-A17E-18755162F825}" destId="{4000BEA1-B95C-40B9-AA80-B2AF80BFFAB1}" srcOrd="1" destOrd="0" presId="urn:microsoft.com/office/officeart/2005/8/layout/venn1"/>
    <dgm:cxn modelId="{E5CE7C50-544D-4C1E-8C9B-8097741D848E}" srcId="{B7D523B9-C21D-4596-9EF2-06F0AE8BF522}" destId="{13594A5F-EBD2-4765-84AD-E7D12DC3923E}" srcOrd="2" destOrd="0" parTransId="{87CF41ED-68E7-45A1-AF8A-F76DD38F73C5}" sibTransId="{0B05BA24-812E-4942-A803-88FC7B09A349}"/>
    <dgm:cxn modelId="{ECD47B6E-34F3-42A1-AA98-1F8E24D32674}" type="presOf" srcId="{196E2418-E24A-40D9-A5F5-9BBE0276186E}" destId="{4A9F960A-F7A6-4D14-9567-FBE81C6A40FD}" srcOrd="0" destOrd="0" presId="urn:microsoft.com/office/officeart/2005/8/layout/venn1"/>
    <dgm:cxn modelId="{1A3AD16E-0C7D-413B-B280-6E7F0122F6E0}" type="presOf" srcId="{13594A5F-EBD2-4765-84AD-E7D12DC3923E}" destId="{1D1E82AF-CD10-46D8-8039-EF21B9495568}" srcOrd="1" destOrd="0" presId="urn:microsoft.com/office/officeart/2005/8/layout/venn1"/>
    <dgm:cxn modelId="{77C5B7A4-45B0-401A-9B0E-9B504ABB300F}" srcId="{B7D523B9-C21D-4596-9EF2-06F0AE8BF522}" destId="{3817035F-1B78-4F0D-A17E-18755162F825}" srcOrd="0" destOrd="0" parTransId="{F3911FAB-4F95-476B-A594-1C1E122BD9D2}" sibTransId="{C48C3008-33D5-4823-B3C9-83E81027E613}"/>
    <dgm:cxn modelId="{FBEC3EDB-A25F-459E-9EF0-E5048282D415}" type="presOf" srcId="{13594A5F-EBD2-4765-84AD-E7D12DC3923E}" destId="{BBA922A1-FF0D-4832-9EE3-CC77D668543F}" srcOrd="0" destOrd="0" presId="urn:microsoft.com/office/officeart/2005/8/layout/venn1"/>
    <dgm:cxn modelId="{5CF28941-9868-4E97-ADB2-2A6E9781D845}" type="presParOf" srcId="{786B5133-BB69-41DA-988D-5206EA4CA7FD}" destId="{0E67015A-98B8-4438-A560-3CCCDEDC30B6}" srcOrd="0" destOrd="0" presId="urn:microsoft.com/office/officeart/2005/8/layout/venn1"/>
    <dgm:cxn modelId="{2D8E6931-4A09-4BEE-B7A4-FD987F1B7514}" type="presParOf" srcId="{786B5133-BB69-41DA-988D-5206EA4CA7FD}" destId="{4000BEA1-B95C-40B9-AA80-B2AF80BFFAB1}" srcOrd="1" destOrd="0" presId="urn:microsoft.com/office/officeart/2005/8/layout/venn1"/>
    <dgm:cxn modelId="{9F4B5A66-37E5-402D-9D36-8B8A18526EB7}" type="presParOf" srcId="{786B5133-BB69-41DA-988D-5206EA4CA7FD}" destId="{4A9F960A-F7A6-4D14-9567-FBE81C6A40FD}" srcOrd="2" destOrd="0" presId="urn:microsoft.com/office/officeart/2005/8/layout/venn1"/>
    <dgm:cxn modelId="{B41DF088-B56E-4E0A-88CA-2177B67C841E}" type="presParOf" srcId="{786B5133-BB69-41DA-988D-5206EA4CA7FD}" destId="{6D0DFACB-B839-4C50-AE96-78FCFA0AA057}" srcOrd="3" destOrd="0" presId="urn:microsoft.com/office/officeart/2005/8/layout/venn1"/>
    <dgm:cxn modelId="{8D76EBDC-F3B3-49D5-B27E-08409FBC155D}" type="presParOf" srcId="{786B5133-BB69-41DA-988D-5206EA4CA7FD}" destId="{BBA922A1-FF0D-4832-9EE3-CC77D668543F}" srcOrd="4" destOrd="0" presId="urn:microsoft.com/office/officeart/2005/8/layout/venn1"/>
    <dgm:cxn modelId="{5832B974-63CD-44C7-A196-10925102F4ED}" type="presParOf" srcId="{786B5133-BB69-41DA-988D-5206EA4CA7FD}" destId="{1D1E82AF-CD10-46D8-8039-EF21B9495568}"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E11CB-C44E-49F2-BA66-FC6E45B8F42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E4638A5-15CB-4984-B937-003BCB493E42}">
      <dgm:prSet phldrT="[Text]" custT="1"/>
      <dgm:spPr/>
      <dgm:t>
        <a:bodyPr/>
        <a:lstStyle/>
        <a:p>
          <a:pPr>
            <a:buClrTx/>
            <a:buSzTx/>
            <a:buFont typeface="Arial" panose="020B0604020202020204" pitchFamily="34" charset="0"/>
            <a:buChar char="•"/>
          </a:pPr>
          <a:r>
            <a:rPr lang="en-US" sz="1800" dirty="0">
              <a:latin typeface="Calibri" panose="020F0502020204030204"/>
              <a:ea typeface="+mn-ea"/>
              <a:cs typeface="+mn-cs"/>
            </a:rPr>
            <a:t>If a unit makes a micro-purchase.</a:t>
          </a:r>
          <a:endParaRPr lang="en-US" sz="1800" dirty="0"/>
        </a:p>
      </dgm:t>
    </dgm:pt>
    <dgm:pt modelId="{27244EA1-2123-4059-A404-487D146CB98A}" type="parTrans" cxnId="{185431E7-A061-4A64-B0F7-C244226C0926}">
      <dgm:prSet/>
      <dgm:spPr/>
      <dgm:t>
        <a:bodyPr/>
        <a:lstStyle/>
        <a:p>
          <a:endParaRPr lang="en-US"/>
        </a:p>
      </dgm:t>
    </dgm:pt>
    <dgm:pt modelId="{387B103E-520B-4C8C-8518-141AEA5FE45C}" type="sibTrans" cxnId="{185431E7-A061-4A64-B0F7-C244226C0926}">
      <dgm:prSet/>
      <dgm:spPr/>
      <dgm:t>
        <a:bodyPr/>
        <a:lstStyle/>
        <a:p>
          <a:endParaRPr lang="en-US"/>
        </a:p>
      </dgm:t>
    </dgm:pt>
    <dgm:pt modelId="{5E9D7793-2C09-443A-AEF4-C14861FECD31}">
      <dgm:prSet phldrT="[Text]" custT="1"/>
      <dgm:spPr/>
      <dgm:t>
        <a:bodyPr/>
        <a:lstStyle/>
        <a:p>
          <a:pPr>
            <a:buClrTx/>
            <a:buSzTx/>
            <a:buFont typeface="Arial" panose="020B0604020202020204" pitchFamily="34" charset="0"/>
            <a:buChar char="•"/>
          </a:pPr>
          <a:r>
            <a:rPr kumimoji="0" lang="en-US" sz="1800" b="0" i="0" u="none" strike="noStrike" cap="none" spc="0" normalizeH="0" baseline="0" noProof="0" dirty="0">
              <a:ln/>
              <a:effectLst/>
              <a:uLnTx/>
              <a:uFillTx/>
              <a:latin typeface="Calibri" panose="020F0502020204030204"/>
              <a:ea typeface="+mn-ea"/>
              <a:cs typeface="+mn-cs"/>
            </a:rPr>
            <a:t>Item is available only from a single source.</a:t>
          </a:r>
          <a:endParaRPr lang="en-US" sz="1800" dirty="0"/>
        </a:p>
      </dgm:t>
    </dgm:pt>
    <dgm:pt modelId="{B43F71FE-A806-49C8-85DC-A4317FB7EE7D}" type="parTrans" cxnId="{7A00C195-F6E0-4350-85DD-95AE694F1FEE}">
      <dgm:prSet/>
      <dgm:spPr/>
      <dgm:t>
        <a:bodyPr/>
        <a:lstStyle/>
        <a:p>
          <a:endParaRPr lang="en-US"/>
        </a:p>
      </dgm:t>
    </dgm:pt>
    <dgm:pt modelId="{869D1ABD-9112-43BE-AC0B-B82BEC43FBA0}" type="sibTrans" cxnId="{7A00C195-F6E0-4350-85DD-95AE694F1FEE}">
      <dgm:prSet/>
      <dgm:spPr/>
      <dgm:t>
        <a:bodyPr/>
        <a:lstStyle/>
        <a:p>
          <a:endParaRPr lang="en-US"/>
        </a:p>
      </dgm:t>
    </dgm:pt>
    <dgm:pt modelId="{AA321DCD-6513-4679-BFF7-92073B5AEE40}">
      <dgm:prSet phldrT="[Text]" custT="1"/>
      <dgm:spPr/>
      <dgm:t>
        <a:bodyPr/>
        <a:lstStyle/>
        <a:p>
          <a:r>
            <a:rPr kumimoji="0" lang="en-US" sz="1800" b="0" i="0" u="none" strike="noStrike" cap="none" spc="0" normalizeH="0" baseline="0" noProof="0" dirty="0">
              <a:ln/>
              <a:effectLst/>
              <a:uLnTx/>
              <a:uFillTx/>
              <a:latin typeface="Calibri" panose="020F0502020204030204"/>
              <a:ea typeface="+mn-ea"/>
              <a:cs typeface="+mn-cs"/>
            </a:rPr>
            <a:t>public emergency will not permit a delay resulting from publicizing a competitive solicitation.</a:t>
          </a:r>
          <a:endParaRPr lang="en-US" sz="1800" dirty="0"/>
        </a:p>
      </dgm:t>
    </dgm:pt>
    <dgm:pt modelId="{0C230EE2-E737-4AFE-84FF-A72D79C2C232}" type="parTrans" cxnId="{67720DC9-FCB3-469A-B310-3A966F4F7A91}">
      <dgm:prSet/>
      <dgm:spPr/>
      <dgm:t>
        <a:bodyPr/>
        <a:lstStyle/>
        <a:p>
          <a:endParaRPr lang="en-US"/>
        </a:p>
      </dgm:t>
    </dgm:pt>
    <dgm:pt modelId="{3313B9F9-EB47-49F2-A98B-46808CB9FE53}" type="sibTrans" cxnId="{67720DC9-FCB3-469A-B310-3A966F4F7A91}">
      <dgm:prSet/>
      <dgm:spPr/>
      <dgm:t>
        <a:bodyPr/>
        <a:lstStyle/>
        <a:p>
          <a:endParaRPr lang="en-US"/>
        </a:p>
      </dgm:t>
    </dgm:pt>
    <dgm:pt modelId="{70632466-B840-4AC3-ACDF-CC80BEC40CB5}">
      <dgm:prSet phldrT="[Text]" custT="1"/>
      <dgm:spPr/>
      <dgm:t>
        <a:bodyPr/>
        <a:lstStyle/>
        <a:p>
          <a:r>
            <a:rPr kumimoji="0" lang="en-US" sz="1800" b="0" i="0" u="none" strike="noStrike" cap="none" spc="0" normalizeH="0" baseline="0" noProof="0" dirty="0">
              <a:ln/>
              <a:effectLst/>
              <a:uLnTx/>
              <a:uFillTx/>
              <a:latin typeface="Calibri" panose="020F0502020204030204"/>
              <a:ea typeface="+mn-ea"/>
              <a:cs typeface="+mn-cs"/>
            </a:rPr>
            <a:t>Express authorization from a Federal awarding agency or pass-through entity.</a:t>
          </a:r>
          <a:endParaRPr lang="en-US" sz="1800" dirty="0"/>
        </a:p>
      </dgm:t>
    </dgm:pt>
    <dgm:pt modelId="{06097E4F-FDC8-4269-8BB5-B1CE5B0F08B8}" type="parTrans" cxnId="{2E4C581F-D8AB-4BC2-99CA-8B1CD1AF7825}">
      <dgm:prSet/>
      <dgm:spPr/>
      <dgm:t>
        <a:bodyPr/>
        <a:lstStyle/>
        <a:p>
          <a:endParaRPr lang="en-US"/>
        </a:p>
      </dgm:t>
    </dgm:pt>
    <dgm:pt modelId="{D0291E8D-ED02-49C9-98EA-1DA1DE7B9262}" type="sibTrans" cxnId="{2E4C581F-D8AB-4BC2-99CA-8B1CD1AF7825}">
      <dgm:prSet/>
      <dgm:spPr/>
      <dgm:t>
        <a:bodyPr/>
        <a:lstStyle/>
        <a:p>
          <a:endParaRPr lang="en-US"/>
        </a:p>
      </dgm:t>
    </dgm:pt>
    <dgm:pt modelId="{D32B100E-8D3E-4BA8-9A87-A397BD3D2D90}">
      <dgm:prSet phldrT="[Text]" custT="1"/>
      <dgm:spPr/>
      <dgm:t>
        <a:bodyPr/>
        <a:lstStyle/>
        <a:p>
          <a:r>
            <a:rPr kumimoji="0" lang="en-US" sz="1800" b="0" i="0" u="none" strike="noStrike" cap="none" spc="0" normalizeH="0" baseline="0" noProof="0" dirty="0">
              <a:ln/>
              <a:effectLst/>
              <a:uLnTx/>
              <a:uFillTx/>
              <a:latin typeface="Calibri" panose="020F0502020204030204"/>
              <a:ea typeface="+mn-ea"/>
              <a:cs typeface="+mn-cs"/>
            </a:rPr>
            <a:t>After solicitation of a number of sources, competition is determined inadequate.</a:t>
          </a:r>
          <a:endParaRPr lang="en-US" sz="1800" dirty="0"/>
        </a:p>
      </dgm:t>
    </dgm:pt>
    <dgm:pt modelId="{C60BE12C-6E7E-4E81-BA47-891ADF2799D5}" type="parTrans" cxnId="{44E86925-4D2C-4C45-AD59-4F41BBEBD976}">
      <dgm:prSet/>
      <dgm:spPr/>
      <dgm:t>
        <a:bodyPr/>
        <a:lstStyle/>
        <a:p>
          <a:endParaRPr lang="en-US"/>
        </a:p>
      </dgm:t>
    </dgm:pt>
    <dgm:pt modelId="{5B317315-306B-47CA-AB23-90247D66ACF5}" type="sibTrans" cxnId="{44E86925-4D2C-4C45-AD59-4F41BBEBD976}">
      <dgm:prSet/>
      <dgm:spPr/>
      <dgm:t>
        <a:bodyPr/>
        <a:lstStyle/>
        <a:p>
          <a:endParaRPr lang="en-US"/>
        </a:p>
      </dgm:t>
    </dgm:pt>
    <dgm:pt modelId="{4948B1BE-E014-4440-942E-B2076BFE12AF}" type="pres">
      <dgm:prSet presAssocID="{9E3E11CB-C44E-49F2-BA66-FC6E45B8F425}" presName="Name0" presStyleCnt="0">
        <dgm:presLayoutVars>
          <dgm:chMax val="7"/>
          <dgm:chPref val="7"/>
          <dgm:dir/>
        </dgm:presLayoutVars>
      </dgm:prSet>
      <dgm:spPr/>
    </dgm:pt>
    <dgm:pt modelId="{F925E730-8C84-457B-A3A1-C5BBE804618E}" type="pres">
      <dgm:prSet presAssocID="{9E3E11CB-C44E-49F2-BA66-FC6E45B8F425}" presName="Name1" presStyleCnt="0"/>
      <dgm:spPr/>
    </dgm:pt>
    <dgm:pt modelId="{F163EA49-3461-4ADD-8AB5-8F3B3B30C0BB}" type="pres">
      <dgm:prSet presAssocID="{9E3E11CB-C44E-49F2-BA66-FC6E45B8F425}" presName="cycle" presStyleCnt="0"/>
      <dgm:spPr/>
    </dgm:pt>
    <dgm:pt modelId="{477A539B-8F62-4FC9-B98A-F4B2A5DA6753}" type="pres">
      <dgm:prSet presAssocID="{9E3E11CB-C44E-49F2-BA66-FC6E45B8F425}" presName="srcNode" presStyleLbl="node1" presStyleIdx="0" presStyleCnt="5"/>
      <dgm:spPr/>
    </dgm:pt>
    <dgm:pt modelId="{41E939CA-B003-413E-96D0-F4B81EA8C860}" type="pres">
      <dgm:prSet presAssocID="{9E3E11CB-C44E-49F2-BA66-FC6E45B8F425}" presName="conn" presStyleLbl="parChTrans1D2" presStyleIdx="0" presStyleCnt="1"/>
      <dgm:spPr/>
    </dgm:pt>
    <dgm:pt modelId="{83CB2AE9-351B-4DAF-BA90-7360211A3EDC}" type="pres">
      <dgm:prSet presAssocID="{9E3E11CB-C44E-49F2-BA66-FC6E45B8F425}" presName="extraNode" presStyleLbl="node1" presStyleIdx="0" presStyleCnt="5"/>
      <dgm:spPr/>
    </dgm:pt>
    <dgm:pt modelId="{142A58AB-FBAA-4218-BAFE-D44083CEAD02}" type="pres">
      <dgm:prSet presAssocID="{9E3E11CB-C44E-49F2-BA66-FC6E45B8F425}" presName="dstNode" presStyleLbl="node1" presStyleIdx="0" presStyleCnt="5"/>
      <dgm:spPr/>
    </dgm:pt>
    <dgm:pt modelId="{64D682C8-1D79-411E-8D38-D5583215488D}" type="pres">
      <dgm:prSet presAssocID="{DE4638A5-15CB-4984-B937-003BCB493E42}" presName="text_1" presStyleLbl="node1" presStyleIdx="0" presStyleCnt="5">
        <dgm:presLayoutVars>
          <dgm:bulletEnabled val="1"/>
        </dgm:presLayoutVars>
      </dgm:prSet>
      <dgm:spPr/>
    </dgm:pt>
    <dgm:pt modelId="{AF351B73-7E34-41EC-96D3-6681B35B181D}" type="pres">
      <dgm:prSet presAssocID="{DE4638A5-15CB-4984-B937-003BCB493E42}" presName="accent_1" presStyleCnt="0"/>
      <dgm:spPr/>
    </dgm:pt>
    <dgm:pt modelId="{89129186-CD6E-46CB-BB7E-83228EC891EC}" type="pres">
      <dgm:prSet presAssocID="{DE4638A5-15CB-4984-B937-003BCB493E42}" presName="accentRepeatNode" presStyleLbl="solidFgAcc1" presStyleIdx="0" presStyleCnt="5"/>
      <dgm:spPr/>
    </dgm:pt>
    <dgm:pt modelId="{D098C917-778E-4229-BFE0-6B39D924C42D}" type="pres">
      <dgm:prSet presAssocID="{5E9D7793-2C09-443A-AEF4-C14861FECD31}" presName="text_2" presStyleLbl="node1" presStyleIdx="1" presStyleCnt="5">
        <dgm:presLayoutVars>
          <dgm:bulletEnabled val="1"/>
        </dgm:presLayoutVars>
      </dgm:prSet>
      <dgm:spPr/>
    </dgm:pt>
    <dgm:pt modelId="{E2302D4A-1CD5-4F5C-A5CC-043CDAF92B03}" type="pres">
      <dgm:prSet presAssocID="{5E9D7793-2C09-443A-AEF4-C14861FECD31}" presName="accent_2" presStyleCnt="0"/>
      <dgm:spPr/>
    </dgm:pt>
    <dgm:pt modelId="{5AD8E1AD-1B31-4D3B-8034-24993CFCB53B}" type="pres">
      <dgm:prSet presAssocID="{5E9D7793-2C09-443A-AEF4-C14861FECD31}" presName="accentRepeatNode" presStyleLbl="solidFgAcc1" presStyleIdx="1" presStyleCnt="5"/>
      <dgm:spPr/>
    </dgm:pt>
    <dgm:pt modelId="{5ED45CCA-6EE4-4E78-9446-5EEB1A05D947}" type="pres">
      <dgm:prSet presAssocID="{AA321DCD-6513-4679-BFF7-92073B5AEE40}" presName="text_3" presStyleLbl="node1" presStyleIdx="2" presStyleCnt="5">
        <dgm:presLayoutVars>
          <dgm:bulletEnabled val="1"/>
        </dgm:presLayoutVars>
      </dgm:prSet>
      <dgm:spPr/>
    </dgm:pt>
    <dgm:pt modelId="{421B0019-00F9-40B8-AAE9-51ACA7D1E3D7}" type="pres">
      <dgm:prSet presAssocID="{AA321DCD-6513-4679-BFF7-92073B5AEE40}" presName="accent_3" presStyleCnt="0"/>
      <dgm:spPr/>
    </dgm:pt>
    <dgm:pt modelId="{A3FC0B9B-FE27-4C1D-8F1F-A62C77356919}" type="pres">
      <dgm:prSet presAssocID="{AA321DCD-6513-4679-BFF7-92073B5AEE40}" presName="accentRepeatNode" presStyleLbl="solidFgAcc1" presStyleIdx="2" presStyleCnt="5"/>
      <dgm:spPr/>
    </dgm:pt>
    <dgm:pt modelId="{F35C092D-6288-4D7D-9F30-849562CFB38D}" type="pres">
      <dgm:prSet presAssocID="{70632466-B840-4AC3-ACDF-CC80BEC40CB5}" presName="text_4" presStyleLbl="node1" presStyleIdx="3" presStyleCnt="5">
        <dgm:presLayoutVars>
          <dgm:bulletEnabled val="1"/>
        </dgm:presLayoutVars>
      </dgm:prSet>
      <dgm:spPr/>
    </dgm:pt>
    <dgm:pt modelId="{8EAB664F-289A-496C-AA11-24A996822E67}" type="pres">
      <dgm:prSet presAssocID="{70632466-B840-4AC3-ACDF-CC80BEC40CB5}" presName="accent_4" presStyleCnt="0"/>
      <dgm:spPr/>
    </dgm:pt>
    <dgm:pt modelId="{9AE0D46B-4E56-4C63-8148-BF071D4A311A}" type="pres">
      <dgm:prSet presAssocID="{70632466-B840-4AC3-ACDF-CC80BEC40CB5}" presName="accentRepeatNode" presStyleLbl="solidFgAcc1" presStyleIdx="3" presStyleCnt="5"/>
      <dgm:spPr/>
    </dgm:pt>
    <dgm:pt modelId="{BBBF7DEB-A5F1-48AD-8BCA-D3094944C862}" type="pres">
      <dgm:prSet presAssocID="{D32B100E-8D3E-4BA8-9A87-A397BD3D2D90}" presName="text_5" presStyleLbl="node1" presStyleIdx="4" presStyleCnt="5">
        <dgm:presLayoutVars>
          <dgm:bulletEnabled val="1"/>
        </dgm:presLayoutVars>
      </dgm:prSet>
      <dgm:spPr/>
    </dgm:pt>
    <dgm:pt modelId="{9CDEE7D1-04EE-4EC6-B5D0-E79508BCCDEB}" type="pres">
      <dgm:prSet presAssocID="{D32B100E-8D3E-4BA8-9A87-A397BD3D2D90}" presName="accent_5" presStyleCnt="0"/>
      <dgm:spPr/>
    </dgm:pt>
    <dgm:pt modelId="{D1C426D9-9CE5-4334-A08E-351C695D26BA}" type="pres">
      <dgm:prSet presAssocID="{D32B100E-8D3E-4BA8-9A87-A397BD3D2D90}" presName="accentRepeatNode" presStyleLbl="solidFgAcc1" presStyleIdx="4" presStyleCnt="5"/>
      <dgm:spPr/>
    </dgm:pt>
  </dgm:ptLst>
  <dgm:cxnLst>
    <dgm:cxn modelId="{2E4C581F-D8AB-4BC2-99CA-8B1CD1AF7825}" srcId="{9E3E11CB-C44E-49F2-BA66-FC6E45B8F425}" destId="{70632466-B840-4AC3-ACDF-CC80BEC40CB5}" srcOrd="3" destOrd="0" parTransId="{06097E4F-FDC8-4269-8BB5-B1CE5B0F08B8}" sibTransId="{D0291E8D-ED02-49C9-98EA-1DA1DE7B9262}"/>
    <dgm:cxn modelId="{44E86925-4D2C-4C45-AD59-4F41BBEBD976}" srcId="{9E3E11CB-C44E-49F2-BA66-FC6E45B8F425}" destId="{D32B100E-8D3E-4BA8-9A87-A397BD3D2D90}" srcOrd="4" destOrd="0" parTransId="{C60BE12C-6E7E-4E81-BA47-891ADF2799D5}" sibTransId="{5B317315-306B-47CA-AB23-90247D66ACF5}"/>
    <dgm:cxn modelId="{98A14B40-1F59-45CC-A3F1-3452EF7F685C}" type="presOf" srcId="{9E3E11CB-C44E-49F2-BA66-FC6E45B8F425}" destId="{4948B1BE-E014-4440-942E-B2076BFE12AF}" srcOrd="0" destOrd="0" presId="urn:microsoft.com/office/officeart/2008/layout/VerticalCurvedList"/>
    <dgm:cxn modelId="{F1156187-A02F-4241-B113-A58E2EBFAF32}" type="presOf" srcId="{D32B100E-8D3E-4BA8-9A87-A397BD3D2D90}" destId="{BBBF7DEB-A5F1-48AD-8BCA-D3094944C862}" srcOrd="0" destOrd="0" presId="urn:microsoft.com/office/officeart/2008/layout/VerticalCurvedList"/>
    <dgm:cxn modelId="{7A00C195-F6E0-4350-85DD-95AE694F1FEE}" srcId="{9E3E11CB-C44E-49F2-BA66-FC6E45B8F425}" destId="{5E9D7793-2C09-443A-AEF4-C14861FECD31}" srcOrd="1" destOrd="0" parTransId="{B43F71FE-A806-49C8-85DC-A4317FB7EE7D}" sibTransId="{869D1ABD-9112-43BE-AC0B-B82BEC43FBA0}"/>
    <dgm:cxn modelId="{6EA1DAB4-9822-4016-B35E-BC68083F7D7D}" type="presOf" srcId="{DE4638A5-15CB-4984-B937-003BCB493E42}" destId="{64D682C8-1D79-411E-8D38-D5583215488D}" srcOrd="0" destOrd="0" presId="urn:microsoft.com/office/officeart/2008/layout/VerticalCurvedList"/>
    <dgm:cxn modelId="{6FC294BA-BEA7-4F63-B265-6F1C6731118A}" type="presOf" srcId="{387B103E-520B-4C8C-8518-141AEA5FE45C}" destId="{41E939CA-B003-413E-96D0-F4B81EA8C860}" srcOrd="0" destOrd="0" presId="urn:microsoft.com/office/officeart/2008/layout/VerticalCurvedList"/>
    <dgm:cxn modelId="{3F07D5C2-C0BB-4C6B-BEF6-13F8719B9B6A}" type="presOf" srcId="{AA321DCD-6513-4679-BFF7-92073B5AEE40}" destId="{5ED45CCA-6EE4-4E78-9446-5EEB1A05D947}" srcOrd="0" destOrd="0" presId="urn:microsoft.com/office/officeart/2008/layout/VerticalCurvedList"/>
    <dgm:cxn modelId="{67720DC9-FCB3-469A-B310-3A966F4F7A91}" srcId="{9E3E11CB-C44E-49F2-BA66-FC6E45B8F425}" destId="{AA321DCD-6513-4679-BFF7-92073B5AEE40}" srcOrd="2" destOrd="0" parTransId="{0C230EE2-E737-4AFE-84FF-A72D79C2C232}" sibTransId="{3313B9F9-EB47-49F2-A98B-46808CB9FE53}"/>
    <dgm:cxn modelId="{B38FC3D3-81F5-49BC-A52A-6845450BBE63}" type="presOf" srcId="{5E9D7793-2C09-443A-AEF4-C14861FECD31}" destId="{D098C917-778E-4229-BFE0-6B39D924C42D}" srcOrd="0" destOrd="0" presId="urn:microsoft.com/office/officeart/2008/layout/VerticalCurvedList"/>
    <dgm:cxn modelId="{60CE10D5-515B-4A66-885B-53EA36F7D035}" type="presOf" srcId="{70632466-B840-4AC3-ACDF-CC80BEC40CB5}" destId="{F35C092D-6288-4D7D-9F30-849562CFB38D}" srcOrd="0" destOrd="0" presId="urn:microsoft.com/office/officeart/2008/layout/VerticalCurvedList"/>
    <dgm:cxn modelId="{185431E7-A061-4A64-B0F7-C244226C0926}" srcId="{9E3E11CB-C44E-49F2-BA66-FC6E45B8F425}" destId="{DE4638A5-15CB-4984-B937-003BCB493E42}" srcOrd="0" destOrd="0" parTransId="{27244EA1-2123-4059-A404-487D146CB98A}" sibTransId="{387B103E-520B-4C8C-8518-141AEA5FE45C}"/>
    <dgm:cxn modelId="{A3B0A44F-7927-4BDD-BE46-AD92A8D34CF9}" type="presParOf" srcId="{4948B1BE-E014-4440-942E-B2076BFE12AF}" destId="{F925E730-8C84-457B-A3A1-C5BBE804618E}" srcOrd="0" destOrd="0" presId="urn:microsoft.com/office/officeart/2008/layout/VerticalCurvedList"/>
    <dgm:cxn modelId="{F22D31BB-08EC-440F-9133-D6006E729877}" type="presParOf" srcId="{F925E730-8C84-457B-A3A1-C5BBE804618E}" destId="{F163EA49-3461-4ADD-8AB5-8F3B3B30C0BB}" srcOrd="0" destOrd="0" presId="urn:microsoft.com/office/officeart/2008/layout/VerticalCurvedList"/>
    <dgm:cxn modelId="{163E3A0A-B995-42C0-92D7-2FF9E8D68C7A}" type="presParOf" srcId="{F163EA49-3461-4ADD-8AB5-8F3B3B30C0BB}" destId="{477A539B-8F62-4FC9-B98A-F4B2A5DA6753}" srcOrd="0" destOrd="0" presId="urn:microsoft.com/office/officeart/2008/layout/VerticalCurvedList"/>
    <dgm:cxn modelId="{0F29442E-995D-4542-81CE-5388CCEE5DAD}" type="presParOf" srcId="{F163EA49-3461-4ADD-8AB5-8F3B3B30C0BB}" destId="{41E939CA-B003-413E-96D0-F4B81EA8C860}" srcOrd="1" destOrd="0" presId="urn:microsoft.com/office/officeart/2008/layout/VerticalCurvedList"/>
    <dgm:cxn modelId="{DA92AA97-5228-44F3-9214-7ACFE1767405}" type="presParOf" srcId="{F163EA49-3461-4ADD-8AB5-8F3B3B30C0BB}" destId="{83CB2AE9-351B-4DAF-BA90-7360211A3EDC}" srcOrd="2" destOrd="0" presId="urn:microsoft.com/office/officeart/2008/layout/VerticalCurvedList"/>
    <dgm:cxn modelId="{DE396D7D-A85D-43D6-86DD-98A2E245C643}" type="presParOf" srcId="{F163EA49-3461-4ADD-8AB5-8F3B3B30C0BB}" destId="{142A58AB-FBAA-4218-BAFE-D44083CEAD02}" srcOrd="3" destOrd="0" presId="urn:microsoft.com/office/officeart/2008/layout/VerticalCurvedList"/>
    <dgm:cxn modelId="{1A518AAE-7C1A-4D5C-BAF8-0B5620731768}" type="presParOf" srcId="{F925E730-8C84-457B-A3A1-C5BBE804618E}" destId="{64D682C8-1D79-411E-8D38-D5583215488D}" srcOrd="1" destOrd="0" presId="urn:microsoft.com/office/officeart/2008/layout/VerticalCurvedList"/>
    <dgm:cxn modelId="{FD8199A7-2C7A-419D-B4C0-C7245E9C6F15}" type="presParOf" srcId="{F925E730-8C84-457B-A3A1-C5BBE804618E}" destId="{AF351B73-7E34-41EC-96D3-6681B35B181D}" srcOrd="2" destOrd="0" presId="urn:microsoft.com/office/officeart/2008/layout/VerticalCurvedList"/>
    <dgm:cxn modelId="{08B89520-BC85-4201-8EC3-8F18A52AF354}" type="presParOf" srcId="{AF351B73-7E34-41EC-96D3-6681B35B181D}" destId="{89129186-CD6E-46CB-BB7E-83228EC891EC}" srcOrd="0" destOrd="0" presId="urn:microsoft.com/office/officeart/2008/layout/VerticalCurvedList"/>
    <dgm:cxn modelId="{30ABB0C3-FDFA-408A-AA2A-63C3EADDAEF5}" type="presParOf" srcId="{F925E730-8C84-457B-A3A1-C5BBE804618E}" destId="{D098C917-778E-4229-BFE0-6B39D924C42D}" srcOrd="3" destOrd="0" presId="urn:microsoft.com/office/officeart/2008/layout/VerticalCurvedList"/>
    <dgm:cxn modelId="{BA2705FE-B310-4109-8028-47949919C2F0}" type="presParOf" srcId="{F925E730-8C84-457B-A3A1-C5BBE804618E}" destId="{E2302D4A-1CD5-4F5C-A5CC-043CDAF92B03}" srcOrd="4" destOrd="0" presId="urn:microsoft.com/office/officeart/2008/layout/VerticalCurvedList"/>
    <dgm:cxn modelId="{12F2DB64-E11B-4FE5-AD57-0F65C3545CED}" type="presParOf" srcId="{E2302D4A-1CD5-4F5C-A5CC-043CDAF92B03}" destId="{5AD8E1AD-1B31-4D3B-8034-24993CFCB53B}" srcOrd="0" destOrd="0" presId="urn:microsoft.com/office/officeart/2008/layout/VerticalCurvedList"/>
    <dgm:cxn modelId="{DFF2310A-BDBC-4DBE-9A52-F5868CF6CA7C}" type="presParOf" srcId="{F925E730-8C84-457B-A3A1-C5BBE804618E}" destId="{5ED45CCA-6EE4-4E78-9446-5EEB1A05D947}" srcOrd="5" destOrd="0" presId="urn:microsoft.com/office/officeart/2008/layout/VerticalCurvedList"/>
    <dgm:cxn modelId="{3F239222-F7A9-4421-815C-6CC4D0199051}" type="presParOf" srcId="{F925E730-8C84-457B-A3A1-C5BBE804618E}" destId="{421B0019-00F9-40B8-AAE9-51ACA7D1E3D7}" srcOrd="6" destOrd="0" presId="urn:microsoft.com/office/officeart/2008/layout/VerticalCurvedList"/>
    <dgm:cxn modelId="{7C6DF675-D293-47B1-9E09-95DC635819E9}" type="presParOf" srcId="{421B0019-00F9-40B8-AAE9-51ACA7D1E3D7}" destId="{A3FC0B9B-FE27-4C1D-8F1F-A62C77356919}" srcOrd="0" destOrd="0" presId="urn:microsoft.com/office/officeart/2008/layout/VerticalCurvedList"/>
    <dgm:cxn modelId="{E9E979C1-03E3-4754-B2C8-25F99AEAD5DC}" type="presParOf" srcId="{F925E730-8C84-457B-A3A1-C5BBE804618E}" destId="{F35C092D-6288-4D7D-9F30-849562CFB38D}" srcOrd="7" destOrd="0" presId="urn:microsoft.com/office/officeart/2008/layout/VerticalCurvedList"/>
    <dgm:cxn modelId="{A993586F-D4B0-4C54-84ED-0C50C52C810E}" type="presParOf" srcId="{F925E730-8C84-457B-A3A1-C5BBE804618E}" destId="{8EAB664F-289A-496C-AA11-24A996822E67}" srcOrd="8" destOrd="0" presId="urn:microsoft.com/office/officeart/2008/layout/VerticalCurvedList"/>
    <dgm:cxn modelId="{BBA69A05-A570-43CF-8AAB-6A9612F1598B}" type="presParOf" srcId="{8EAB664F-289A-496C-AA11-24A996822E67}" destId="{9AE0D46B-4E56-4C63-8148-BF071D4A311A}" srcOrd="0" destOrd="0" presId="urn:microsoft.com/office/officeart/2008/layout/VerticalCurvedList"/>
    <dgm:cxn modelId="{4FC9AD88-475F-4B08-9AD4-0113094400B4}" type="presParOf" srcId="{F925E730-8C84-457B-A3A1-C5BBE804618E}" destId="{BBBF7DEB-A5F1-48AD-8BCA-D3094944C862}" srcOrd="9" destOrd="0" presId="urn:microsoft.com/office/officeart/2008/layout/VerticalCurvedList"/>
    <dgm:cxn modelId="{5C7AEA0F-4E3C-4622-A4B3-00A59FFD36AC}" type="presParOf" srcId="{F925E730-8C84-457B-A3A1-C5BBE804618E}" destId="{9CDEE7D1-04EE-4EC6-B5D0-E79508BCCDEB}" srcOrd="10" destOrd="0" presId="urn:microsoft.com/office/officeart/2008/layout/VerticalCurvedList"/>
    <dgm:cxn modelId="{4E959D6F-E75E-44A8-B56E-8D60DFEF172D}" type="presParOf" srcId="{9CDEE7D1-04EE-4EC6-B5D0-E79508BCCDEB}" destId="{D1C426D9-9CE5-4334-A08E-351C695D26B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7015A-98B8-4438-A560-3CCCDEDC30B6}">
      <dsp:nvSpPr>
        <dsp:cNvPr id="0" name=""/>
        <dsp:cNvSpPr/>
      </dsp:nvSpPr>
      <dsp:spPr>
        <a:xfrm>
          <a:off x="1429252" y="10835"/>
          <a:ext cx="2516512" cy="2556622"/>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chilly" dir="t"/>
        </a:scene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Uniform Guidance and  Agency Specific Rules</a:t>
          </a:r>
        </a:p>
      </dsp:txBody>
      <dsp:txXfrm>
        <a:off x="1764787" y="458244"/>
        <a:ext cx="1845442" cy="1150480"/>
      </dsp:txXfrm>
    </dsp:sp>
    <dsp:sp modelId="{4A9F960A-F7A6-4D14-9567-FBE81C6A40FD}">
      <dsp:nvSpPr>
        <dsp:cNvPr id="0" name=""/>
        <dsp:cNvSpPr/>
      </dsp:nvSpPr>
      <dsp:spPr>
        <a:xfrm>
          <a:off x="2484173" y="1572325"/>
          <a:ext cx="2178741" cy="2178741"/>
        </a:xfrm>
        <a:prstGeom prst="ellipse">
          <a:avLst/>
        </a:prstGeom>
        <a:solidFill>
          <a:srgbClr val="92D05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ts val="0"/>
            </a:spcAft>
            <a:buNone/>
          </a:pPr>
          <a:r>
            <a:rPr lang="en-US" sz="2800" b="1" kern="1200" dirty="0">
              <a:solidFill>
                <a:schemeClr val="bg1"/>
              </a:solidFill>
              <a:latin typeface="Calibri" panose="020F0502020204030204" pitchFamily="34" charset="0"/>
              <a:cs typeface="Calibri" panose="020F0502020204030204" pitchFamily="34" charset="0"/>
            </a:rPr>
            <a:t>State </a:t>
          </a:r>
        </a:p>
        <a:p>
          <a:pPr marL="0" lvl="0" indent="0" algn="ctr" defTabSz="1244600">
            <a:lnSpc>
              <a:spcPct val="90000"/>
            </a:lnSpc>
            <a:spcBef>
              <a:spcPct val="0"/>
            </a:spcBef>
            <a:spcAft>
              <a:spcPct val="35000"/>
            </a:spcAft>
            <a:buNone/>
          </a:pPr>
          <a:r>
            <a:rPr lang="en-US" sz="2800" b="1" kern="1200" dirty="0">
              <a:solidFill>
                <a:schemeClr val="bg1"/>
              </a:solidFill>
              <a:latin typeface="Calibri" panose="020F0502020204030204" pitchFamily="34" charset="0"/>
              <a:cs typeface="Calibri" panose="020F0502020204030204" pitchFamily="34" charset="0"/>
            </a:rPr>
            <a:t>Law</a:t>
          </a:r>
        </a:p>
      </dsp:txBody>
      <dsp:txXfrm>
        <a:off x="3150505" y="2135166"/>
        <a:ext cx="1307245" cy="1198307"/>
      </dsp:txXfrm>
    </dsp:sp>
    <dsp:sp modelId="{BBA922A1-FF0D-4832-9EE3-CC77D668543F}">
      <dsp:nvSpPr>
        <dsp:cNvPr id="0" name=""/>
        <dsp:cNvSpPr/>
      </dsp:nvSpPr>
      <dsp:spPr>
        <a:xfrm>
          <a:off x="701817" y="1572325"/>
          <a:ext cx="2324020" cy="2178741"/>
        </a:xfrm>
        <a:prstGeom prst="ellipse">
          <a:avLst/>
        </a:prstGeom>
        <a:solidFill>
          <a:schemeClr val="tx2">
            <a:lumMod val="40000"/>
            <a:lumOff val="6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Local Rules</a:t>
          </a:r>
        </a:p>
      </dsp:txBody>
      <dsp:txXfrm>
        <a:off x="920663" y="2135166"/>
        <a:ext cx="1394412" cy="1198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939CA-B003-413E-96D0-F4B81EA8C860}">
      <dsp:nvSpPr>
        <dsp:cNvPr id="0" name=""/>
        <dsp:cNvSpPr/>
      </dsp:nvSpPr>
      <dsp:spPr>
        <a:xfrm>
          <a:off x="-6375068" y="-975126"/>
          <a:ext cx="7588198" cy="7588198"/>
        </a:xfrm>
        <a:prstGeom prst="blockArc">
          <a:avLst>
            <a:gd name="adj1" fmla="val 18900000"/>
            <a:gd name="adj2" fmla="val 2700000"/>
            <a:gd name="adj3" fmla="val 28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682C8-1D79-411E-8D38-D5583215488D}">
      <dsp:nvSpPr>
        <dsp:cNvPr id="0" name=""/>
        <dsp:cNvSpPr/>
      </dsp:nvSpPr>
      <dsp:spPr>
        <a:xfrm>
          <a:off x="529980" y="352258"/>
          <a:ext cx="5412059" cy="7049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569" tIns="45720" rIns="45720" bIns="45720" numCol="1" spcCol="1270" anchor="ctr" anchorCtr="0">
          <a:noAutofit/>
        </a:bodyPr>
        <a:lstStyle/>
        <a:p>
          <a:pPr marL="0" lvl="0" indent="0" algn="l" defTabSz="800100">
            <a:lnSpc>
              <a:spcPct val="90000"/>
            </a:lnSpc>
            <a:spcBef>
              <a:spcPct val="0"/>
            </a:spcBef>
            <a:spcAft>
              <a:spcPct val="35000"/>
            </a:spcAft>
            <a:buClrTx/>
            <a:buSzTx/>
            <a:buFont typeface="Arial" panose="020B0604020202020204" pitchFamily="34" charset="0"/>
            <a:buNone/>
          </a:pPr>
          <a:r>
            <a:rPr lang="en-US" sz="1800" kern="1200" dirty="0">
              <a:latin typeface="Calibri" panose="020F0502020204030204"/>
              <a:ea typeface="+mn-ea"/>
              <a:cs typeface="+mn-cs"/>
            </a:rPr>
            <a:t>If a unit makes a micro-purchase.</a:t>
          </a:r>
          <a:endParaRPr lang="en-US" sz="1800" kern="1200" dirty="0"/>
        </a:p>
      </dsp:txBody>
      <dsp:txXfrm>
        <a:off x="529980" y="352258"/>
        <a:ext cx="5412059" cy="704968"/>
      </dsp:txXfrm>
    </dsp:sp>
    <dsp:sp modelId="{89129186-CD6E-46CB-BB7E-83228EC891EC}">
      <dsp:nvSpPr>
        <dsp:cNvPr id="0" name=""/>
        <dsp:cNvSpPr/>
      </dsp:nvSpPr>
      <dsp:spPr>
        <a:xfrm>
          <a:off x="89374" y="264137"/>
          <a:ext cx="881210" cy="8812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98C917-778E-4229-BFE0-6B39D924C42D}">
      <dsp:nvSpPr>
        <dsp:cNvPr id="0" name=""/>
        <dsp:cNvSpPr/>
      </dsp:nvSpPr>
      <dsp:spPr>
        <a:xfrm>
          <a:off x="1035140" y="1409373"/>
          <a:ext cx="4906899" cy="70496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569" tIns="45720" rIns="45720" bIns="45720" numCol="1" spcCol="1270" anchor="ctr" anchorCtr="0">
          <a:noAutofit/>
        </a:bodyPr>
        <a:lstStyle/>
        <a:p>
          <a:pPr marL="0" lvl="0" indent="0" algn="l" defTabSz="800100">
            <a:lnSpc>
              <a:spcPct val="90000"/>
            </a:lnSpc>
            <a:spcBef>
              <a:spcPct val="0"/>
            </a:spcBef>
            <a:spcAft>
              <a:spcPct val="35000"/>
            </a:spcAft>
            <a:buClrTx/>
            <a:buSzTx/>
            <a:buFont typeface="Arial" panose="020B0604020202020204" pitchFamily="34" charset="0"/>
            <a:buNone/>
          </a:pPr>
          <a:r>
            <a:rPr kumimoji="0" lang="en-US" sz="1800" b="0" i="0" u="none" strike="noStrike" kern="1200" cap="none" spc="0" normalizeH="0" baseline="0" noProof="0" dirty="0">
              <a:ln/>
              <a:effectLst/>
              <a:uLnTx/>
              <a:uFillTx/>
              <a:latin typeface="Calibri" panose="020F0502020204030204"/>
              <a:ea typeface="+mn-ea"/>
              <a:cs typeface="+mn-cs"/>
            </a:rPr>
            <a:t>Item is available only from a single source.</a:t>
          </a:r>
          <a:endParaRPr lang="en-US" sz="1800" kern="1200" dirty="0"/>
        </a:p>
      </dsp:txBody>
      <dsp:txXfrm>
        <a:off x="1035140" y="1409373"/>
        <a:ext cx="4906899" cy="704968"/>
      </dsp:txXfrm>
    </dsp:sp>
    <dsp:sp modelId="{5AD8E1AD-1B31-4D3B-8034-24993CFCB53B}">
      <dsp:nvSpPr>
        <dsp:cNvPr id="0" name=""/>
        <dsp:cNvSpPr/>
      </dsp:nvSpPr>
      <dsp:spPr>
        <a:xfrm>
          <a:off x="594534" y="1321252"/>
          <a:ext cx="881210" cy="881210"/>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45CCA-6EE4-4E78-9446-5EEB1A05D947}">
      <dsp:nvSpPr>
        <dsp:cNvPr id="0" name=""/>
        <dsp:cNvSpPr/>
      </dsp:nvSpPr>
      <dsp:spPr>
        <a:xfrm>
          <a:off x="1190183" y="2466488"/>
          <a:ext cx="4751855" cy="70496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569" tIns="45720" rIns="45720" bIns="45720" numCol="1" spcCol="1270" anchor="ctr" anchorCtr="0">
          <a:noAutofit/>
        </a:bodyPr>
        <a:lstStyle/>
        <a:p>
          <a:pPr marL="0" lvl="0" indent="0" algn="l" defTabSz="800100">
            <a:lnSpc>
              <a:spcPct val="90000"/>
            </a:lnSpc>
            <a:spcBef>
              <a:spcPct val="0"/>
            </a:spcBef>
            <a:spcAft>
              <a:spcPct val="35000"/>
            </a:spcAft>
            <a:buNone/>
          </a:pPr>
          <a:r>
            <a:rPr kumimoji="0" lang="en-US" sz="1800" b="0" i="0" u="none" strike="noStrike" kern="1200" cap="none" spc="0" normalizeH="0" baseline="0" noProof="0" dirty="0">
              <a:ln/>
              <a:effectLst/>
              <a:uLnTx/>
              <a:uFillTx/>
              <a:latin typeface="Calibri" panose="020F0502020204030204"/>
              <a:ea typeface="+mn-ea"/>
              <a:cs typeface="+mn-cs"/>
            </a:rPr>
            <a:t>public emergency will not permit a delay resulting from publicizing a competitive solicitation.</a:t>
          </a:r>
          <a:endParaRPr lang="en-US" sz="1800" kern="1200" dirty="0"/>
        </a:p>
      </dsp:txBody>
      <dsp:txXfrm>
        <a:off x="1190183" y="2466488"/>
        <a:ext cx="4751855" cy="704968"/>
      </dsp:txXfrm>
    </dsp:sp>
    <dsp:sp modelId="{A3FC0B9B-FE27-4C1D-8F1F-A62C77356919}">
      <dsp:nvSpPr>
        <dsp:cNvPr id="0" name=""/>
        <dsp:cNvSpPr/>
      </dsp:nvSpPr>
      <dsp:spPr>
        <a:xfrm>
          <a:off x="749578" y="2378367"/>
          <a:ext cx="881210" cy="88121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5C092D-6288-4D7D-9F30-849562CFB38D}">
      <dsp:nvSpPr>
        <dsp:cNvPr id="0" name=""/>
        <dsp:cNvSpPr/>
      </dsp:nvSpPr>
      <dsp:spPr>
        <a:xfrm>
          <a:off x="1035140" y="3523602"/>
          <a:ext cx="4906899" cy="70496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569" tIns="45720" rIns="45720" bIns="45720" numCol="1" spcCol="1270" anchor="ctr" anchorCtr="0">
          <a:noAutofit/>
        </a:bodyPr>
        <a:lstStyle/>
        <a:p>
          <a:pPr marL="0" lvl="0" indent="0" algn="l" defTabSz="800100">
            <a:lnSpc>
              <a:spcPct val="90000"/>
            </a:lnSpc>
            <a:spcBef>
              <a:spcPct val="0"/>
            </a:spcBef>
            <a:spcAft>
              <a:spcPct val="35000"/>
            </a:spcAft>
            <a:buNone/>
          </a:pPr>
          <a:r>
            <a:rPr kumimoji="0" lang="en-US" sz="1800" b="0" i="0" u="none" strike="noStrike" kern="1200" cap="none" spc="0" normalizeH="0" baseline="0" noProof="0" dirty="0">
              <a:ln/>
              <a:effectLst/>
              <a:uLnTx/>
              <a:uFillTx/>
              <a:latin typeface="Calibri" panose="020F0502020204030204"/>
              <a:ea typeface="+mn-ea"/>
              <a:cs typeface="+mn-cs"/>
            </a:rPr>
            <a:t>Express authorization from a Federal awarding agency or pass-through entity.</a:t>
          </a:r>
          <a:endParaRPr lang="en-US" sz="1800" kern="1200" dirty="0"/>
        </a:p>
      </dsp:txBody>
      <dsp:txXfrm>
        <a:off x="1035140" y="3523602"/>
        <a:ext cx="4906899" cy="704968"/>
      </dsp:txXfrm>
    </dsp:sp>
    <dsp:sp modelId="{9AE0D46B-4E56-4C63-8148-BF071D4A311A}">
      <dsp:nvSpPr>
        <dsp:cNvPr id="0" name=""/>
        <dsp:cNvSpPr/>
      </dsp:nvSpPr>
      <dsp:spPr>
        <a:xfrm>
          <a:off x="594534" y="3435481"/>
          <a:ext cx="881210" cy="881210"/>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F7DEB-A5F1-48AD-8BCA-D3094944C862}">
      <dsp:nvSpPr>
        <dsp:cNvPr id="0" name=""/>
        <dsp:cNvSpPr/>
      </dsp:nvSpPr>
      <dsp:spPr>
        <a:xfrm>
          <a:off x="529980" y="4580717"/>
          <a:ext cx="5412059" cy="7049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569" tIns="45720" rIns="45720" bIns="45720" numCol="1" spcCol="1270" anchor="ctr" anchorCtr="0">
          <a:noAutofit/>
        </a:bodyPr>
        <a:lstStyle/>
        <a:p>
          <a:pPr marL="0" lvl="0" indent="0" algn="l" defTabSz="800100">
            <a:lnSpc>
              <a:spcPct val="90000"/>
            </a:lnSpc>
            <a:spcBef>
              <a:spcPct val="0"/>
            </a:spcBef>
            <a:spcAft>
              <a:spcPct val="35000"/>
            </a:spcAft>
            <a:buNone/>
          </a:pPr>
          <a:r>
            <a:rPr kumimoji="0" lang="en-US" sz="1800" b="0" i="0" u="none" strike="noStrike" kern="1200" cap="none" spc="0" normalizeH="0" baseline="0" noProof="0" dirty="0">
              <a:ln/>
              <a:effectLst/>
              <a:uLnTx/>
              <a:uFillTx/>
              <a:latin typeface="Calibri" panose="020F0502020204030204"/>
              <a:ea typeface="+mn-ea"/>
              <a:cs typeface="+mn-cs"/>
            </a:rPr>
            <a:t>After solicitation of a number of sources, competition is determined inadequate.</a:t>
          </a:r>
          <a:endParaRPr lang="en-US" sz="1800" kern="1200" dirty="0"/>
        </a:p>
      </dsp:txBody>
      <dsp:txXfrm>
        <a:off x="529980" y="4580717"/>
        <a:ext cx="5412059" cy="704968"/>
      </dsp:txXfrm>
    </dsp:sp>
    <dsp:sp modelId="{D1C426D9-9CE5-4334-A08E-351C695D26BA}">
      <dsp:nvSpPr>
        <dsp:cNvPr id="0" name=""/>
        <dsp:cNvSpPr/>
      </dsp:nvSpPr>
      <dsp:spPr>
        <a:xfrm>
          <a:off x="89374" y="4492596"/>
          <a:ext cx="881210" cy="8812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868EB-ED94-434A-8C94-3B68C4B25CB4}" type="datetimeFigureOut">
              <a:rPr lang="en-US" smtClean="0"/>
              <a:t>10/12/23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39A97-3C96-45C7-ADE6-F5D4A9F2B460}" type="slidenum">
              <a:rPr lang="en-US" smtClean="0"/>
              <a:t>‹#›</a:t>
            </a:fld>
            <a:endParaRPr lang="en-US"/>
          </a:p>
        </p:txBody>
      </p:sp>
    </p:spTree>
    <p:extLst>
      <p:ext uri="{BB962C8B-B14F-4D97-AF65-F5344CB8AC3E}">
        <p14:creationId xmlns:p14="http://schemas.microsoft.com/office/powerpoint/2010/main" val="37975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info.gov/content/pkg/FR-2023-10-05/html/2023-21078.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ema.gov/sites/default/files/2020-07/fema_pa_good-services-cooperative-program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cfr.gov/cgi-bin/retrieveECFR?gp=&amp;SID=b32a3ba8949d39f8518380a0b28aba46&amp;mc=true&amp;n=pt2.1.200&amp;r=PART&amp;ty=HTML#se2.1.200_131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cfr.gov/cgi-bin/retrieveECFR?gp=&amp;SID=b32a3ba8949d39f8518380a0b28aba46&amp;mc=true&amp;n=pt2.1.200&amp;r=PART&amp;ty=HTML#se2.1.200_131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1</a:t>
            </a:fld>
            <a:endParaRPr lang="en-US"/>
          </a:p>
        </p:txBody>
      </p:sp>
    </p:spTree>
    <p:extLst>
      <p:ext uri="{BB962C8B-B14F-4D97-AF65-F5344CB8AC3E}">
        <p14:creationId xmlns:p14="http://schemas.microsoft.com/office/powerpoint/2010/main" val="2470384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1162050"/>
            <a:ext cx="3586163" cy="2017713"/>
          </a:xfrm>
        </p:spPr>
      </p:sp>
      <p:sp>
        <p:nvSpPr>
          <p:cNvPr id="3" name="Notes Placeholder 2"/>
          <p:cNvSpPr>
            <a:spLocks noGrp="1"/>
          </p:cNvSpPr>
          <p:nvPr>
            <p:ph type="body" idx="1"/>
          </p:nvPr>
        </p:nvSpPr>
        <p:spPr/>
        <p:txBody>
          <a:bodyPr/>
          <a:lstStyle/>
          <a:p>
            <a:r>
              <a:rPr lang="en-US" dirty="0"/>
              <a:t>FR version: </a:t>
            </a:r>
            <a:r>
              <a:rPr lang="en-US" sz="1200" dirty="0">
                <a:solidFill>
                  <a:schemeClr val="accent1">
                    <a:lumMod val="50000"/>
                  </a:schemeClr>
                </a:solidFill>
                <a:latin typeface="Avenir Next LT Pro Demi" panose="020B0704020202020204" pitchFamily="34" charset="0"/>
                <a:hlinkClick r:id="rId3"/>
              </a:rPr>
              <a:t>https://www.govinfo.gov/content/pkg/FR-2023-10-05/html/2023-21078.htm</a:t>
            </a:r>
            <a:r>
              <a:rPr lang="en-US" sz="1200" dirty="0">
                <a:solidFill>
                  <a:schemeClr val="accent1">
                    <a:lumMod val="50000"/>
                  </a:schemeClr>
                </a:solidFill>
                <a:latin typeface="Avenir Next LT Pro Demi" panose="020B0704020202020204" pitchFamily="34" charset="0"/>
              </a:rPr>
              <a:t> </a:t>
            </a:r>
          </a:p>
          <a:p>
            <a:endParaRPr lang="en-US" dirty="0"/>
          </a:p>
          <a:p>
            <a:r>
              <a:rPr lang="en-US" dirty="0"/>
              <a:t>White House press release: https://www.whitehouse.gov/omb/briefing-room/2023/09/22/dollars-delivering-results-biden-harris-administration-publishes-proposed-updates-to-the-uniform-grants-guidance-to-improve-impact-of-federal-grants-and-other-financial-assistance/ </a:t>
            </a:r>
          </a:p>
        </p:txBody>
      </p:sp>
      <p:sp>
        <p:nvSpPr>
          <p:cNvPr id="4" name="Header Placeholder 3"/>
          <p:cNvSpPr>
            <a:spLocks noGrp="1"/>
          </p:cNvSpPr>
          <p:nvPr>
            <p:ph type="hdr" sz="quarter"/>
          </p:nvPr>
        </p:nvSpPr>
        <p:spPr>
          <a:xfrm>
            <a:off x="0" y="1"/>
            <a:ext cx="2971800" cy="466434"/>
          </a:xfrm>
          <a:prstGeom prst="rect">
            <a:avLst/>
          </a:prstGeom>
        </p:spPr>
        <p:txBody>
          <a:bodyPr lIns="87316" tIns="43658" rIns="87316" bIns="43658"/>
          <a:lstStyle/>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Prequalifying Construction Contractors - Pre-Recorded Lecture</a:t>
            </a:r>
          </a:p>
        </p:txBody>
      </p:sp>
      <p:sp>
        <p:nvSpPr>
          <p:cNvPr id="5" name="Date Placeholder 4"/>
          <p:cNvSpPr>
            <a:spLocks noGrp="1"/>
          </p:cNvSpPr>
          <p:nvPr>
            <p:ph type="dt" idx="1"/>
          </p:nvPr>
        </p:nvSpPr>
        <p:spPr>
          <a:xfrm>
            <a:off x="3884613" y="1"/>
            <a:ext cx="2971800" cy="466434"/>
          </a:xfrm>
          <a:prstGeom prst="rect">
            <a:avLst/>
          </a:prstGeom>
        </p:spPr>
        <p:txBody>
          <a:bodyPr lIns="87316" tIns="43658" rIns="87316" bIns="43658"/>
          <a:lstStyle/>
          <a:p>
            <a:pPr marL="0" marR="0" lvl="0" indent="0" algn="r"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7/14/2021</a:t>
            </a:r>
          </a:p>
        </p:txBody>
      </p:sp>
      <p:sp>
        <p:nvSpPr>
          <p:cNvPr id="6" name="Footer Placeholder 5"/>
          <p:cNvSpPr>
            <a:spLocks noGrp="1"/>
          </p:cNvSpPr>
          <p:nvPr>
            <p:ph type="ftr" sz="quarter" idx="4"/>
          </p:nvPr>
        </p:nvSpPr>
        <p:spPr>
          <a:xfrm>
            <a:off x="0" y="8829967"/>
            <a:ext cx="2971800" cy="466433"/>
          </a:xfrm>
          <a:prstGeom prst="rect">
            <a:avLst/>
          </a:prstGeom>
        </p:spPr>
        <p:txBody>
          <a:bodyPr lIns="87316" tIns="43658" rIns="87316" bIns="43658"/>
          <a:lstStyle/>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2021 Contracting for Construction and Design Services - UNC School of Government</a:t>
            </a:r>
          </a:p>
        </p:txBody>
      </p:sp>
      <p:sp>
        <p:nvSpPr>
          <p:cNvPr id="7" name="Slide Number Placeholder 6"/>
          <p:cNvSpPr>
            <a:spLocks noGrp="1"/>
          </p:cNvSpPr>
          <p:nvPr>
            <p:ph type="sldNum" sz="quarter" idx="5"/>
          </p:nvPr>
        </p:nvSpPr>
        <p:spPr/>
        <p:txBody>
          <a:bodyPr/>
          <a:lstStyle/>
          <a:p>
            <a:pPr marL="0" marR="0" lvl="0" indent="0" algn="r" defTabSz="873161" rtl="0" eaLnBrk="1" fontAlgn="auto" latinLnBrk="0" hangingPunct="1">
              <a:lnSpc>
                <a:spcPct val="100000"/>
              </a:lnSpc>
              <a:spcBef>
                <a:spcPts val="0"/>
              </a:spcBef>
              <a:spcAft>
                <a:spcPts val="0"/>
              </a:spcAft>
              <a:buClrTx/>
              <a:buSzTx/>
              <a:buFontTx/>
              <a:buNone/>
              <a:tabLst/>
              <a:defRPr/>
            </a:pPr>
            <a:fld id="{B064383D-8C0A-465D-B8AE-8E12B80DDA8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316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07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1162050"/>
            <a:ext cx="3586163" cy="2017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a:xfrm>
            <a:off x="0" y="1"/>
            <a:ext cx="2971800" cy="466434"/>
          </a:xfrm>
          <a:prstGeom prst="rect">
            <a:avLst/>
          </a:prstGeom>
        </p:spPr>
        <p:txBody>
          <a:bodyPr lIns="87316" tIns="43658" rIns="87316" bIns="43658"/>
          <a:lstStyle/>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Prequalifying Construction Contractors - Pre-Recorded Lecture</a:t>
            </a:r>
          </a:p>
        </p:txBody>
      </p:sp>
      <p:sp>
        <p:nvSpPr>
          <p:cNvPr id="5" name="Date Placeholder 4"/>
          <p:cNvSpPr>
            <a:spLocks noGrp="1"/>
          </p:cNvSpPr>
          <p:nvPr>
            <p:ph type="dt" idx="1"/>
          </p:nvPr>
        </p:nvSpPr>
        <p:spPr>
          <a:xfrm>
            <a:off x="3884613" y="1"/>
            <a:ext cx="2971800" cy="466434"/>
          </a:xfrm>
          <a:prstGeom prst="rect">
            <a:avLst/>
          </a:prstGeom>
        </p:spPr>
        <p:txBody>
          <a:bodyPr lIns="87316" tIns="43658" rIns="87316" bIns="43658"/>
          <a:lstStyle/>
          <a:p>
            <a:pPr marL="0" marR="0" lvl="0" indent="0" algn="r"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7/14/2021</a:t>
            </a:r>
          </a:p>
        </p:txBody>
      </p:sp>
      <p:sp>
        <p:nvSpPr>
          <p:cNvPr id="6" name="Footer Placeholder 5"/>
          <p:cNvSpPr>
            <a:spLocks noGrp="1"/>
          </p:cNvSpPr>
          <p:nvPr>
            <p:ph type="ftr" sz="quarter" idx="4"/>
          </p:nvPr>
        </p:nvSpPr>
        <p:spPr>
          <a:xfrm>
            <a:off x="0" y="8829967"/>
            <a:ext cx="2971800" cy="466433"/>
          </a:xfrm>
          <a:prstGeom prst="rect">
            <a:avLst/>
          </a:prstGeom>
        </p:spPr>
        <p:txBody>
          <a:bodyPr lIns="87316" tIns="43658" rIns="87316" bIns="43658"/>
          <a:lstStyle/>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2021 Contracting for Construction and Design Services - UNC School of Government</a:t>
            </a:r>
          </a:p>
        </p:txBody>
      </p:sp>
      <p:sp>
        <p:nvSpPr>
          <p:cNvPr id="7" name="Slide Number Placeholder 6"/>
          <p:cNvSpPr>
            <a:spLocks noGrp="1"/>
          </p:cNvSpPr>
          <p:nvPr>
            <p:ph type="sldNum" sz="quarter" idx="5"/>
          </p:nvPr>
        </p:nvSpPr>
        <p:spPr/>
        <p:txBody>
          <a:bodyPr/>
          <a:lstStyle/>
          <a:p>
            <a:pPr marL="0" marR="0" lvl="0" indent="0" algn="r" defTabSz="873161" rtl="0" eaLnBrk="1" fontAlgn="auto" latinLnBrk="0" hangingPunct="1">
              <a:lnSpc>
                <a:spcPct val="100000"/>
              </a:lnSpc>
              <a:spcBef>
                <a:spcPts val="0"/>
              </a:spcBef>
              <a:spcAft>
                <a:spcPts val="0"/>
              </a:spcAft>
              <a:buClrTx/>
              <a:buSzTx/>
              <a:buFontTx/>
              <a:buNone/>
              <a:tabLst/>
              <a:defRPr/>
            </a:pPr>
            <a:fld id="{B064383D-8C0A-465D-B8AE-8E12B80DDA8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316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78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1162050"/>
            <a:ext cx="3586163" cy="20177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a:xfrm>
            <a:off x="0" y="1"/>
            <a:ext cx="2971800" cy="466434"/>
          </a:xfrm>
          <a:prstGeom prst="rect">
            <a:avLst/>
          </a:prstGeom>
        </p:spPr>
        <p:txBody>
          <a:bodyPr lIns="87316" tIns="43658" rIns="87316" bIns="43658"/>
          <a:lstStyle/>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Prequalifying Construction Contractors - Pre-Recorded Lecture</a:t>
            </a:r>
          </a:p>
        </p:txBody>
      </p:sp>
      <p:sp>
        <p:nvSpPr>
          <p:cNvPr id="5" name="Date Placeholder 4"/>
          <p:cNvSpPr>
            <a:spLocks noGrp="1"/>
          </p:cNvSpPr>
          <p:nvPr>
            <p:ph type="dt" idx="1"/>
          </p:nvPr>
        </p:nvSpPr>
        <p:spPr>
          <a:xfrm>
            <a:off x="3884613" y="1"/>
            <a:ext cx="2971800" cy="466434"/>
          </a:xfrm>
          <a:prstGeom prst="rect">
            <a:avLst/>
          </a:prstGeom>
        </p:spPr>
        <p:txBody>
          <a:bodyPr lIns="87316" tIns="43658" rIns="87316" bIns="43658"/>
          <a:lstStyle/>
          <a:p>
            <a:pPr marL="0" marR="0" lvl="0" indent="0" algn="r"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7/14/2021</a:t>
            </a:r>
          </a:p>
        </p:txBody>
      </p:sp>
      <p:sp>
        <p:nvSpPr>
          <p:cNvPr id="6" name="Footer Placeholder 5"/>
          <p:cNvSpPr>
            <a:spLocks noGrp="1"/>
          </p:cNvSpPr>
          <p:nvPr>
            <p:ph type="ftr" sz="quarter" idx="4"/>
          </p:nvPr>
        </p:nvSpPr>
        <p:spPr>
          <a:xfrm>
            <a:off x="0" y="8829967"/>
            <a:ext cx="2971800" cy="466433"/>
          </a:xfrm>
          <a:prstGeom prst="rect">
            <a:avLst/>
          </a:prstGeom>
        </p:spPr>
        <p:txBody>
          <a:bodyPr lIns="87316" tIns="43658" rIns="87316" bIns="43658"/>
          <a:lstStyle/>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2021 Contracting for Construction and Design Services - UNC School of Government</a:t>
            </a:r>
          </a:p>
        </p:txBody>
      </p:sp>
      <p:sp>
        <p:nvSpPr>
          <p:cNvPr id="7" name="Slide Number Placeholder 6"/>
          <p:cNvSpPr>
            <a:spLocks noGrp="1"/>
          </p:cNvSpPr>
          <p:nvPr>
            <p:ph type="sldNum" sz="quarter" idx="5"/>
          </p:nvPr>
        </p:nvSpPr>
        <p:spPr/>
        <p:txBody>
          <a:bodyPr/>
          <a:lstStyle/>
          <a:p>
            <a:pPr marL="0" marR="0" lvl="0" indent="0" algn="r" defTabSz="873161" rtl="0" eaLnBrk="1" fontAlgn="auto" latinLnBrk="0" hangingPunct="1">
              <a:lnSpc>
                <a:spcPct val="100000"/>
              </a:lnSpc>
              <a:spcBef>
                <a:spcPts val="0"/>
              </a:spcBef>
              <a:spcAft>
                <a:spcPts val="0"/>
              </a:spcAft>
              <a:buClrTx/>
              <a:buSzTx/>
              <a:buFontTx/>
              <a:buNone/>
              <a:tabLst/>
              <a:defRPr/>
            </a:pPr>
            <a:fld id="{B064383D-8C0A-465D-B8AE-8E12B80DDA8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7316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07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81818"/>
                </a:solidFill>
                <a:effectLst/>
                <a:latin typeface="Arial" panose="020B0604020202020204" pitchFamily="34" charset="0"/>
                <a:ea typeface="Calibri" panose="020F0502020204030204" pitchFamily="34" charset="0"/>
                <a:cs typeface="Times New Roman" panose="02020603050405020304" pitchFamily="18" charset="0"/>
              </a:rPr>
              <a:t>2 CFR § 200.319(c) prohibits the use of statutorily or administratively imposed state or local geographic preferences in the evaluation of offers, except in cases where a federal statute specifically mandates or encourages geographical preference (for example, a geographic preference would be permissible if the federal statute adopting a new federal grant program provided for such preference). There is one exception to the prohibition of local preferences. When contracting for architectural and engineering services, geographic location may be a selection criterion if including it will leave an appropriate number of qualified firms to compete for the contract. Pursuant to N.C.G.S. § 143-64.31, local governments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are required to grant a preference to A/E firms located within the state of North Carolina, but only to the extent that the non-resident bidder is afforded a similar preference by their home state . Notably, state law does not provide a preference for cities or counties to select firms closest to them—the preference extends to any A/E firm within the state. </a:t>
            </a:r>
          </a:p>
          <a:p>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14</a:t>
            </a:fld>
            <a:endParaRPr lang="en-US"/>
          </a:p>
        </p:txBody>
      </p:sp>
    </p:spTree>
    <p:extLst>
      <p:ext uri="{BB962C8B-B14F-4D97-AF65-F5344CB8AC3E}">
        <p14:creationId xmlns:p14="http://schemas.microsoft.com/office/powerpoint/2010/main" val="157620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In an effort to reduce any unfair competitive advantage, </a:t>
            </a:r>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15</a:t>
            </a:fld>
            <a:endParaRPr lang="en-US"/>
          </a:p>
        </p:txBody>
      </p:sp>
    </p:spTree>
    <p:extLst>
      <p:ext uri="{BB962C8B-B14F-4D97-AF65-F5344CB8AC3E}">
        <p14:creationId xmlns:p14="http://schemas.microsoft.com/office/powerpoint/2010/main" val="277084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Cooperative purchasing involves the purchase of goods at a pre-negotiated rate or price from a seller that participates in a cooperative purchasing program. While cooperative purchasing is allowed under North Carolina state law, units should exercise caution when using these programs to make purchases using federal award funds. Notably, the Uniform Guidance does not expressly prohibit cooperative purchasing. However,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FEMA has issued guidance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seems to disfavor the use of cooperative purchasing programs because it is difficult to know if a program has complied with the UG procurement requirements when making purchases. The guidance suggests that “any applicant that decides to use a cooperative purchasing program document and explain how its use of the program complied with all federal procurement standards and applicable, state, tribal, and local procurement rules and policies.” To summarize, the juice may not be worth the squeeze—and use with extreme caution.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16</a:t>
            </a:fld>
            <a:endParaRPr lang="en-US"/>
          </a:p>
        </p:txBody>
      </p:sp>
    </p:spTree>
    <p:extLst>
      <p:ext uri="{BB962C8B-B14F-4D97-AF65-F5344CB8AC3E}">
        <p14:creationId xmlns:p14="http://schemas.microsoft.com/office/powerpoint/2010/main" val="139763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Some form of price or cost analysis should be performed in connection with every procurement action. The Uniform Guidance stipulates that a price or cost analysis must be performed </a:t>
            </a:r>
            <a:r>
              <a:rPr lang="en-US" sz="1800" b="1" dirty="0">
                <a:effectLst/>
                <a:latin typeface="Times New Roman" panose="02020603050405020304" pitchFamily="18" charset="0"/>
                <a:ea typeface="Times New Roman" panose="02020603050405020304" pitchFamily="18" charset="0"/>
              </a:rPr>
              <a:t>before receiving any bids or proposals</a:t>
            </a:r>
            <a:r>
              <a:rPr lang="en-US" sz="1800" dirty="0">
                <a:effectLst/>
                <a:latin typeface="Times New Roman" panose="02020603050405020304" pitchFamily="18" charset="0"/>
                <a:ea typeface="Times New Roman" panose="02020603050405020304" pitchFamily="18" charset="0"/>
              </a:rPr>
              <a:t> for every procurement transaction, including contract modifications, estimated to exceed the simplified acquisition threshold of $250,000. This means that a unit must independently evaluate price before a procurement is advertised—it may not simply evaluate the pricing quoted by a seller or included in a contractor’s bid or proposal. </a:t>
            </a:r>
          </a:p>
          <a:p>
            <a:endParaRPr lang="en-US" dirty="0"/>
          </a:p>
          <a:p>
            <a:r>
              <a:rPr lang="en-US" dirty="0"/>
              <a:t>It does not tell you how to do that. So there is some discretion. The goal </a:t>
            </a:r>
            <a:r>
              <a:rPr lang="en-US" dirty="0" err="1"/>
              <a:t>is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n-US" sz="1800" dirty="0">
                <a:effectLst/>
                <a:latin typeface="Calibri" panose="020F0502020204030204" pitchFamily="34" charset="0"/>
                <a:ea typeface="Calibri" panose="020F0502020204030204" pitchFamily="34" charset="0"/>
                <a:cs typeface="Times New Roman" panose="02020603050405020304" pitchFamily="18" charset="0"/>
              </a:rPr>
              <a:t> establish a reasonable price for goods or services prior to a procurement action, </a:t>
            </a:r>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17</a:t>
            </a:fld>
            <a:endParaRPr lang="en-US"/>
          </a:p>
        </p:txBody>
      </p:sp>
    </p:spTree>
    <p:extLst>
      <p:ext uri="{BB962C8B-B14F-4D97-AF65-F5344CB8AC3E}">
        <p14:creationId xmlns:p14="http://schemas.microsoft.com/office/powerpoint/2010/main" val="1441819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1" dirty="0">
                <a:effectLst/>
                <a:latin typeface="Times New Roman" panose="02020603050405020304" pitchFamily="18" charset="0"/>
                <a:ea typeface="Times New Roman" panose="02020603050405020304" pitchFamily="18" charset="0"/>
              </a:rPr>
              <a:t>Price analysis</a:t>
            </a:r>
            <a:r>
              <a:rPr lang="en-US" sz="1800" dirty="0">
                <a:effectLst/>
                <a:latin typeface="Times New Roman" panose="02020603050405020304" pitchFamily="18" charset="0"/>
                <a:ea typeface="Times New Roman" panose="02020603050405020304" pitchFamily="18" charset="0"/>
              </a:rPr>
              <a:t>. </a:t>
            </a:r>
            <a:r>
              <a:rPr lang="en-US" sz="1800" dirty="0">
                <a:solidFill>
                  <a:srgbClr val="4B4F54"/>
                </a:solidFill>
                <a:effectLst/>
                <a:latin typeface="Lato" panose="020F0502020204030203" pitchFamily="34" charset="0"/>
                <a:ea typeface="Times New Roman" panose="02020603050405020304" pitchFamily="18" charset="0"/>
              </a:rPr>
              <a:t>A price analysis is the preferred method to analyze the price options for a product. </a:t>
            </a:r>
            <a:r>
              <a:rPr lang="en-US" sz="1800" dirty="0">
                <a:solidFill>
                  <a:srgbClr val="333333"/>
                </a:solidFill>
                <a:effectLst/>
                <a:latin typeface="Helvetica" panose="020B0604020202020204" pitchFamily="34" charset="0"/>
                <a:ea typeface="Times New Roman" panose="02020603050405020304" pitchFamily="18" charset="0"/>
              </a:rPr>
              <a:t> It </a:t>
            </a:r>
            <a:r>
              <a:rPr lang="en-US" sz="1800" dirty="0">
                <a:effectLst/>
                <a:latin typeface="Times New Roman" panose="02020603050405020304" pitchFamily="18" charset="0"/>
                <a:ea typeface="Times New Roman" panose="02020603050405020304" pitchFamily="18" charset="0"/>
              </a:rPr>
              <a:t>is </a:t>
            </a:r>
            <a:r>
              <a:rPr lang="en-US" sz="1800" dirty="0">
                <a:solidFill>
                  <a:srgbClr val="333333"/>
                </a:solidFill>
                <a:effectLst/>
                <a:latin typeface="Helvetica" panose="020B0604020202020204" pitchFamily="34" charset="0"/>
                <a:ea typeface="Times New Roman" panose="02020603050405020304" pitchFamily="18" charset="0"/>
              </a:rPr>
              <a:t>the process of deciding whether a price for a particular product is fair and reasonable. A non-federal entity may use any of the below methods to help inform a reasonable price estimate.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Catalog pricing: When a seller has a published or established price list or catalog that is available to the general public, the pricing therein can be used to establish a reasonable price. </a:t>
            </a:r>
          </a:p>
          <a:p>
            <a:pPr marL="342900" marR="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Market price comparison: The non-federal entity may get quotes from several sources and compare the pricing to establish a reasonable price estimate. </a:t>
            </a:r>
          </a:p>
          <a:p>
            <a:pPr marL="342900" marR="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Price history: The non-federal entity may review historical pricing if it has previously purchased the same item. Changes in quantity, quality, delivery schedules, the economy may cause price variations. A copy of the previous purchase orders or other supporting documentation should be provided to support the estimate. </a:t>
            </a:r>
          </a:p>
          <a:p>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18</a:t>
            </a:fld>
            <a:endParaRPr lang="en-US"/>
          </a:p>
        </p:txBody>
      </p:sp>
    </p:spTree>
    <p:extLst>
      <p:ext uri="{BB962C8B-B14F-4D97-AF65-F5344CB8AC3E}">
        <p14:creationId xmlns:p14="http://schemas.microsoft.com/office/powerpoint/2010/main" val="3797439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19</a:t>
            </a:fld>
            <a:endParaRPr lang="en-US"/>
          </a:p>
        </p:txBody>
      </p:sp>
    </p:spTree>
    <p:extLst>
      <p:ext uri="{BB962C8B-B14F-4D97-AF65-F5344CB8AC3E}">
        <p14:creationId xmlns:p14="http://schemas.microsoft.com/office/powerpoint/2010/main" val="3522542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457DD6-0659-40C9-A875-E023B939CE99}" type="slidenum">
              <a:rPr lang="en-US" smtClean="0"/>
              <a:t>20</a:t>
            </a:fld>
            <a:endParaRPr lang="en-US"/>
          </a:p>
        </p:txBody>
      </p:sp>
    </p:spTree>
    <p:extLst>
      <p:ext uri="{BB962C8B-B14F-4D97-AF65-F5344CB8AC3E}">
        <p14:creationId xmlns:p14="http://schemas.microsoft.com/office/powerpoint/2010/main" val="159194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lumMod val="65000"/>
                    <a:lumOff val="35000"/>
                  </a:prstClr>
                </a:solidFill>
                <a:latin typeface="Calibri" panose="020F0502020204030204"/>
              </a:rPr>
              <a:t>Most, but not all, categories of federal grant funds are subject to the Uniform Guidance procurement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lumMod val="65000"/>
                  <a:lumOff val="35000"/>
                </a:prstClr>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a:solidFill>
                  <a:srgbClr val="FF0000"/>
                </a:solidFill>
                <a:latin typeface="Calibri" panose="020F0502020204030204"/>
              </a:rPr>
              <a:t>ARPA FUNDS ARE SUBJECT TO THESE STANDARDS.</a:t>
            </a:r>
          </a:p>
          <a:p>
            <a:pPr marR="0" lvl="0" algn="l" defTabSz="914400" rtl="0" eaLnBrk="1" fontAlgn="auto" latinLnBrk="0" hangingPunct="1">
              <a:lnSpc>
                <a:spcPct val="100000"/>
              </a:lnSpc>
              <a:spcBef>
                <a:spcPts val="0"/>
              </a:spcBef>
              <a:spcAft>
                <a:spcPts val="0"/>
              </a:spcAft>
              <a:buClrTx/>
              <a:buSzTx/>
              <a:tabLst/>
              <a:defRPr/>
            </a:pPr>
            <a:endParaRPr lang="en-US" dirty="0">
              <a:solidFill>
                <a:prstClr val="black">
                  <a:lumMod val="65000"/>
                  <a:lumOff val="35000"/>
                </a:prst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prstClr val="black">
                    <a:lumMod val="65000"/>
                    <a:lumOff val="35000"/>
                  </a:prstClr>
                </a:solidFill>
                <a:latin typeface="Calibri" panose="020F0502020204030204"/>
              </a:rPr>
              <a:t>General Recommendation</a:t>
            </a:r>
            <a:r>
              <a:rPr lang="en-US" dirty="0">
                <a:solidFill>
                  <a:prstClr val="black">
                    <a:lumMod val="65000"/>
                    <a:lumOff val="35000"/>
                  </a:prstClr>
                </a:solidFill>
                <a:latin typeface="Calibri" panose="020F0502020204030204"/>
              </a:rPr>
              <a:t>:</a:t>
            </a:r>
            <a:r>
              <a:rPr lang="en-US" i="1" dirty="0">
                <a:solidFill>
                  <a:prstClr val="black">
                    <a:lumMod val="65000"/>
                    <a:lumOff val="35000"/>
                  </a:prstClr>
                </a:solidFill>
                <a:latin typeface="Calibri" panose="020F0502020204030204"/>
              </a:rPr>
              <a:t> </a:t>
            </a:r>
            <a:r>
              <a:rPr lang="en-US" dirty="0">
                <a:solidFill>
                  <a:prstClr val="black">
                    <a:lumMod val="65000"/>
                    <a:lumOff val="35000"/>
                  </a:prstClr>
                </a:solidFill>
                <a:latin typeface="Calibri" panose="020F0502020204030204"/>
              </a:rPr>
              <a:t>Assume that the UG procurement standards apply to “contracts” supported by federal grant dollars unless specific agency regulations or federal award terms and conditions state otherwise. </a:t>
            </a:r>
          </a:p>
          <a:p>
            <a:endParaRPr lang="en-US" dirty="0"/>
          </a:p>
        </p:txBody>
      </p:sp>
      <p:sp>
        <p:nvSpPr>
          <p:cNvPr id="4" name="Header Placeholder 3"/>
          <p:cNvSpPr>
            <a:spLocks noGrp="1"/>
          </p:cNvSpPr>
          <p:nvPr>
            <p:ph type="hdr" sz="quarter"/>
          </p:nvPr>
        </p:nvSpPr>
        <p:spPr>
          <a:xfrm>
            <a:off x="0" y="-10885"/>
            <a:ext cx="2971800" cy="458788"/>
          </a:xfrm>
          <a:prstGeom prst="rect">
            <a:avLst/>
          </a:prstGeom>
        </p:spPr>
        <p:txBody>
          <a:bodyPr/>
          <a:lstStyle/>
          <a:p>
            <a:r>
              <a:rPr lang="en-US"/>
              <a:t>Competitive Bidding Requirements and Exceptions</a:t>
            </a:r>
          </a:p>
        </p:txBody>
      </p:sp>
      <p:sp>
        <p:nvSpPr>
          <p:cNvPr id="5" name="Date Placeholder 4"/>
          <p:cNvSpPr>
            <a:spLocks noGrp="1"/>
          </p:cNvSpPr>
          <p:nvPr>
            <p:ph type="dt" idx="1"/>
          </p:nvPr>
        </p:nvSpPr>
        <p:spPr>
          <a:xfrm>
            <a:off x="3884613" y="-10885"/>
            <a:ext cx="2971800" cy="458788"/>
          </a:xfrm>
          <a:prstGeom prst="rect">
            <a:avLst/>
          </a:prstGeom>
        </p:spPr>
        <p:txBody>
          <a:bodyPr/>
          <a:lstStyle/>
          <a:p>
            <a:r>
              <a:rPr lang="en-US"/>
              <a:t>4/27/2021</a:t>
            </a:r>
          </a:p>
        </p:txBody>
      </p:sp>
      <p:sp>
        <p:nvSpPr>
          <p:cNvPr id="6" name="Footer Placeholder 5"/>
          <p:cNvSpPr>
            <a:spLocks noGrp="1"/>
          </p:cNvSpPr>
          <p:nvPr>
            <p:ph type="ftr" sz="quarter" idx="4"/>
          </p:nvPr>
        </p:nvSpPr>
        <p:spPr>
          <a:xfrm>
            <a:off x="0" y="8728756"/>
            <a:ext cx="2971800" cy="458787"/>
          </a:xfrm>
          <a:prstGeom prst="rect">
            <a:avLst/>
          </a:prstGeom>
        </p:spPr>
        <p:txBody>
          <a:bodyPr/>
          <a:lstStyle/>
          <a:p>
            <a:r>
              <a:rPr lang="en-US"/>
              <a:t>2021 Basic Principles of Local Government Purchasing - UNC School of Government</a:t>
            </a:r>
          </a:p>
        </p:txBody>
      </p:sp>
      <p:sp>
        <p:nvSpPr>
          <p:cNvPr id="7" name="Slide Number Placeholder 6"/>
          <p:cNvSpPr>
            <a:spLocks noGrp="1"/>
          </p:cNvSpPr>
          <p:nvPr>
            <p:ph type="sldNum" sz="quarter" idx="5"/>
          </p:nvPr>
        </p:nvSpPr>
        <p:spPr/>
        <p:txBody>
          <a:bodyPr/>
          <a:lstStyle/>
          <a:p>
            <a:fld id="{B064383D-8C0A-465D-B8AE-8E12B80DDA81}" type="slidenum">
              <a:rPr lang="en-US" smtClean="0"/>
              <a:t>2</a:t>
            </a:fld>
            <a:endParaRPr lang="en-US"/>
          </a:p>
        </p:txBody>
      </p:sp>
    </p:spTree>
    <p:extLst>
      <p:ext uri="{BB962C8B-B14F-4D97-AF65-F5344CB8AC3E}">
        <p14:creationId xmlns:p14="http://schemas.microsoft.com/office/powerpoint/2010/main" val="412907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21</a:t>
            </a:fld>
            <a:endParaRPr lang="en-US"/>
          </a:p>
        </p:txBody>
      </p:sp>
    </p:spTree>
    <p:extLst>
      <p:ext uri="{BB962C8B-B14F-4D97-AF65-F5344CB8AC3E}">
        <p14:creationId xmlns:p14="http://schemas.microsoft.com/office/powerpoint/2010/main" val="237378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404040"/>
                </a:solidFill>
                <a:effectLst/>
                <a:latin typeface="Calibri" panose="020F0502020204030204" pitchFamily="34" charset="0"/>
              </a:rPr>
              <a:t>Subpart D provides procurement standards that differ from North Carolina law.</a:t>
            </a:r>
            <a:endParaRPr lang="en-US" dirty="0"/>
          </a:p>
        </p:txBody>
      </p:sp>
      <p:sp>
        <p:nvSpPr>
          <p:cNvPr id="4" name="Slide Number Placeholder 3"/>
          <p:cNvSpPr>
            <a:spLocks noGrp="1"/>
          </p:cNvSpPr>
          <p:nvPr>
            <p:ph type="sldNum" sz="quarter" idx="5"/>
          </p:nvPr>
        </p:nvSpPr>
        <p:spPr/>
        <p:txBody>
          <a:bodyPr/>
          <a:lstStyle/>
          <a:p>
            <a:fld id="{75C56A6E-20AC-47EF-B27C-359324BB182F}" type="slidenum">
              <a:rPr lang="en-US" smtClean="0"/>
              <a:t>3</a:t>
            </a:fld>
            <a:endParaRPr lang="en-US"/>
          </a:p>
        </p:txBody>
      </p:sp>
      <p:sp>
        <p:nvSpPr>
          <p:cNvPr id="5" name="Date Placeholder 4">
            <a:extLst>
              <a:ext uri="{FF2B5EF4-FFF2-40B4-BE49-F238E27FC236}">
                <a16:creationId xmlns:a16="http://schemas.microsoft.com/office/drawing/2014/main" id="{B2C50E55-5764-4BEE-8101-6D92E5A8738F}"/>
              </a:ext>
            </a:extLst>
          </p:cNvPr>
          <p:cNvSpPr>
            <a:spLocks noGrp="1"/>
          </p:cNvSpPr>
          <p:nvPr>
            <p:ph type="dt" idx="1"/>
          </p:nvPr>
        </p:nvSpPr>
        <p:spPr>
          <a:xfrm>
            <a:off x="3884613" y="-10885"/>
            <a:ext cx="2971800" cy="458788"/>
          </a:xfrm>
          <a:prstGeom prst="rect">
            <a:avLst/>
          </a:prstGeom>
        </p:spPr>
        <p:txBody>
          <a:bodyPr/>
          <a:lstStyle/>
          <a:p>
            <a:r>
              <a:rPr lang="en-US"/>
              <a:t>4/29/2021</a:t>
            </a:r>
          </a:p>
        </p:txBody>
      </p:sp>
      <p:sp>
        <p:nvSpPr>
          <p:cNvPr id="6" name="Footer Placeholder 5">
            <a:extLst>
              <a:ext uri="{FF2B5EF4-FFF2-40B4-BE49-F238E27FC236}">
                <a16:creationId xmlns:a16="http://schemas.microsoft.com/office/drawing/2014/main" id="{AD2BA8BD-0853-4526-A0D8-0D941FD5B64E}"/>
              </a:ext>
            </a:extLst>
          </p:cNvPr>
          <p:cNvSpPr>
            <a:spLocks noGrp="1"/>
          </p:cNvSpPr>
          <p:nvPr>
            <p:ph type="ftr" sz="quarter" idx="4"/>
          </p:nvPr>
        </p:nvSpPr>
        <p:spPr>
          <a:xfrm>
            <a:off x="0" y="8728756"/>
            <a:ext cx="2971800" cy="458787"/>
          </a:xfrm>
          <a:prstGeom prst="rect">
            <a:avLst/>
          </a:prstGeom>
        </p:spPr>
        <p:txBody>
          <a:bodyPr/>
          <a:lstStyle/>
          <a:p>
            <a:r>
              <a:rPr lang="en-US"/>
              <a:t>2021 Basic Principles of Local Government Purchasing - UNC School of Government</a:t>
            </a:r>
          </a:p>
        </p:txBody>
      </p:sp>
      <p:sp>
        <p:nvSpPr>
          <p:cNvPr id="7" name="Header Placeholder 6">
            <a:extLst>
              <a:ext uri="{FF2B5EF4-FFF2-40B4-BE49-F238E27FC236}">
                <a16:creationId xmlns:a16="http://schemas.microsoft.com/office/drawing/2014/main" id="{7443E0F9-9C0C-47CA-9F8C-30991469CF8F}"/>
              </a:ext>
            </a:extLst>
          </p:cNvPr>
          <p:cNvSpPr>
            <a:spLocks noGrp="1"/>
          </p:cNvSpPr>
          <p:nvPr>
            <p:ph type="hdr" sz="quarter"/>
          </p:nvPr>
        </p:nvSpPr>
        <p:spPr>
          <a:xfrm>
            <a:off x="0" y="-10885"/>
            <a:ext cx="2971800" cy="458788"/>
          </a:xfrm>
          <a:prstGeom prst="rect">
            <a:avLst/>
          </a:prstGeom>
        </p:spPr>
        <p:txBody>
          <a:bodyPr/>
          <a:lstStyle/>
          <a:p>
            <a:r>
              <a:rPr lang="en-US"/>
              <a:t>Basic Legal Requirements for Property Disposal</a:t>
            </a:r>
          </a:p>
        </p:txBody>
      </p:sp>
    </p:spTree>
    <p:extLst>
      <p:ext uri="{BB962C8B-B14F-4D97-AF65-F5344CB8AC3E}">
        <p14:creationId xmlns:p14="http://schemas.microsoft.com/office/powerpoint/2010/main" val="151076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b="1" dirty="0"/>
              <a:t>No employee, officer or agent shall participate in the award or administration of a contract supported by federal funds if a real or apparent COI would be involved.</a:t>
            </a:r>
          </a:p>
          <a:p>
            <a:pPr marL="457200" indent="-457200">
              <a:buFont typeface="Arial" panose="020B0604020202020204" pitchFamily="34" charset="0"/>
              <a:buChar char="•"/>
            </a:pPr>
            <a:r>
              <a:rPr lang="en-US" sz="1200" b="1" dirty="0"/>
              <a:t>A real or apparent COI = if an officer, employee or agent has a financial or other interest in the firm selected for an award, or their immediate family, or partners do. </a:t>
            </a:r>
          </a:p>
          <a:p>
            <a:pPr marL="457200" indent="-457200">
              <a:buFont typeface="Arial" panose="020B0604020202020204" pitchFamily="34" charset="0"/>
              <a:buChar char="•"/>
            </a:pPr>
            <a:r>
              <a:rPr lang="en-US" sz="1200" b="1" dirty="0"/>
              <a:t>Prohibit gifts or favors</a:t>
            </a:r>
          </a:p>
          <a:p>
            <a:pPr marL="457200" indent="-457200">
              <a:buFont typeface="Arial" panose="020B0604020202020204" pitchFamily="34" charset="0"/>
              <a:buChar char="•"/>
            </a:pPr>
            <a:r>
              <a:rPr lang="en-US" sz="1200" b="1" dirty="0"/>
              <a:t>Establish disciplinary actions for violations</a:t>
            </a:r>
          </a:p>
          <a:p>
            <a:pPr algn="l"/>
            <a:endParaRPr lang="en-US" b="0" i="0" dirty="0">
              <a:solidFill>
                <a:srgbClr val="000000"/>
              </a:solidFill>
              <a:effectLst/>
              <a:latin typeface="Merriweather Sans" pitchFamily="2" charset="0"/>
            </a:endParaRPr>
          </a:p>
          <a:p>
            <a:pPr marL="285750" indent="-285750" algn="l">
              <a:buFont typeface="Arial" panose="020B0604020202020204" pitchFamily="34" charset="0"/>
              <a:buChar char="•"/>
            </a:pPr>
            <a:r>
              <a:rPr lang="en-US" b="0" i="0" dirty="0">
                <a:solidFill>
                  <a:srgbClr val="000000"/>
                </a:solidFill>
                <a:effectLst/>
                <a:latin typeface="Merriweather Sans" pitchFamily="2" charset="0"/>
              </a:rPr>
              <a:t>The UG’s </a:t>
            </a:r>
            <a:r>
              <a:rPr lang="en-US" dirty="0">
                <a:solidFill>
                  <a:srgbClr val="000000"/>
                </a:solidFill>
                <a:latin typeface="Merriweather Sans" pitchFamily="2" charset="0"/>
              </a:rPr>
              <a:t>standards </a:t>
            </a:r>
            <a:r>
              <a:rPr lang="en-US" b="0" i="0" dirty="0">
                <a:solidFill>
                  <a:srgbClr val="000000"/>
                </a:solidFill>
                <a:effectLst/>
                <a:latin typeface="Merriweather Sans" pitchFamily="2" charset="0"/>
              </a:rPr>
              <a:t>of conduct apply to immediate family members and partners of the public official or employee; while G.S. 14-234 applies only to the public official or employee and his or her spouse.</a:t>
            </a:r>
          </a:p>
          <a:p>
            <a:endParaRPr lang="en-US" dirty="0"/>
          </a:p>
        </p:txBody>
      </p:sp>
      <p:sp>
        <p:nvSpPr>
          <p:cNvPr id="4" name="Slide Number Placeholder 3"/>
          <p:cNvSpPr>
            <a:spLocks noGrp="1"/>
          </p:cNvSpPr>
          <p:nvPr>
            <p:ph type="sldNum" sz="quarter" idx="5"/>
          </p:nvPr>
        </p:nvSpPr>
        <p:spPr/>
        <p:txBody>
          <a:bodyPr/>
          <a:lstStyle/>
          <a:p>
            <a:fld id="{99839A97-3C96-45C7-ADE6-F5D4A9F2B460}" type="slidenum">
              <a:rPr lang="en-US" smtClean="0"/>
              <a:t>4</a:t>
            </a:fld>
            <a:endParaRPr lang="en-US"/>
          </a:p>
        </p:txBody>
      </p:sp>
    </p:spTree>
    <p:extLst>
      <p:ext uri="{BB962C8B-B14F-4D97-AF65-F5344CB8AC3E}">
        <p14:creationId xmlns:p14="http://schemas.microsoft.com/office/powerpoint/2010/main" val="49631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565" marR="0">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procurement transactions, regardless of dollar amount, shall be conducted so as to provide “maximum full and open competition” To the greatest extent feasible the [UNIT] shall avoid situations considered to be restrictive of competition, including, but not limited to, the following situations:</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2 CFR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200.319(b)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e.g., unfairly restrictive time limits for a potential supplier to respond to a request.</a:t>
            </a:r>
            <a:r>
              <a:rPr lang="en-US" sz="1200" baseline="300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2 CFR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200.319(b)</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Header Placeholder 3"/>
          <p:cNvSpPr>
            <a:spLocks noGrp="1"/>
          </p:cNvSpPr>
          <p:nvPr>
            <p:ph type="hdr" sz="quarter"/>
          </p:nvPr>
        </p:nvSpPr>
        <p:spPr>
          <a:xfrm>
            <a:off x="0" y="-10885"/>
            <a:ext cx="2971800" cy="458788"/>
          </a:xfrm>
          <a:prstGeom prst="rect">
            <a:avLst/>
          </a:prstGeom>
        </p:spPr>
        <p:txBody>
          <a:bodyPr/>
          <a:lstStyle/>
          <a:p>
            <a:r>
              <a:rPr lang="en-US"/>
              <a:t>Competitive Bidding Requirements and Exceptions</a:t>
            </a:r>
          </a:p>
        </p:txBody>
      </p:sp>
      <p:sp>
        <p:nvSpPr>
          <p:cNvPr id="5" name="Date Placeholder 4"/>
          <p:cNvSpPr>
            <a:spLocks noGrp="1"/>
          </p:cNvSpPr>
          <p:nvPr>
            <p:ph type="dt" idx="1"/>
          </p:nvPr>
        </p:nvSpPr>
        <p:spPr>
          <a:xfrm>
            <a:off x="3884613" y="-10885"/>
            <a:ext cx="2971800" cy="458788"/>
          </a:xfrm>
          <a:prstGeom prst="rect">
            <a:avLst/>
          </a:prstGeom>
        </p:spPr>
        <p:txBody>
          <a:bodyPr/>
          <a:lstStyle/>
          <a:p>
            <a:r>
              <a:rPr lang="en-US"/>
              <a:t>4/27/2021</a:t>
            </a:r>
          </a:p>
        </p:txBody>
      </p:sp>
      <p:sp>
        <p:nvSpPr>
          <p:cNvPr id="6" name="Footer Placeholder 5"/>
          <p:cNvSpPr>
            <a:spLocks noGrp="1"/>
          </p:cNvSpPr>
          <p:nvPr>
            <p:ph type="ftr" sz="quarter" idx="4"/>
          </p:nvPr>
        </p:nvSpPr>
        <p:spPr>
          <a:xfrm>
            <a:off x="0" y="8728756"/>
            <a:ext cx="2971800" cy="458787"/>
          </a:xfrm>
          <a:prstGeom prst="rect">
            <a:avLst/>
          </a:prstGeom>
        </p:spPr>
        <p:txBody>
          <a:bodyPr/>
          <a:lstStyle/>
          <a:p>
            <a:r>
              <a:rPr lang="en-US"/>
              <a:t>2021 Basic Principles of Local Government Purchasing - UNC School of Government</a:t>
            </a:r>
          </a:p>
        </p:txBody>
      </p:sp>
      <p:sp>
        <p:nvSpPr>
          <p:cNvPr id="7" name="Slide Number Placeholder 6"/>
          <p:cNvSpPr>
            <a:spLocks noGrp="1"/>
          </p:cNvSpPr>
          <p:nvPr>
            <p:ph type="sldNum" sz="quarter" idx="5"/>
          </p:nvPr>
        </p:nvSpPr>
        <p:spPr/>
        <p:txBody>
          <a:bodyPr/>
          <a:lstStyle/>
          <a:p>
            <a:fld id="{B064383D-8C0A-465D-B8AE-8E12B80DDA81}" type="slidenum">
              <a:rPr lang="en-US" smtClean="0"/>
              <a:t>5</a:t>
            </a:fld>
            <a:endParaRPr lang="en-US"/>
          </a:p>
        </p:txBody>
      </p:sp>
    </p:spTree>
    <p:extLst>
      <p:ext uri="{BB962C8B-B14F-4D97-AF65-F5344CB8AC3E}">
        <p14:creationId xmlns:p14="http://schemas.microsoft.com/office/powerpoint/2010/main" val="272287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565" marR="0">
              <a:spcBef>
                <a:spcPts val="0"/>
              </a:spcBef>
              <a:spcAft>
                <a:spcPts val="12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[UNIT] shall conduct procurements in a manner that prohibits the use of statutorily or administratively imposed in-state or local geographical preferences in the evaluation of bids or proposals, except in those cases where applicable federal statutes expressly mandate or encourage geographic preference.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contracting for architectural and engineering (A/E) services, geographic location may be a selection criteria provided its application leaves an appropriate number of qualified firms, given the nature and size of the project, to compete for the contract.</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2 CFR § 200.319(c)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Header Placeholder 3"/>
          <p:cNvSpPr>
            <a:spLocks noGrp="1"/>
          </p:cNvSpPr>
          <p:nvPr>
            <p:ph type="hdr" sz="quarter"/>
          </p:nvPr>
        </p:nvSpPr>
        <p:spPr>
          <a:xfrm>
            <a:off x="0" y="-10885"/>
            <a:ext cx="2971800" cy="458788"/>
          </a:xfrm>
          <a:prstGeom prst="rect">
            <a:avLst/>
          </a:prstGeom>
        </p:spPr>
        <p:txBody>
          <a:bodyPr/>
          <a:lstStyle/>
          <a:p>
            <a:r>
              <a:rPr lang="en-US"/>
              <a:t>Competitive Bidding Requirements and Exceptions</a:t>
            </a:r>
          </a:p>
        </p:txBody>
      </p:sp>
      <p:sp>
        <p:nvSpPr>
          <p:cNvPr id="5" name="Date Placeholder 4"/>
          <p:cNvSpPr>
            <a:spLocks noGrp="1"/>
          </p:cNvSpPr>
          <p:nvPr>
            <p:ph type="dt" idx="1"/>
          </p:nvPr>
        </p:nvSpPr>
        <p:spPr>
          <a:xfrm>
            <a:off x="3884613" y="-10885"/>
            <a:ext cx="2971800" cy="458788"/>
          </a:xfrm>
          <a:prstGeom prst="rect">
            <a:avLst/>
          </a:prstGeom>
        </p:spPr>
        <p:txBody>
          <a:bodyPr/>
          <a:lstStyle/>
          <a:p>
            <a:r>
              <a:rPr lang="en-US"/>
              <a:t>4/27/2021</a:t>
            </a:r>
          </a:p>
        </p:txBody>
      </p:sp>
      <p:sp>
        <p:nvSpPr>
          <p:cNvPr id="6" name="Footer Placeholder 5"/>
          <p:cNvSpPr>
            <a:spLocks noGrp="1"/>
          </p:cNvSpPr>
          <p:nvPr>
            <p:ph type="ftr" sz="quarter" idx="4"/>
          </p:nvPr>
        </p:nvSpPr>
        <p:spPr>
          <a:xfrm>
            <a:off x="0" y="8728756"/>
            <a:ext cx="2971800" cy="458787"/>
          </a:xfrm>
          <a:prstGeom prst="rect">
            <a:avLst/>
          </a:prstGeom>
        </p:spPr>
        <p:txBody>
          <a:bodyPr/>
          <a:lstStyle/>
          <a:p>
            <a:r>
              <a:rPr lang="en-US"/>
              <a:t>2021 Basic Principles of Local Government Purchasing - UNC School of Government</a:t>
            </a:r>
          </a:p>
        </p:txBody>
      </p:sp>
      <p:sp>
        <p:nvSpPr>
          <p:cNvPr id="7" name="Slide Number Placeholder 6"/>
          <p:cNvSpPr>
            <a:spLocks noGrp="1"/>
          </p:cNvSpPr>
          <p:nvPr>
            <p:ph type="sldNum" sz="quarter" idx="5"/>
          </p:nvPr>
        </p:nvSpPr>
        <p:spPr/>
        <p:txBody>
          <a:bodyPr/>
          <a:lstStyle/>
          <a:p>
            <a:fld id="{B064383D-8C0A-465D-B8AE-8E12B80DDA81}" type="slidenum">
              <a:rPr lang="en-US" smtClean="0"/>
              <a:t>6</a:t>
            </a:fld>
            <a:endParaRPr lang="en-US"/>
          </a:p>
        </p:txBody>
      </p:sp>
    </p:spTree>
    <p:extLst>
      <p:ext uri="{BB962C8B-B14F-4D97-AF65-F5344CB8AC3E}">
        <p14:creationId xmlns:p14="http://schemas.microsoft.com/office/powerpoint/2010/main" val="343344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The acquisition of supplies or services, the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aggregate dollar amount</a:t>
            </a:r>
            <a:r>
              <a:rPr kumimoji="0" lang="en-US" sz="1200" b="1" i="1"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of which does not exceed the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micro-purchase threshold</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Micro-purchase threshold is $10,000, but local governments can increase the threshold through an annual self-certification.</a:t>
            </a:r>
            <a:r>
              <a:rPr kumimoji="0" lang="en-US" sz="1200" b="0" i="0" u="none" strike="noStrike" kern="1200" cap="none" spc="0" normalizeH="0" noProof="0" dirty="0">
                <a:ln>
                  <a:noFill/>
                </a:ln>
                <a:solidFill>
                  <a:prstClr val="black"/>
                </a:solidFill>
                <a:effectLst/>
                <a:uLnTx/>
                <a:uFillTx/>
                <a:latin typeface="Trebuchet MS" panose="020B0603020202020204"/>
                <a:ea typeface="+mn-ea"/>
                <a:cs typeface="+mn-cs"/>
              </a:rPr>
              <a:t> </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Equitable distribution among qualified suppliers.</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Determination that price is “reasonable based on research, experience, purchase history or other information and documents it files accordingly</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2—Small Purchases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The acquisition of property or services, the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aggregate dollar amount</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of which is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higher</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than the </a:t>
            </a:r>
            <a:r>
              <a:rPr kumimoji="0" lang="en-US" sz="1200" b="0" i="1" u="none" strike="noStrike" kern="1200" cap="none" spc="0" normalizeH="0" baseline="0" noProof="0" dirty="0">
                <a:ln>
                  <a:noFill/>
                </a:ln>
                <a:solidFill>
                  <a:prstClr val="black"/>
                </a:solidFill>
                <a:effectLst/>
                <a:uLnTx/>
                <a:uFillTx/>
                <a:latin typeface="Trebuchet MS" panose="020B0603020202020204"/>
                <a:ea typeface="+mn-ea"/>
                <a:cs typeface="+mn-cs"/>
              </a:rPr>
              <a:t>micro-purchase threshold</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but does not exceed the simplified acquisition threshold.</a:t>
            </a:r>
          </a:p>
          <a:p>
            <a:endParaRPr lang="en-US" dirty="0"/>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Price or rate quotations must be obtained from </a:t>
            </a:r>
            <a:r>
              <a:rPr kumimoji="0" lang="en-US" sz="1200" b="1" i="1" u="sng" strike="noStrike" kern="1200" cap="none" spc="0" normalizeH="0" baseline="0" noProof="0" dirty="0">
                <a:ln>
                  <a:noFill/>
                </a:ln>
                <a:solidFill>
                  <a:prstClr val="black"/>
                </a:solidFill>
                <a:effectLst/>
                <a:uLnTx/>
                <a:uFillTx/>
                <a:latin typeface="Trebuchet MS" panose="020B0603020202020204"/>
                <a:ea typeface="+mn-ea"/>
                <a:cs typeface="+mn-cs"/>
              </a:rPr>
              <a:t>an adequate number </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of qualified sources as determined by the non-Federal entity.</a:t>
            </a:r>
          </a:p>
          <a:p>
            <a:pPr marL="228589" marR="0" lvl="0" indent="-228589" algn="l" defTabSz="914354"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050" b="0" i="0" u="none" strike="noStrike" kern="1200" cap="none" spc="0" normalizeH="0" baseline="0" noProof="0" dirty="0">
                <a:ln>
                  <a:noFill/>
                </a:ln>
                <a:solidFill>
                  <a:prstClr val="black"/>
                </a:solidFill>
                <a:effectLst/>
                <a:uLnTx/>
                <a:uFillTx/>
                <a:latin typeface="Trebuchet MS" panose="020B0603020202020204"/>
                <a:ea typeface="+mn-ea"/>
                <a:cs typeface="+mn-cs"/>
              </a:rPr>
              <a:t>Determine adequate number</a:t>
            </a:r>
          </a:p>
          <a:p>
            <a:pPr marL="228589" marR="0" lvl="0" indent="-228589" algn="l" defTabSz="914354"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050" b="0" i="0" u="none" strike="noStrike" kern="1200" cap="none" spc="0" normalizeH="0" baseline="0" noProof="0" dirty="0">
                <a:ln>
                  <a:noFill/>
                </a:ln>
                <a:solidFill>
                  <a:prstClr val="black"/>
                </a:solidFill>
                <a:effectLst/>
                <a:uLnTx/>
                <a:uFillTx/>
                <a:latin typeface="Trebuchet MS" panose="020B0603020202020204"/>
                <a:ea typeface="+mn-ea"/>
                <a:cs typeface="+mn-cs"/>
              </a:rPr>
              <a:t>Keep record of quotes received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6A6E-20AC-47EF-B27C-359324BB18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BEDAA60-94EB-4ED4-A955-4F13E162BE6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4/29/2021</a:t>
            </a:r>
          </a:p>
        </p:txBody>
      </p:sp>
      <p:sp>
        <p:nvSpPr>
          <p:cNvPr id="6" name="Footer Placeholder 5">
            <a:extLst>
              <a:ext uri="{FF2B5EF4-FFF2-40B4-BE49-F238E27FC236}">
                <a16:creationId xmlns:a16="http://schemas.microsoft.com/office/drawing/2014/main" id="{A940D128-0BA8-44F1-8E65-D84306B697B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2021 Basic Principles of Local Government Purchasing - UNC School of Government</a:t>
            </a:r>
          </a:p>
        </p:txBody>
      </p:sp>
      <p:sp>
        <p:nvSpPr>
          <p:cNvPr id="7" name="Header Placeholder 6">
            <a:extLst>
              <a:ext uri="{FF2B5EF4-FFF2-40B4-BE49-F238E27FC236}">
                <a16:creationId xmlns:a16="http://schemas.microsoft.com/office/drawing/2014/main" id="{EE818B15-D204-49E0-A32D-7DF427CF1A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Basic Legal Requirements for Property Disposal</a:t>
            </a:r>
          </a:p>
        </p:txBody>
      </p:sp>
    </p:spTree>
    <p:extLst>
      <p:ext uri="{BB962C8B-B14F-4D97-AF65-F5344CB8AC3E}">
        <p14:creationId xmlns:p14="http://schemas.microsoft.com/office/powerpoint/2010/main" val="155829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6A6E-20AC-47EF-B27C-359324BB18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BEDAA60-94EB-4ED4-A955-4F13E162BE6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4/29/2021</a:t>
            </a:r>
          </a:p>
        </p:txBody>
      </p:sp>
      <p:sp>
        <p:nvSpPr>
          <p:cNvPr id="6" name="Footer Placeholder 5">
            <a:extLst>
              <a:ext uri="{FF2B5EF4-FFF2-40B4-BE49-F238E27FC236}">
                <a16:creationId xmlns:a16="http://schemas.microsoft.com/office/drawing/2014/main" id="{A940D128-0BA8-44F1-8E65-D84306B697B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2021 Basic Principles of Local Government Purchasing - UNC School of Government</a:t>
            </a:r>
          </a:p>
        </p:txBody>
      </p:sp>
      <p:sp>
        <p:nvSpPr>
          <p:cNvPr id="7" name="Header Placeholder 6">
            <a:extLst>
              <a:ext uri="{FF2B5EF4-FFF2-40B4-BE49-F238E27FC236}">
                <a16:creationId xmlns:a16="http://schemas.microsoft.com/office/drawing/2014/main" id="{EE818B15-D204-49E0-A32D-7DF427CF1A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Basic Legal Requirements for Property Disposal</a:t>
            </a:r>
          </a:p>
        </p:txBody>
      </p:sp>
    </p:spTree>
    <p:extLst>
      <p:ext uri="{BB962C8B-B14F-4D97-AF65-F5344CB8AC3E}">
        <p14:creationId xmlns:p14="http://schemas.microsoft.com/office/powerpoint/2010/main" val="133562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727F2F-D2DC-7940-A84F-6B3C05AF4656}" type="slidenum">
              <a:rPr lang="en-US" smtClean="0"/>
              <a:t>10</a:t>
            </a:fld>
            <a:endParaRPr lang="en-US"/>
          </a:p>
        </p:txBody>
      </p:sp>
    </p:spTree>
    <p:extLst>
      <p:ext uri="{BB962C8B-B14F-4D97-AF65-F5344CB8AC3E}">
        <p14:creationId xmlns:p14="http://schemas.microsoft.com/office/powerpoint/2010/main" val="3262961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pening graphic of The School of Government's American Rescue Plan opening slide.">
            <a:extLst>
              <a:ext uri="{FF2B5EF4-FFF2-40B4-BE49-F238E27FC236}">
                <a16:creationId xmlns:a16="http://schemas.microsoft.com/office/drawing/2014/main" id="{FB960519-AA65-D243-97BD-F751E48DBA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84401C-BA1E-F241-ACD9-C9B258AA243B}"/>
              </a:ext>
            </a:extLst>
          </p:cNvPr>
          <p:cNvSpPr>
            <a:spLocks noGrp="1"/>
          </p:cNvSpPr>
          <p:nvPr>
            <p:ph type="ctrTitle"/>
          </p:nvPr>
        </p:nvSpPr>
        <p:spPr>
          <a:xfrm>
            <a:off x="4979772" y="1902940"/>
            <a:ext cx="6998043" cy="3002691"/>
          </a:xfrm>
          <a:prstGeom prst="rect">
            <a:avLst/>
          </a:prstGeom>
        </p:spPr>
        <p:txBody>
          <a:bodyPr anchor="ctr" anchorCtr="0"/>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806FA6E-1019-BE4C-AB8F-58B70F128A4D}"/>
              </a:ext>
            </a:extLst>
          </p:cNvPr>
          <p:cNvSpPr>
            <a:spLocks noGrp="1"/>
          </p:cNvSpPr>
          <p:nvPr>
            <p:ph type="subTitle" idx="1"/>
          </p:nvPr>
        </p:nvSpPr>
        <p:spPr>
          <a:xfrm>
            <a:off x="4843848" y="5239265"/>
            <a:ext cx="7133967" cy="88968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B3303455-CB5A-1D45-A4D4-880B11E06DCD}"/>
              </a:ext>
            </a:extLst>
          </p:cNvPr>
          <p:cNvSpPr txBox="1"/>
          <p:nvPr userDrawn="1"/>
        </p:nvSpPr>
        <p:spPr>
          <a:xfrm>
            <a:off x="6635578" y="-247135"/>
            <a:ext cx="184731" cy="369332"/>
          </a:xfrm>
          <a:prstGeom prst="rect">
            <a:avLst/>
          </a:prstGeom>
          <a:noFill/>
        </p:spPr>
        <p:txBody>
          <a:bodyPr wrap="none" rtlCol="0">
            <a:spAutoFit/>
          </a:bodyPr>
          <a:lstStyle/>
          <a:p>
            <a:endParaRPr lang="en-US" dirty="0"/>
          </a:p>
        </p:txBody>
      </p:sp>
      <p:sp>
        <p:nvSpPr>
          <p:cNvPr id="13" name="Rectangle 12">
            <a:extLst>
              <a:ext uri="{FF2B5EF4-FFF2-40B4-BE49-F238E27FC236}">
                <a16:creationId xmlns:a16="http://schemas.microsoft.com/office/drawing/2014/main" id="{092C4B3C-643E-F796-3E5F-FED7C4DA6C79}"/>
              </a:ext>
            </a:extLst>
          </p:cNvPr>
          <p:cNvSpPr/>
          <p:nvPr userDrawn="1"/>
        </p:nvSpPr>
        <p:spPr>
          <a:xfrm rot="3546383">
            <a:off x="2001035" y="2453536"/>
            <a:ext cx="2575394" cy="1562217"/>
          </a:xfrm>
          <a:prstGeom prst="rect">
            <a:avLst/>
          </a:prstGeom>
          <a:solidFill>
            <a:srgbClr val="C9745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EE5B63-92D1-8530-8001-AD43B1B68BF2}"/>
              </a:ext>
            </a:extLst>
          </p:cNvPr>
          <p:cNvSpPr/>
          <p:nvPr userDrawn="1"/>
        </p:nvSpPr>
        <p:spPr>
          <a:xfrm rot="7249099">
            <a:off x="1780706" y="4359917"/>
            <a:ext cx="2772816" cy="1562217"/>
          </a:xfrm>
          <a:prstGeom prst="rect">
            <a:avLst/>
          </a:prstGeom>
          <a:solidFill>
            <a:srgbClr val="C9745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69437C-E6E8-6344-F7E0-572772F3CEEE}"/>
              </a:ext>
            </a:extLst>
          </p:cNvPr>
          <p:cNvSpPr/>
          <p:nvPr userDrawn="1"/>
        </p:nvSpPr>
        <p:spPr>
          <a:xfrm rot="3544356">
            <a:off x="1037771" y="3092893"/>
            <a:ext cx="2155372" cy="662317"/>
          </a:xfrm>
          <a:prstGeom prst="rect">
            <a:avLst/>
          </a:prstGeom>
          <a:solidFill>
            <a:srgbClr val="7C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FF54BC-0BB7-F464-3A90-AB1A6675E828}"/>
              </a:ext>
            </a:extLst>
          </p:cNvPr>
          <p:cNvSpPr/>
          <p:nvPr userDrawn="1"/>
        </p:nvSpPr>
        <p:spPr>
          <a:xfrm rot="7259814">
            <a:off x="879597" y="4656680"/>
            <a:ext cx="2155372" cy="662317"/>
          </a:xfrm>
          <a:prstGeom prst="rect">
            <a:avLst/>
          </a:prstGeom>
          <a:solidFill>
            <a:srgbClr val="7C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9B2EA1-C147-1B7B-0958-52410AC50BCA}"/>
              </a:ext>
            </a:extLst>
          </p:cNvPr>
          <p:cNvSpPr/>
          <p:nvPr userDrawn="1"/>
        </p:nvSpPr>
        <p:spPr>
          <a:xfrm rot="7190412">
            <a:off x="1793704" y="4309632"/>
            <a:ext cx="2772816" cy="1562217"/>
          </a:xfrm>
          <a:prstGeom prst="rect">
            <a:avLst/>
          </a:prstGeom>
          <a:solidFill>
            <a:srgbClr val="C9745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00A526-5A31-901B-F967-F161C800B305}"/>
              </a:ext>
            </a:extLst>
          </p:cNvPr>
          <p:cNvSpPr/>
          <p:nvPr userDrawn="1"/>
        </p:nvSpPr>
        <p:spPr>
          <a:xfrm rot="19757246">
            <a:off x="444487" y="2504707"/>
            <a:ext cx="1296677" cy="2225378"/>
          </a:xfrm>
          <a:prstGeom prst="rect">
            <a:avLst/>
          </a:prstGeom>
          <a:solidFill>
            <a:srgbClr val="6D7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9F8D11-151B-1300-C4EF-502954418B53}"/>
              </a:ext>
            </a:extLst>
          </p:cNvPr>
          <p:cNvSpPr/>
          <p:nvPr userDrawn="1"/>
        </p:nvSpPr>
        <p:spPr>
          <a:xfrm rot="1910518">
            <a:off x="788277" y="3769344"/>
            <a:ext cx="777762" cy="2225378"/>
          </a:xfrm>
          <a:prstGeom prst="rect">
            <a:avLst/>
          </a:prstGeom>
          <a:solidFill>
            <a:srgbClr val="6D7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4F86B21-3F21-6894-21EE-0EAA8E605ED0}"/>
              </a:ext>
            </a:extLst>
          </p:cNvPr>
          <p:cNvSpPr/>
          <p:nvPr userDrawn="1"/>
        </p:nvSpPr>
        <p:spPr>
          <a:xfrm rot="7259814">
            <a:off x="792780" y="4729600"/>
            <a:ext cx="2155372" cy="499372"/>
          </a:xfrm>
          <a:prstGeom prst="rect">
            <a:avLst/>
          </a:prstGeom>
          <a:solidFill>
            <a:srgbClr val="7C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9AED18F-6B35-15AA-C5B5-5238965C9DD3}"/>
              </a:ext>
            </a:extLst>
          </p:cNvPr>
          <p:cNvSpPr/>
          <p:nvPr userDrawn="1"/>
        </p:nvSpPr>
        <p:spPr>
          <a:xfrm>
            <a:off x="377825" y="3893507"/>
            <a:ext cx="775711" cy="1011640"/>
          </a:xfrm>
          <a:prstGeom prst="rect">
            <a:avLst/>
          </a:prstGeom>
          <a:solidFill>
            <a:srgbClr val="6D7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693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1109-6528-E04B-B4FC-C0CAB81410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2AB5A72-5DA4-AE42-8342-ABA4452BC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82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4113-A055-6144-AD16-6A7CB3EF6E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3A73CA7-8225-784B-B0AC-EB095FB9D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596396-82BB-144D-9BB0-0622EEF01881}"/>
              </a:ext>
            </a:extLst>
          </p:cNvPr>
          <p:cNvSpPr>
            <a:spLocks noGrp="1"/>
          </p:cNvSpPr>
          <p:nvPr>
            <p:ph type="dt" sz="half" idx="10"/>
          </p:nvPr>
        </p:nvSpPr>
        <p:spPr>
          <a:xfrm>
            <a:off x="838200" y="6356350"/>
            <a:ext cx="2743200" cy="365125"/>
          </a:xfrm>
          <a:prstGeom prst="rect">
            <a:avLst/>
          </a:prstGeom>
        </p:spPr>
        <p:txBody>
          <a:bodyPr/>
          <a:lstStyle/>
          <a:p>
            <a:fld id="{4E465C3F-E572-4B48-A45F-5FCB6476AE00}" type="datetimeFigureOut">
              <a:rPr lang="en-US" smtClean="0"/>
              <a:t>10/12/23</a:t>
            </a:fld>
            <a:endParaRPr lang="en-US"/>
          </a:p>
        </p:txBody>
      </p:sp>
      <p:sp>
        <p:nvSpPr>
          <p:cNvPr id="5" name="Footer Placeholder 4">
            <a:extLst>
              <a:ext uri="{FF2B5EF4-FFF2-40B4-BE49-F238E27FC236}">
                <a16:creationId xmlns:a16="http://schemas.microsoft.com/office/drawing/2014/main" id="{0446F394-7047-3249-8298-BC7CD498B4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75484A-A12D-3448-8958-1BD8C61C99A0}"/>
              </a:ext>
            </a:extLst>
          </p:cNvPr>
          <p:cNvSpPr>
            <a:spLocks noGrp="1"/>
          </p:cNvSpPr>
          <p:nvPr>
            <p:ph type="sldNum" sz="quarter" idx="12"/>
          </p:nvPr>
        </p:nvSpPr>
        <p:spPr>
          <a:xfrm>
            <a:off x="8610600" y="6356350"/>
            <a:ext cx="2743200" cy="365125"/>
          </a:xfrm>
          <a:prstGeom prst="rect">
            <a:avLst/>
          </a:prstGeom>
        </p:spPr>
        <p:txBody>
          <a:bodyPr/>
          <a:lstStyle/>
          <a:p>
            <a:fld id="{6C70C171-591A-5945-B6B9-B666492E0730}" type="slidenum">
              <a:rPr lang="en-US" smtClean="0"/>
              <a:t>‹#›</a:t>
            </a:fld>
            <a:endParaRPr lang="en-US"/>
          </a:p>
        </p:txBody>
      </p:sp>
    </p:spTree>
    <p:extLst>
      <p:ext uri="{BB962C8B-B14F-4D97-AF65-F5344CB8AC3E}">
        <p14:creationId xmlns:p14="http://schemas.microsoft.com/office/powerpoint/2010/main" val="166313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CC9E-AFF8-4C41-B878-82EC1FB1EE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6CFC8E-0C98-2A49-9030-298247AFDE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987722-7CCD-1148-99C3-72F26122E6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50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1161-5881-F84D-8D9C-2AFDD281CA2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FB5123E-750D-F64B-A68D-A8E377CD7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767101-F502-AE4C-A29F-910F83B7AF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4FF79A-2CA1-5842-A55A-17EE344015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EE3F0A-C5B2-C54A-98B7-15ADB5D2DE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6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6289-8A67-3747-AFAA-A481365285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FF7BF-8B7B-5E49-8BC9-1D40485D6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536530-8235-5A4A-920C-0D5E8FE32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686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DD53-C684-CD45-828B-07DD763DE5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A4DA90-83CB-6247-ABCC-806BAECEA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2EAE2F-D98E-0D44-8021-4039FF966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653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86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AAD50BE5-29EB-6846-8DF9-44E17807DB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43133C-730A-2040-8544-E363328162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936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C15EAA-C43F-B045-9FB8-622E4FEBF176}"/>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A4626800-AC1D-3C4E-A4CE-F9587AA30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9">
            <a:extLst>
              <a:ext uri="{FF2B5EF4-FFF2-40B4-BE49-F238E27FC236}">
                <a16:creationId xmlns:a16="http://schemas.microsoft.com/office/drawing/2014/main" id="{17ACCA18-947D-0A45-B64C-780FB6BC5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0642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5" r:id="rId8"/>
    <p:sldLayoutId id="214748365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badgett@sog.un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uccaro@sog.unc.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law.cornell.edu/cfr/text/2/200.3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anons.sog.unc.edu/2022/01/procuring-single-audit-services-under-the-uniform-guidance-2-c-f-r-part-20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ao.gov/assets/gao-16-57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info.gov/content/pkg/FR-2023-10-05/html/2023-21078.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hyperlink" Target="https://arpa.sog.unc.edu/document-share/"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gi-bin/retrieveECFR?gp=&amp;SID=b32a3ba8949d39f8518380a0b28aba46&amp;mc=true&amp;n=pt2.1.200&amp;r=PART&amp;ty=HTML#se2.1.200_131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en/maps-country-america-states-land-81273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EAB7-5F04-DF4A-8C94-75353661640F}"/>
              </a:ext>
            </a:extLst>
          </p:cNvPr>
          <p:cNvSpPr>
            <a:spLocks noGrp="1"/>
          </p:cNvSpPr>
          <p:nvPr>
            <p:ph type="ctrTitle"/>
          </p:nvPr>
        </p:nvSpPr>
        <p:spPr/>
        <p:txBody>
          <a:bodyPr>
            <a:normAutofit/>
          </a:bodyPr>
          <a:lstStyle/>
          <a:p>
            <a:r>
              <a:rPr lang="en-US" dirty="0"/>
              <a:t>ARPA </a:t>
            </a:r>
            <a:r>
              <a:rPr lang="en-US"/>
              <a:t>Office Hours: UG </a:t>
            </a:r>
            <a:r>
              <a:rPr lang="en-US" dirty="0"/>
              <a:t>Procurement</a:t>
            </a:r>
          </a:p>
        </p:txBody>
      </p:sp>
      <p:sp>
        <p:nvSpPr>
          <p:cNvPr id="3" name="Subtitle 2">
            <a:extLst>
              <a:ext uri="{FF2B5EF4-FFF2-40B4-BE49-F238E27FC236}">
                <a16:creationId xmlns:a16="http://schemas.microsoft.com/office/drawing/2014/main" id="{01FA81F3-18D6-734A-A3BE-CEE24C61A813}"/>
              </a:ext>
            </a:extLst>
          </p:cNvPr>
          <p:cNvSpPr>
            <a:spLocks noGrp="1"/>
          </p:cNvSpPr>
          <p:nvPr>
            <p:ph type="subTitle" idx="1"/>
          </p:nvPr>
        </p:nvSpPr>
        <p:spPr>
          <a:xfrm>
            <a:off x="4843849" y="5239265"/>
            <a:ext cx="3188982" cy="889686"/>
          </a:xfrm>
        </p:spPr>
        <p:txBody>
          <a:bodyPr/>
          <a:lstStyle/>
          <a:p>
            <a:r>
              <a:rPr lang="en-US" dirty="0"/>
              <a:t>Rebecca Badgett</a:t>
            </a:r>
          </a:p>
          <a:p>
            <a:r>
              <a:rPr lang="en-US" dirty="0">
                <a:hlinkClick r:id="rId3"/>
              </a:rPr>
              <a:t>rbadgett@sog.unc.edu</a:t>
            </a:r>
            <a:endParaRPr lang="en-US" dirty="0"/>
          </a:p>
          <a:p>
            <a:endParaRPr lang="en-US" dirty="0"/>
          </a:p>
        </p:txBody>
      </p:sp>
      <p:sp>
        <p:nvSpPr>
          <p:cNvPr id="4" name="Subtitle 2">
            <a:extLst>
              <a:ext uri="{FF2B5EF4-FFF2-40B4-BE49-F238E27FC236}">
                <a16:creationId xmlns:a16="http://schemas.microsoft.com/office/drawing/2014/main" id="{097EAF23-8AF9-CF36-BCD1-57F3B1DE1E35}"/>
              </a:ext>
            </a:extLst>
          </p:cNvPr>
          <p:cNvSpPr txBox="1">
            <a:spLocks/>
          </p:cNvSpPr>
          <p:nvPr/>
        </p:nvSpPr>
        <p:spPr>
          <a:xfrm>
            <a:off x="8319312" y="5239265"/>
            <a:ext cx="3188982" cy="8896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Crista Cuccaro</a:t>
            </a:r>
          </a:p>
          <a:p>
            <a:r>
              <a:rPr lang="en-US" dirty="0">
                <a:hlinkClick r:id="rId4"/>
              </a:rPr>
              <a:t>Cuccaro@sog.unc.edu</a:t>
            </a:r>
            <a:endParaRPr lang="en-US" dirty="0"/>
          </a:p>
          <a:p>
            <a:endParaRPr lang="en-US" dirty="0"/>
          </a:p>
        </p:txBody>
      </p:sp>
    </p:spTree>
    <p:extLst>
      <p:ext uri="{BB962C8B-B14F-4D97-AF65-F5344CB8AC3E}">
        <p14:creationId xmlns:p14="http://schemas.microsoft.com/office/powerpoint/2010/main" val="17646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156E92-5231-B346-8071-3EA5E1BDDD42}"/>
              </a:ext>
            </a:extLst>
          </p:cNvPr>
          <p:cNvSpPr/>
          <p:nvPr/>
        </p:nvSpPr>
        <p:spPr>
          <a:xfrm>
            <a:off x="1388750" y="0"/>
            <a:ext cx="10803250" cy="173736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Title 1">
            <a:extLst>
              <a:ext uri="{FF2B5EF4-FFF2-40B4-BE49-F238E27FC236}">
                <a16:creationId xmlns:a16="http://schemas.microsoft.com/office/drawing/2014/main" id="{63EEBEDE-CD66-344C-B6D0-3639D5E0CBDA}"/>
              </a:ext>
            </a:extLst>
          </p:cNvPr>
          <p:cNvSpPr>
            <a:spLocks noGrp="1"/>
          </p:cNvSpPr>
          <p:nvPr>
            <p:ph type="title"/>
          </p:nvPr>
        </p:nvSpPr>
        <p:spPr>
          <a:xfrm>
            <a:off x="1474470" y="0"/>
            <a:ext cx="10429880" cy="1859915"/>
          </a:xfrm>
        </p:spPr>
        <p:txBody>
          <a:bodyPr>
            <a:normAutofit/>
          </a:bodyPr>
          <a:lstStyle/>
          <a:p>
            <a:pPr algn="ctr"/>
            <a:r>
              <a:rPr lang="en-US" sz="6000" dirty="0">
                <a:solidFill>
                  <a:schemeClr val="bg1"/>
                </a:solidFill>
              </a:rPr>
              <a:t>Procuring Audit Services</a:t>
            </a:r>
          </a:p>
        </p:txBody>
      </p:sp>
      <p:sp>
        <p:nvSpPr>
          <p:cNvPr id="4" name="Rectangle 3">
            <a:extLst>
              <a:ext uri="{FF2B5EF4-FFF2-40B4-BE49-F238E27FC236}">
                <a16:creationId xmlns:a16="http://schemas.microsoft.com/office/drawing/2014/main" id="{36C2F9B7-12D1-F644-91C6-09FC79642399}"/>
              </a:ext>
            </a:extLst>
          </p:cNvPr>
          <p:cNvSpPr/>
          <p:nvPr/>
        </p:nvSpPr>
        <p:spPr>
          <a:xfrm rot="5400000" flipV="1">
            <a:off x="-2734625" y="2734626"/>
            <a:ext cx="6858001" cy="1388749"/>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600" dirty="0"/>
              <a:t>Single Audit ONLY</a:t>
            </a:r>
          </a:p>
        </p:txBody>
      </p:sp>
      <p:sp>
        <p:nvSpPr>
          <p:cNvPr id="10" name="TextBox 9">
            <a:extLst>
              <a:ext uri="{FF2B5EF4-FFF2-40B4-BE49-F238E27FC236}">
                <a16:creationId xmlns:a16="http://schemas.microsoft.com/office/drawing/2014/main" id="{1D521C27-8539-7FE3-E7E2-6115283AB817}"/>
              </a:ext>
            </a:extLst>
          </p:cNvPr>
          <p:cNvSpPr txBox="1"/>
          <p:nvPr/>
        </p:nvSpPr>
        <p:spPr>
          <a:xfrm>
            <a:off x="1388751" y="1531365"/>
            <a:ext cx="10803250" cy="584775"/>
          </a:xfrm>
          <a:prstGeom prst="rect">
            <a:avLst/>
          </a:prstGeom>
          <a:solidFill>
            <a:schemeClr val="bg1"/>
          </a:solidFill>
          <a:ln>
            <a:solidFill>
              <a:schemeClr val="accent4"/>
            </a:solidFill>
          </a:ln>
          <a:effectLst>
            <a:outerShdw blurRad="50800" dist="38100" dir="8100000" algn="tr" rotWithShape="0">
              <a:prstClr val="black">
                <a:alpha val="40000"/>
              </a:prstClr>
            </a:outerShdw>
          </a:effectLst>
        </p:spPr>
        <p:txBody>
          <a:bodyPr wrap="square" rtlCol="0">
            <a:spAutoFit/>
          </a:bodyPr>
          <a:lstStyle/>
          <a:p>
            <a:pPr algn="ctr"/>
            <a:r>
              <a:rPr lang="en-US" sz="3200" dirty="0">
                <a:solidFill>
                  <a:schemeClr val="tx1">
                    <a:lumMod val="65000"/>
                    <a:lumOff val="35000"/>
                  </a:schemeClr>
                </a:solidFill>
              </a:rPr>
              <a:t>2 C.F.R. 200.509</a:t>
            </a:r>
          </a:p>
        </p:txBody>
      </p:sp>
      <p:sp>
        <p:nvSpPr>
          <p:cNvPr id="12" name="TextBox 11">
            <a:extLst>
              <a:ext uri="{FF2B5EF4-FFF2-40B4-BE49-F238E27FC236}">
                <a16:creationId xmlns:a16="http://schemas.microsoft.com/office/drawing/2014/main" id="{B7543CA6-3765-ECBA-D2CF-8371CA0133E6}"/>
              </a:ext>
            </a:extLst>
          </p:cNvPr>
          <p:cNvSpPr txBox="1"/>
          <p:nvPr/>
        </p:nvSpPr>
        <p:spPr>
          <a:xfrm>
            <a:off x="1388750" y="2166150"/>
            <a:ext cx="5435131" cy="4647426"/>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pPr algn="l"/>
            <a:endParaRPr lang="en-US" sz="1800" b="1" i="0" dirty="0">
              <a:effectLst/>
              <a:latin typeface="Calibri" panose="020F0502020204030204" pitchFamily="34" charset="0"/>
              <a:cs typeface="Calibri" panose="020F0502020204030204" pitchFamily="34" charset="0"/>
            </a:endParaRPr>
          </a:p>
          <a:p>
            <a:pPr algn="l"/>
            <a:r>
              <a:rPr lang="en-US" sz="2000" b="1" i="0" dirty="0">
                <a:effectLst/>
                <a:latin typeface="Calibri" panose="020F0502020204030204" pitchFamily="34" charset="0"/>
                <a:cs typeface="Calibri" panose="020F0502020204030204" pitchFamily="34" charset="0"/>
              </a:rPr>
              <a:t>Key Requirements</a:t>
            </a:r>
          </a:p>
          <a:p>
            <a:pPr marL="342900" indent="-342900" algn="l">
              <a:spcBef>
                <a:spcPts val="1200"/>
              </a:spcBef>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Make the objectives and scope of the audit clear to potential firms</a:t>
            </a:r>
          </a:p>
          <a:p>
            <a:pPr marL="342900" indent="-342900" algn="l">
              <a:spcBef>
                <a:spcPts val="1200"/>
              </a:spcBef>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Request a copy of the auditor’s peer review report (which the auditor is required to provide under GAGAS)</a:t>
            </a:r>
          </a:p>
          <a:p>
            <a:pPr marL="342900" indent="-342900" algn="l">
              <a:spcBef>
                <a:spcPts val="1200"/>
              </a:spcBef>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When possible, make affirmative efforts identified in </a:t>
            </a:r>
            <a:r>
              <a:rPr lang="en-US" sz="2000" b="0" i="0" u="sng" dirty="0">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 C.F.R. § 200.321(b)</a:t>
            </a:r>
            <a:r>
              <a:rPr lang="en-US" sz="2000" b="0" i="0" dirty="0">
                <a:effectLst/>
                <a:latin typeface="Calibri" panose="020F0502020204030204" pitchFamily="34" charset="0"/>
                <a:cs typeface="Calibri" panose="020F0502020204030204" pitchFamily="34" charset="0"/>
              </a:rPr>
              <a:t> to utilize small businesses, minority-owned firms, and women’s business enterprises (“MWBE”) to conduct the audit.</a:t>
            </a:r>
          </a:p>
          <a:p>
            <a:pPr marL="342900" indent="-342900" algn="l">
              <a:spcBef>
                <a:spcPts val="1200"/>
              </a:spcBef>
              <a:buFont typeface="Arial" panose="020B0604020202020204" pitchFamily="34" charset="0"/>
              <a:buChar char="•"/>
            </a:pPr>
            <a:endParaRPr lang="en-US" sz="2000" b="0" i="0" dirty="0">
              <a:solidFill>
                <a:srgbClr val="000000"/>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41EC9EF-6D4B-BE35-580F-CCA9C89B7294}"/>
              </a:ext>
            </a:extLst>
          </p:cNvPr>
          <p:cNvSpPr txBox="1"/>
          <p:nvPr/>
        </p:nvSpPr>
        <p:spPr>
          <a:xfrm>
            <a:off x="6823881" y="2150763"/>
            <a:ext cx="5368119" cy="4647426"/>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endParaRPr lang="en-US" sz="1800" b="1" u="sng" dirty="0"/>
          </a:p>
          <a:p>
            <a:r>
              <a:rPr lang="en-US" sz="1800" b="1" dirty="0"/>
              <a:t>DOCUMENT consideration of the following factors:</a:t>
            </a:r>
          </a:p>
          <a:p>
            <a:pPr marL="342900" indent="-342900" algn="l">
              <a:spcBef>
                <a:spcPts val="1200"/>
              </a:spcBef>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The firm’s responsiveness to the </a:t>
            </a:r>
            <a:r>
              <a:rPr lang="en-US" sz="2000" dirty="0">
                <a:latin typeface="Calibri" panose="020F0502020204030204" pitchFamily="34" charset="0"/>
                <a:cs typeface="Calibri" panose="020F0502020204030204" pitchFamily="34" charset="0"/>
              </a:rPr>
              <a:t>local government</a:t>
            </a:r>
            <a:r>
              <a:rPr lang="en-US" sz="2000" b="0" i="0" dirty="0">
                <a:effectLst/>
                <a:latin typeface="Calibri" panose="020F0502020204030204" pitchFamily="34" charset="0"/>
                <a:cs typeface="Calibri" panose="020F0502020204030204" pitchFamily="34" charset="0"/>
              </a:rPr>
              <a:t>’s requirements for audit services</a:t>
            </a:r>
          </a:p>
          <a:p>
            <a:pPr marL="342900" indent="-342900" algn="l">
              <a:spcBef>
                <a:spcPts val="1200"/>
              </a:spcBef>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The relevant experience of the firm and/or auditor</a:t>
            </a:r>
          </a:p>
          <a:p>
            <a:pPr marL="342900" indent="-342900" algn="l">
              <a:spcBef>
                <a:spcPts val="1200"/>
              </a:spcBef>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The availability of qualified staff to conduct the audit</a:t>
            </a:r>
          </a:p>
          <a:p>
            <a:pPr marL="342900" indent="-342900" algn="l">
              <a:spcBef>
                <a:spcPts val="1200"/>
              </a:spcBef>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The results of peer and external quality control reviews</a:t>
            </a:r>
          </a:p>
          <a:p>
            <a:pPr marL="342900" indent="-342900" algn="l">
              <a:spcBef>
                <a:spcPts val="1200"/>
              </a:spcBef>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Price</a:t>
            </a:r>
          </a:p>
          <a:p>
            <a:pPr marL="342900" indent="-342900" algn="l">
              <a:spcBef>
                <a:spcPts val="1200"/>
              </a:spcBef>
              <a:buFont typeface="Arial" panose="020B0604020202020204" pitchFamily="34" charset="0"/>
              <a:buChar char="•"/>
            </a:pPr>
            <a:endParaRPr lang="en-US" sz="2000" b="0" i="0" dirty="0">
              <a:solidFill>
                <a:srgbClr val="000000"/>
              </a:solidFill>
              <a:effectLst/>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45C144A-B5AA-DB44-8F87-428134C00C38}"/>
              </a:ext>
            </a:extLst>
          </p:cNvPr>
          <p:cNvSpPr/>
          <p:nvPr/>
        </p:nvSpPr>
        <p:spPr>
          <a:xfrm>
            <a:off x="1388750" y="6339155"/>
            <a:ext cx="10870262" cy="518845"/>
          </a:xfrm>
          <a:prstGeom prst="rect">
            <a:avLst/>
          </a:prstGeom>
          <a:solidFill>
            <a:schemeClr val="accent4"/>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See </a:t>
            </a:r>
            <a:r>
              <a:rPr lang="en-US" sz="2400" dirty="0">
                <a:solidFill>
                  <a:schemeClr val="tx1">
                    <a:lumMod val="65000"/>
                    <a:lumOff val="35000"/>
                  </a:schemeClr>
                </a:solidFill>
                <a:hlinkClick r:id="rId4">
                  <a:extLst>
                    <a:ext uri="{A12FA001-AC4F-418D-AE19-62706E023703}">
                      <ahyp:hlinkClr xmlns:ahyp="http://schemas.microsoft.com/office/drawing/2018/hyperlinkcolor" val="tx"/>
                    </a:ext>
                  </a:extLst>
                </a:hlinkClick>
              </a:rPr>
              <a:t>Blog Post </a:t>
            </a:r>
            <a:r>
              <a:rPr lang="en-US" sz="2400" dirty="0">
                <a:solidFill>
                  <a:schemeClr val="tx1">
                    <a:lumMod val="65000"/>
                    <a:lumOff val="35000"/>
                  </a:schemeClr>
                </a:solidFill>
              </a:rPr>
              <a:t>by Rebecca </a:t>
            </a:r>
            <a:r>
              <a:rPr lang="en-US" sz="2400" dirty="0" err="1">
                <a:solidFill>
                  <a:schemeClr val="tx1">
                    <a:lumMod val="65000"/>
                    <a:lumOff val="35000"/>
                  </a:schemeClr>
                </a:solidFill>
              </a:rPr>
              <a:t>Badgett</a:t>
            </a:r>
            <a:r>
              <a:rPr lang="en-US" sz="2400" dirty="0">
                <a:solidFill>
                  <a:schemeClr val="tx1">
                    <a:lumMod val="65000"/>
                    <a:lumOff val="35000"/>
                  </a:schemeClr>
                </a:solidFill>
              </a:rPr>
              <a:t> for more details</a:t>
            </a:r>
          </a:p>
        </p:txBody>
      </p:sp>
    </p:spTree>
    <p:extLst>
      <p:ext uri="{BB962C8B-B14F-4D97-AF65-F5344CB8AC3E}">
        <p14:creationId xmlns:p14="http://schemas.microsoft.com/office/powerpoint/2010/main" val="353874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FAF3-98F6-4017-971D-A35B24C91FE3}"/>
              </a:ext>
            </a:extLst>
          </p:cNvPr>
          <p:cNvSpPr>
            <a:spLocks noGrp="1"/>
          </p:cNvSpPr>
          <p:nvPr>
            <p:ph type="title"/>
          </p:nvPr>
        </p:nvSpPr>
        <p:spPr>
          <a:xfrm>
            <a:off x="586738" y="234852"/>
            <a:ext cx="11018520" cy="1021849"/>
          </a:xfrm>
        </p:spPr>
        <p:txBody>
          <a:bodyPr anchor="b">
            <a:noAutofit/>
          </a:bodyPr>
          <a:lstStyle/>
          <a:p>
            <a:pPr algn="ctr"/>
            <a:r>
              <a:rPr lang="en-US" sz="4000" dirty="0">
                <a:solidFill>
                  <a:schemeClr val="accent1">
                    <a:lumMod val="50000"/>
                  </a:schemeClr>
                </a:solidFill>
                <a:latin typeface="Avenir Next LT Pro Demi" panose="020B0704020202020204" pitchFamily="34" charset="0"/>
              </a:rPr>
              <a:t>Changes to Uniform Guidance!</a:t>
            </a:r>
          </a:p>
        </p:txBody>
      </p:sp>
      <p:sp>
        <p:nvSpPr>
          <p:cNvPr id="9" name="TextBox 8">
            <a:extLst>
              <a:ext uri="{FF2B5EF4-FFF2-40B4-BE49-F238E27FC236}">
                <a16:creationId xmlns:a16="http://schemas.microsoft.com/office/drawing/2014/main" id="{9FB3A220-8EF3-3BD9-9B9C-875BC05CF836}"/>
              </a:ext>
            </a:extLst>
          </p:cNvPr>
          <p:cNvSpPr txBox="1"/>
          <p:nvPr/>
        </p:nvSpPr>
        <p:spPr>
          <a:xfrm>
            <a:off x="766761" y="1714500"/>
            <a:ext cx="6835518" cy="4388894"/>
          </a:xfrm>
          <a:prstGeom prst="rect">
            <a:avLst/>
          </a:prstGeom>
          <a:noFill/>
        </p:spPr>
        <p:txBody>
          <a:bodyPr wrap="square">
            <a:spAutoFit/>
          </a:bodyPr>
          <a:lstStyle/>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“One study found that principal researchers on Federally funded research studies spent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42 percent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their time on administrative work and grant compliance…”</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Friday, September 22, 2023, the Office of Management and Budget (“OMB”) announced substantial pending changes to the Uniform Administrative Requirements, Cost Principles, and Audit Requirements for Federal Awards (“Uniform Guidance”), codified at 2 C.F.R. Part 200 </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goal is to reduce administrative burdens for federal fund recipients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red ribbon cutting with scissors&#10;&#10;Description automatically generated">
            <a:extLst>
              <a:ext uri="{FF2B5EF4-FFF2-40B4-BE49-F238E27FC236}">
                <a16:creationId xmlns:a16="http://schemas.microsoft.com/office/drawing/2014/main" id="{0A28BBF0-B16A-B2D1-F7F9-F4F855EB1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15973">
            <a:off x="6607532" y="2646572"/>
            <a:ext cx="6430749" cy="3838353"/>
          </a:xfrm>
          <a:prstGeom prst="rect">
            <a:avLst/>
          </a:prstGeom>
        </p:spPr>
      </p:pic>
    </p:spTree>
    <p:extLst>
      <p:ext uri="{BB962C8B-B14F-4D97-AF65-F5344CB8AC3E}">
        <p14:creationId xmlns:p14="http://schemas.microsoft.com/office/powerpoint/2010/main" val="157741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FAF3-98F6-4017-971D-A35B24C91FE3}"/>
              </a:ext>
            </a:extLst>
          </p:cNvPr>
          <p:cNvSpPr>
            <a:spLocks noGrp="1"/>
          </p:cNvSpPr>
          <p:nvPr>
            <p:ph type="title"/>
          </p:nvPr>
        </p:nvSpPr>
        <p:spPr>
          <a:xfrm>
            <a:off x="586740" y="530024"/>
            <a:ext cx="11018520" cy="1021849"/>
          </a:xfrm>
        </p:spPr>
        <p:txBody>
          <a:bodyPr anchor="b">
            <a:noAutofit/>
          </a:bodyPr>
          <a:lstStyle/>
          <a:p>
            <a:pPr algn="ctr"/>
            <a:r>
              <a:rPr lang="en-US" sz="4000" dirty="0">
                <a:solidFill>
                  <a:schemeClr val="accent1">
                    <a:lumMod val="50000"/>
                  </a:schemeClr>
                </a:solidFill>
                <a:latin typeface="Avenir Next LT Pro Demi" panose="020B0704020202020204" pitchFamily="34" charset="0"/>
              </a:rPr>
              <a:t>Proposed Changes to Uniform Guidance</a:t>
            </a:r>
            <a:br>
              <a:rPr lang="en-US" sz="4000" dirty="0">
                <a:solidFill>
                  <a:schemeClr val="accent1">
                    <a:lumMod val="50000"/>
                  </a:schemeClr>
                </a:solidFill>
                <a:latin typeface="Avenir Next LT Pro Demi" panose="020B0704020202020204" pitchFamily="34" charset="0"/>
              </a:rPr>
            </a:br>
            <a:r>
              <a:rPr lang="en-US" sz="2000" dirty="0">
                <a:solidFill>
                  <a:schemeClr val="accent1">
                    <a:lumMod val="50000"/>
                  </a:schemeClr>
                </a:solidFill>
                <a:latin typeface="Avenir Next LT Pro Demi" panose="020B0704020202020204" pitchFamily="34" charset="0"/>
                <a:hlinkClick r:id="rId3"/>
              </a:rPr>
              <a:t>https://www.govinfo.gov/content/pkg/FR-2023-10-05/html/2023-21078.htm</a:t>
            </a:r>
            <a:r>
              <a:rPr lang="en-US" sz="2000" dirty="0">
                <a:solidFill>
                  <a:schemeClr val="accent1">
                    <a:lumMod val="50000"/>
                  </a:schemeClr>
                </a:solidFill>
                <a:latin typeface="Avenir Next LT Pro Demi" panose="020B0704020202020204" pitchFamily="34" charset="0"/>
              </a:rPr>
              <a:t> </a:t>
            </a:r>
            <a:endParaRPr lang="en-US" sz="4000" dirty="0">
              <a:solidFill>
                <a:schemeClr val="accent1">
                  <a:lumMod val="50000"/>
                </a:schemeClr>
              </a:solidFill>
              <a:latin typeface="Avenir Next LT Pro Demi" panose="020B0704020202020204" pitchFamily="34" charset="0"/>
            </a:endParaRPr>
          </a:p>
        </p:txBody>
      </p:sp>
      <p:sp>
        <p:nvSpPr>
          <p:cNvPr id="9" name="TextBox 8">
            <a:extLst>
              <a:ext uri="{FF2B5EF4-FFF2-40B4-BE49-F238E27FC236}">
                <a16:creationId xmlns:a16="http://schemas.microsoft.com/office/drawing/2014/main" id="{9FB3A220-8EF3-3BD9-9B9C-875BC05CF836}"/>
              </a:ext>
            </a:extLst>
          </p:cNvPr>
          <p:cNvSpPr txBox="1"/>
          <p:nvPr/>
        </p:nvSpPr>
        <p:spPr>
          <a:xfrm>
            <a:off x="1264110" y="2265325"/>
            <a:ext cx="9663780" cy="4062651"/>
          </a:xfrm>
          <a:prstGeom prst="rect">
            <a:avLst/>
          </a:prstGeom>
          <a:noFill/>
        </p:spPr>
        <p:txBody>
          <a:bodyPr wrap="square">
            <a:spAutoFit/>
          </a:bodyPr>
          <a:lstStyle/>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Increase the single audit threshold from $750,000 to $1,000,000</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Replace the term “non-Federal entity” with recipient, subrecipient, or both to eliminate confusion, but this change does not modify the scope of applicability </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Modify definitions for “intangible property,” “real property,” “recipient,” and “subaward,” among others</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Remove prohibition on geographic preferences</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Discontinue “small purchase” terminology and change it to “simplified acquisitions”</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Modify cost price analysis to remove 2 C.F.R. 200.324(b), which requires negotiation of profit as a separate element of price for each contract in which there is no price competition</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Remove requirement that sealed bids must be opened in public</a:t>
            </a:r>
          </a:p>
        </p:txBody>
      </p:sp>
    </p:spTree>
    <p:extLst>
      <p:ext uri="{BB962C8B-B14F-4D97-AF65-F5344CB8AC3E}">
        <p14:creationId xmlns:p14="http://schemas.microsoft.com/office/powerpoint/2010/main" val="330202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FAF3-98F6-4017-971D-A35B24C91FE3}"/>
              </a:ext>
            </a:extLst>
          </p:cNvPr>
          <p:cNvSpPr>
            <a:spLocks noGrp="1"/>
          </p:cNvSpPr>
          <p:nvPr>
            <p:ph type="title"/>
          </p:nvPr>
        </p:nvSpPr>
        <p:spPr>
          <a:xfrm>
            <a:off x="586740" y="422208"/>
            <a:ext cx="11018520" cy="1021849"/>
          </a:xfrm>
        </p:spPr>
        <p:txBody>
          <a:bodyPr anchor="b">
            <a:noAutofit/>
          </a:bodyPr>
          <a:lstStyle/>
          <a:p>
            <a:pPr algn="ctr"/>
            <a:r>
              <a:rPr lang="en-US" sz="4000" dirty="0">
                <a:solidFill>
                  <a:schemeClr val="accent1">
                    <a:lumMod val="50000"/>
                  </a:schemeClr>
                </a:solidFill>
                <a:latin typeface="Avenir Next LT Pro Demi" panose="020B0704020202020204" pitchFamily="34" charset="0"/>
              </a:rPr>
              <a:t>Changes to Uniform Guidance</a:t>
            </a:r>
            <a:br>
              <a:rPr lang="en-US" sz="4000" dirty="0">
                <a:solidFill>
                  <a:schemeClr val="accent1">
                    <a:lumMod val="50000"/>
                  </a:schemeClr>
                </a:solidFill>
                <a:latin typeface="Avenir Next LT Pro Demi" panose="020B0704020202020204" pitchFamily="34" charset="0"/>
              </a:rPr>
            </a:br>
            <a:r>
              <a:rPr lang="en-US" sz="4000" dirty="0">
                <a:solidFill>
                  <a:schemeClr val="accent1">
                    <a:lumMod val="50000"/>
                  </a:schemeClr>
                </a:solidFill>
                <a:latin typeface="Avenir Next LT Pro Demi" panose="020B0704020202020204" pitchFamily="34" charset="0"/>
              </a:rPr>
              <a:t>Expected Timeline? </a:t>
            </a:r>
          </a:p>
        </p:txBody>
      </p:sp>
      <p:sp>
        <p:nvSpPr>
          <p:cNvPr id="9" name="TextBox 8">
            <a:extLst>
              <a:ext uri="{FF2B5EF4-FFF2-40B4-BE49-F238E27FC236}">
                <a16:creationId xmlns:a16="http://schemas.microsoft.com/office/drawing/2014/main" id="{9FB3A220-8EF3-3BD9-9B9C-875BC05CF836}"/>
              </a:ext>
            </a:extLst>
          </p:cNvPr>
          <p:cNvSpPr txBox="1"/>
          <p:nvPr/>
        </p:nvSpPr>
        <p:spPr>
          <a:xfrm>
            <a:off x="5723859" y="1988288"/>
            <a:ext cx="5982587" cy="3545586"/>
          </a:xfrm>
          <a:prstGeom prst="rect">
            <a:avLst/>
          </a:prstGeom>
          <a:noFill/>
        </p:spPr>
        <p:txBody>
          <a:bodyPr wrap="square">
            <a:spAutoFit/>
          </a:bodyPr>
          <a:lstStyle/>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OMB will publish the official proposed version in the Federal Register on October 5</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The public will be able to comment on the revisions for 60 days, until December 4</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After the public comment period, the OMB will consider comments and publish its final rule in the Federal Register</a:t>
            </a:r>
          </a:p>
          <a:p>
            <a:pPr marL="285750" marR="0" lvl="1" indent="-285750" algn="l" defTabSz="1289050" rtl="0" eaLnBrk="1" fontAlgn="auto" latinLnBrk="0" hangingPunct="1">
              <a:lnSpc>
                <a:spcPct val="90000"/>
              </a:lnSpc>
              <a:spcBef>
                <a:spcPts val="600"/>
              </a:spcBef>
              <a:spcAft>
                <a:spcPts val="600"/>
              </a:spcAft>
              <a:buClrTx/>
              <a:buSzTx/>
              <a:buFontTx/>
              <a:buChar char="•"/>
              <a:tabLst/>
              <a:defRPr/>
            </a:pPr>
            <a:r>
              <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The Final Rule generally takes effect no less than 30 days after publication </a:t>
            </a:r>
          </a:p>
        </p:txBody>
      </p:sp>
      <p:pic>
        <p:nvPicPr>
          <p:cNvPr id="4" name="Picture 3" descr="A person standing next to a calendar&#10;&#10;Description automatically generated">
            <a:extLst>
              <a:ext uri="{FF2B5EF4-FFF2-40B4-BE49-F238E27FC236}">
                <a16:creationId xmlns:a16="http://schemas.microsoft.com/office/drawing/2014/main" id="{771B8C48-2912-7176-89DD-66633799E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06" y="1988288"/>
            <a:ext cx="4373727" cy="409353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09995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7119-EA8D-8D18-E090-BDF6F673D2D4}"/>
              </a:ext>
            </a:extLst>
          </p:cNvPr>
          <p:cNvSpPr>
            <a:spLocks noGrp="1"/>
          </p:cNvSpPr>
          <p:nvPr>
            <p:ph type="title"/>
          </p:nvPr>
        </p:nvSpPr>
        <p:spPr>
          <a:xfrm>
            <a:off x="994611" y="500062"/>
            <a:ext cx="10515600" cy="1325563"/>
          </a:xfrm>
        </p:spPr>
        <p:txBody>
          <a:bodyPr>
            <a:normAutofit fontScale="90000"/>
          </a:bodyPr>
          <a:lstStyle/>
          <a:p>
            <a:r>
              <a:rPr lang="en-US" sz="3100" b="1" kern="100" dirty="0">
                <a:effectLst/>
                <a:latin typeface="Calibri" panose="020F0502020204030204" pitchFamily="34" charset="0"/>
                <a:ea typeface="Calibri" panose="020F0502020204030204" pitchFamily="34" charset="0"/>
                <a:cs typeface="Times New Roman" panose="02020603050405020304" pitchFamily="18" charset="0"/>
              </a:rPr>
              <a:t>We’ve received bids from a local contractor and an out-of-state contractor to perform construction. We want to support the local contractor—may we include a local preference when evaluating bids?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F6D50E2-0E0B-A5BD-3DB9-C23570D19D62}"/>
              </a:ext>
            </a:extLst>
          </p:cNvPr>
          <p:cNvSpPr>
            <a:spLocks noGrp="1"/>
          </p:cNvSpPr>
          <p:nvPr>
            <p:ph idx="1"/>
          </p:nvPr>
        </p:nvSpPr>
        <p:spPr/>
        <p:txBody>
          <a:bodyPr>
            <a:normAutofit/>
          </a:bodyPr>
          <a:lstStyle/>
          <a:p>
            <a:r>
              <a:rPr lang="en-US" sz="2400" b="1" dirty="0">
                <a:solidFill>
                  <a:srgbClr val="181818"/>
                </a:solidFill>
                <a:effectLst/>
                <a:latin typeface="+mj-lt"/>
                <a:ea typeface="Calibri" panose="020F0502020204030204" pitchFamily="34" charset="0"/>
              </a:rPr>
              <a:t>No</a:t>
            </a:r>
            <a:r>
              <a:rPr lang="en-US" sz="2400" dirty="0">
                <a:solidFill>
                  <a:srgbClr val="181818"/>
                </a:solidFill>
                <a:effectLst/>
                <a:latin typeface="+mj-lt"/>
                <a:ea typeface="Calibri" panose="020F0502020204030204" pitchFamily="34" charset="0"/>
              </a:rPr>
              <a:t>. 2 CFR § 200.319(c) prohibits state or local geographic preferences in the evaluation of offers, unless the grant </a:t>
            </a:r>
            <a:r>
              <a:rPr lang="en-US" sz="2400" dirty="0">
                <a:solidFill>
                  <a:srgbClr val="181818"/>
                </a:solidFill>
                <a:latin typeface="+mj-lt"/>
                <a:ea typeface="Calibri" panose="020F0502020204030204" pitchFamily="34" charset="0"/>
              </a:rPr>
              <a:t>award terms </a:t>
            </a:r>
            <a:r>
              <a:rPr lang="en-US" sz="2400" dirty="0">
                <a:solidFill>
                  <a:srgbClr val="181818"/>
                </a:solidFill>
                <a:effectLst/>
                <a:latin typeface="+mj-lt"/>
                <a:ea typeface="Calibri" panose="020F0502020204030204" pitchFamily="34" charset="0"/>
              </a:rPr>
              <a:t>mandate or encourage geographical preference. </a:t>
            </a:r>
          </a:p>
          <a:p>
            <a:r>
              <a:rPr lang="en-US" sz="2400" dirty="0">
                <a:solidFill>
                  <a:srgbClr val="181818"/>
                </a:solidFill>
                <a:latin typeface="+mj-lt"/>
                <a:ea typeface="Calibri" panose="020F0502020204030204" pitchFamily="34" charset="0"/>
              </a:rPr>
              <a:t>However, g</a:t>
            </a:r>
            <a:r>
              <a:rPr lang="en-US" sz="2400" dirty="0">
                <a:solidFill>
                  <a:srgbClr val="181818"/>
                </a:solidFill>
                <a:effectLst/>
                <a:latin typeface="+mj-lt"/>
                <a:ea typeface="Calibri" panose="020F0502020204030204" pitchFamily="34" charset="0"/>
              </a:rPr>
              <a:t>eographic location </a:t>
            </a:r>
            <a:r>
              <a:rPr lang="en-US" sz="2400" b="1" dirty="0">
                <a:solidFill>
                  <a:srgbClr val="181818"/>
                </a:solidFill>
                <a:effectLst/>
                <a:latin typeface="+mj-lt"/>
                <a:ea typeface="Calibri" panose="020F0502020204030204" pitchFamily="34" charset="0"/>
              </a:rPr>
              <a:t>may be </a:t>
            </a:r>
            <a:r>
              <a:rPr lang="en-US" sz="2400" dirty="0">
                <a:solidFill>
                  <a:srgbClr val="181818"/>
                </a:solidFill>
                <a:effectLst/>
                <a:latin typeface="+mj-lt"/>
                <a:ea typeface="Calibri" panose="020F0502020204030204" pitchFamily="34" charset="0"/>
              </a:rPr>
              <a:t>a selection criterion</a:t>
            </a:r>
            <a:r>
              <a:rPr lang="en-US" sz="2400" b="1" dirty="0">
                <a:solidFill>
                  <a:srgbClr val="181818"/>
                </a:solidFill>
                <a:effectLst/>
                <a:latin typeface="+mj-lt"/>
                <a:ea typeface="Calibri" panose="020F0502020204030204" pitchFamily="34" charset="0"/>
              </a:rPr>
              <a:t> for A/E service contracts </a:t>
            </a:r>
            <a:r>
              <a:rPr lang="en-US" sz="2400" dirty="0">
                <a:solidFill>
                  <a:srgbClr val="181818"/>
                </a:solidFill>
                <a:effectLst/>
                <a:latin typeface="+mj-lt"/>
                <a:ea typeface="Calibri" panose="020F0502020204030204" pitchFamily="34" charset="0"/>
              </a:rPr>
              <a:t>if including the preference will leave an appropriate number of qualified firms to compete for the contract. </a:t>
            </a:r>
            <a:endParaRPr lang="en-US" sz="2400" dirty="0">
              <a:solidFill>
                <a:srgbClr val="181818"/>
              </a:solidFill>
              <a:latin typeface="+mj-lt"/>
              <a:ea typeface="Calibri" panose="020F0502020204030204" pitchFamily="34" charset="0"/>
            </a:endParaRPr>
          </a:p>
          <a:p>
            <a:pPr lvl="1"/>
            <a:r>
              <a:rPr lang="en-US" b="1"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State law</a:t>
            </a:r>
            <a:r>
              <a:rPr lang="en-US" dirty="0">
                <a:solidFill>
                  <a:srgbClr val="181818"/>
                </a:solidFill>
                <a:effectLst/>
                <a:latin typeface="Calibri" panose="020F0502020204030204" pitchFamily="34" charset="0"/>
                <a:ea typeface="Calibri" panose="020F0502020204030204" pitchFamily="34" charset="0"/>
                <a:cs typeface="Calibri" panose="020F0502020204030204" pitchFamily="34" charset="0"/>
              </a:rPr>
              <a:t>: Pursuant to N.C.G.S. § 143-64.31, local governments must afford an in-state preference </a:t>
            </a:r>
            <a:r>
              <a:rPr lang="en-US" dirty="0">
                <a:effectLst/>
                <a:latin typeface="Calibri" panose="020F0502020204030204" pitchFamily="34" charset="0"/>
                <a:ea typeface="Calibri" panose="020F0502020204030204" pitchFamily="34" charset="0"/>
                <a:cs typeface="Calibri" panose="020F0502020204030204" pitchFamily="34" charset="0"/>
              </a:rPr>
              <a:t>to A/E firms, but such preference is only allowed to the extent that the non-resident bidder is afforded a similar preference by their home state.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6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D01B-C4D6-7A3C-3298-F0947B7A4060}"/>
              </a:ext>
            </a:extLst>
          </p:cNvPr>
          <p:cNvSpPr>
            <a:spLocks noGrp="1"/>
          </p:cNvSpPr>
          <p:nvPr>
            <p:ph type="title"/>
          </p:nvPr>
        </p:nvSpPr>
        <p:spPr>
          <a:xfrm>
            <a:off x="838200" y="506372"/>
            <a:ext cx="10515600" cy="1325563"/>
          </a:xfrm>
        </p:spPr>
        <p:txBody>
          <a:bodyPr>
            <a:normAutofit fontScale="90000"/>
          </a:bodyPr>
          <a:lstStyle/>
          <a:p>
            <a:r>
              <a:rPr lang="en-US" sz="4900" b="1" kern="100" dirty="0">
                <a:effectLst/>
                <a:latin typeface="Calibri" panose="020F0502020204030204" pitchFamily="34" charset="0"/>
                <a:ea typeface="Calibri" panose="020F0502020204030204" pitchFamily="34" charset="0"/>
                <a:cs typeface="Times New Roman" panose="02020603050405020304" pitchFamily="18" charset="0"/>
              </a:rPr>
              <a:t>May a contractor or firm that prepares the bid specs still bid on the project?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61D2424-7719-36E6-0547-3FCCAEF9E24E}"/>
              </a:ext>
            </a:extLst>
          </p:cNvPr>
          <p:cNvSpPr>
            <a:spLocks noGrp="1"/>
          </p:cNvSpPr>
          <p:nvPr>
            <p:ph idx="1"/>
          </p:nvPr>
        </p:nvSpPr>
        <p:spPr>
          <a:xfrm>
            <a:off x="838200" y="2000290"/>
            <a:ext cx="10515600" cy="4351338"/>
          </a:xfrm>
        </p:spPr>
        <p:txBody>
          <a:bodyPr>
            <a:normAutofit/>
          </a:bodyPr>
          <a:lstStyle/>
          <a:p>
            <a:r>
              <a:rPr lang="en-US" sz="3200" b="1" dirty="0"/>
              <a:t>No</a:t>
            </a:r>
            <a:r>
              <a:rPr lang="en-US" sz="3200" dirty="0"/>
              <a:t>. </a:t>
            </a:r>
            <a:r>
              <a:rPr lang="en-US" sz="3200" dirty="0">
                <a:latin typeface="Calibri" panose="020F0502020204030204" pitchFamily="34" charset="0"/>
                <a:ea typeface="Calibri" panose="020F0502020204030204" pitchFamily="34" charset="0"/>
                <a:cs typeface="Times New Roman" panose="02020603050405020304" pitchFamily="18" charset="0"/>
              </a:rPr>
              <a:t>C</a:t>
            </a:r>
            <a:r>
              <a:rPr lang="en-US" sz="3200" dirty="0">
                <a:effectLst/>
                <a:latin typeface="Calibri" panose="020F0502020204030204" pitchFamily="34" charset="0"/>
                <a:ea typeface="Calibri" panose="020F0502020204030204" pitchFamily="34" charset="0"/>
                <a:cs typeface="Times New Roman" panose="02020603050405020304" pitchFamily="18" charset="0"/>
              </a:rPr>
              <a:t>ontractors or firms that develop or draft contract specifications, statements of work, invitations for bids and/or requests for proposals must be excluded from competing for the underlying procurement. 2 C.F.R. 200.319(b).</a:t>
            </a:r>
            <a:endParaRPr lang="en-US" sz="3200" dirty="0"/>
          </a:p>
        </p:txBody>
      </p:sp>
    </p:spTree>
    <p:extLst>
      <p:ext uri="{BB962C8B-B14F-4D97-AF65-F5344CB8AC3E}">
        <p14:creationId xmlns:p14="http://schemas.microsoft.com/office/powerpoint/2010/main" val="408623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A8FD-A271-1D6C-0E66-B8E8543CF85E}"/>
              </a:ext>
            </a:extLst>
          </p:cNvPr>
          <p:cNvSpPr>
            <a:spLocks noGrp="1"/>
          </p:cNvSpPr>
          <p:nvPr>
            <p:ph type="title"/>
          </p:nvPr>
        </p:nvSpPr>
        <p:spPr/>
        <p:txBody>
          <a:bodyPr>
            <a:normAutofit fontScale="90000"/>
          </a:bodyPr>
          <a:lstStyle/>
          <a:p>
            <a:r>
              <a:rPr lang="en-US" b="1" kern="100" dirty="0">
                <a:effectLst/>
                <a:latin typeface="Calibri" panose="020F0502020204030204" pitchFamily="34" charset="0"/>
                <a:ea typeface="Calibri" panose="020F0502020204030204" pitchFamily="34" charset="0"/>
                <a:cs typeface="Times New Roman" panose="02020603050405020304" pitchFamily="18" charset="0"/>
              </a:rPr>
              <a:t>Can we make purchases from group purchasing programs?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95C0945-CB66-F5B0-6F29-B1E37F5021E0}"/>
              </a:ext>
            </a:extLst>
          </p:cNvPr>
          <p:cNvSpPr>
            <a:spLocks noGrp="1"/>
          </p:cNvSpPr>
          <p:nvPr>
            <p:ph idx="1"/>
          </p:nvPr>
        </p:nvSpPr>
        <p:spPr/>
        <p:txBody>
          <a:bodyPr/>
          <a:lstStyle/>
          <a:p>
            <a:r>
              <a:rPr lang="en-US" dirty="0"/>
              <a:t>Maybe – the answer depends on the facts</a:t>
            </a:r>
          </a:p>
          <a:p>
            <a:r>
              <a:rPr lang="en-US" dirty="0"/>
              <a:t>Group purchasing programs must follow UG requirements </a:t>
            </a:r>
          </a:p>
          <a:p>
            <a:pPr marL="0" indent="0">
              <a:buNone/>
            </a:pPr>
            <a:endParaRPr lang="en-US" dirty="0"/>
          </a:p>
          <a:p>
            <a:pPr marL="0" indent="0">
              <a:buNone/>
            </a:pPr>
            <a:r>
              <a:rPr lang="en-US" dirty="0"/>
              <a:t>FEMA Guidance: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“Any applicant that decides to use a cooperative purchasing program document and explain how its use of the program complied with all federal procurement standards and applicable, state, tribal, and local procurement rules and policies.”</a:t>
            </a:r>
            <a:r>
              <a:rPr lang="en-US" dirty="0"/>
              <a:t> </a:t>
            </a:r>
          </a:p>
        </p:txBody>
      </p:sp>
    </p:spTree>
    <p:extLst>
      <p:ext uri="{BB962C8B-B14F-4D97-AF65-F5344CB8AC3E}">
        <p14:creationId xmlns:p14="http://schemas.microsoft.com/office/powerpoint/2010/main" val="305302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B94C-4DC8-CBEE-1AA3-FC72209A441A}"/>
              </a:ext>
            </a:extLst>
          </p:cNvPr>
          <p:cNvSpPr>
            <a:spLocks noGrp="1"/>
          </p:cNvSpPr>
          <p:nvPr>
            <p:ph type="title"/>
          </p:nvPr>
        </p:nvSpPr>
        <p:spPr/>
        <p:txBody>
          <a:bodyPr/>
          <a:lstStyle/>
          <a:p>
            <a:r>
              <a:rPr lang="en-US" b="1" dirty="0"/>
              <a:t>What is a price or cost analysis?</a:t>
            </a:r>
          </a:p>
        </p:txBody>
      </p:sp>
      <p:sp>
        <p:nvSpPr>
          <p:cNvPr id="3" name="Content Placeholder 2">
            <a:extLst>
              <a:ext uri="{FF2B5EF4-FFF2-40B4-BE49-F238E27FC236}">
                <a16:creationId xmlns:a16="http://schemas.microsoft.com/office/drawing/2014/main" id="{01E54C33-5F34-12A5-C69E-D599C4340154}"/>
              </a:ext>
            </a:extLst>
          </p:cNvPr>
          <p:cNvSpPr>
            <a:spLocks noGrp="1"/>
          </p:cNvSpPr>
          <p:nvPr>
            <p:ph idx="1"/>
          </p:nvPr>
        </p:nvSpPr>
        <p:spPr/>
        <p:txBody>
          <a:bodyPr/>
          <a:lstStyle/>
          <a:p>
            <a:r>
              <a:rPr lang="en-US" sz="2400" dirty="0">
                <a:cs typeface="Calibri" panose="020F0502020204030204" pitchFamily="34" charset="0"/>
              </a:rPr>
              <a:t>Contracts costing above $250,000 require an independent cost or price estimate PRIOR to receiving bids or proposals</a:t>
            </a:r>
          </a:p>
          <a:p>
            <a:r>
              <a:rPr lang="en-US" sz="2400" dirty="0">
                <a:cs typeface="Calibri" panose="020F0502020204030204" pitchFamily="34" charset="0"/>
              </a:rPr>
              <a:t>This requirement extends to contract modifications (change orders)</a:t>
            </a:r>
          </a:p>
          <a:p>
            <a:r>
              <a:rPr lang="en-US" sz="2400" dirty="0"/>
              <a:t>The method and degree of analysis is dependent on the facts </a:t>
            </a:r>
          </a:p>
          <a:p>
            <a:r>
              <a:rPr lang="en-US" sz="2400" dirty="0"/>
              <a:t>But as a starting point, the non-Federal entity must make independent estimates </a:t>
            </a:r>
            <a:r>
              <a:rPr lang="en-US" sz="2400" b="1" dirty="0"/>
              <a:t>before</a:t>
            </a:r>
            <a:r>
              <a:rPr lang="en-US" sz="2400" dirty="0"/>
              <a:t> receiving bids or proposals</a:t>
            </a:r>
          </a:p>
          <a:p>
            <a:pPr marL="0" indent="0">
              <a:buNone/>
            </a:pPr>
            <a:endParaRPr lang="en-US" dirty="0"/>
          </a:p>
          <a:p>
            <a:pPr marL="0" indent="0">
              <a:buNone/>
            </a:pPr>
            <a:endParaRPr lang="en-US" dirty="0"/>
          </a:p>
          <a:p>
            <a:pPr marL="0" indent="0">
              <a:buNone/>
            </a:pPr>
            <a:r>
              <a:rPr lang="en-US" dirty="0"/>
              <a:t>2 C.F.R. 200.324</a:t>
            </a:r>
          </a:p>
        </p:txBody>
      </p:sp>
    </p:spTree>
    <p:extLst>
      <p:ext uri="{BB962C8B-B14F-4D97-AF65-F5344CB8AC3E}">
        <p14:creationId xmlns:p14="http://schemas.microsoft.com/office/powerpoint/2010/main" val="34747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248-036D-79AF-9F52-C2B5613CBAA3}"/>
              </a:ext>
            </a:extLst>
          </p:cNvPr>
          <p:cNvSpPr>
            <a:spLocks noGrp="1"/>
          </p:cNvSpPr>
          <p:nvPr>
            <p:ph type="title"/>
          </p:nvPr>
        </p:nvSpPr>
        <p:spPr>
          <a:xfrm>
            <a:off x="838200" y="339082"/>
            <a:ext cx="10515600" cy="1325563"/>
          </a:xfrm>
        </p:spPr>
        <p:txBody>
          <a:bodyPr>
            <a:normAutofit fontScale="90000"/>
          </a:bodyPr>
          <a:lstStyle/>
          <a:p>
            <a:r>
              <a:rPr lang="en-US" b="1" dirty="0">
                <a:latin typeface="+mn-lt"/>
              </a:rPr>
              <a:t>Price Analysis </a:t>
            </a:r>
            <a:r>
              <a:rPr lang="en-US" dirty="0">
                <a:latin typeface="+mn-lt"/>
              </a:rPr>
              <a:t>= Process for determining a fair and reasonable price for an item or service</a:t>
            </a:r>
            <a:br>
              <a:rPr lang="en-US" sz="4400" dirty="0">
                <a:solidFill>
                  <a:srgbClr val="4B4F54"/>
                </a:solidFill>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2A0E9465-8A0B-96B2-936D-42F8812FE317}"/>
              </a:ext>
            </a:extLst>
          </p:cNvPr>
          <p:cNvSpPr>
            <a:spLocks noGrp="1"/>
          </p:cNvSpPr>
          <p:nvPr>
            <p:ph sz="half" idx="2"/>
          </p:nvPr>
        </p:nvSpPr>
        <p:spPr>
          <a:xfrm>
            <a:off x="778030" y="1727007"/>
            <a:ext cx="10274162" cy="4326552"/>
          </a:xfrm>
        </p:spPr>
        <p:txBody>
          <a:bodyPr>
            <a:noAutofit/>
          </a:bodyPr>
          <a:lstStyle/>
          <a:p>
            <a:r>
              <a:rPr lang="en-US" sz="2400" dirty="0">
                <a:latin typeface="Calibri" panose="020F0502020204030204" pitchFamily="34" charset="0"/>
                <a:cs typeface="Calibri" panose="020F0502020204030204" pitchFamily="34" charset="0"/>
              </a:rPr>
              <a:t>Step 1: Create an independent price estimate</a:t>
            </a:r>
          </a:p>
          <a:p>
            <a:pPr lvl="1"/>
            <a:r>
              <a:rPr lang="en-US" dirty="0">
                <a:latin typeface="Calibri" panose="020F0502020204030204" pitchFamily="34" charset="0"/>
                <a:cs typeface="Calibri" panose="020F0502020204030204" pitchFamily="34" charset="0"/>
              </a:rPr>
              <a:t>Methods to inform a price estimate include:</a:t>
            </a:r>
          </a:p>
          <a:p>
            <a:pPr lvl="2"/>
            <a:r>
              <a:rPr lang="en-US" sz="2400" dirty="0">
                <a:latin typeface="Calibri" panose="020F0502020204030204" pitchFamily="34" charset="0"/>
                <a:cs typeface="Calibri" panose="020F0502020204030204" pitchFamily="34" charset="0"/>
              </a:rPr>
              <a:t>Catalog pricing</a:t>
            </a:r>
          </a:p>
          <a:p>
            <a:pPr lvl="2"/>
            <a:r>
              <a:rPr lang="en-US" sz="2400" dirty="0">
                <a:latin typeface="Calibri" panose="020F0502020204030204" pitchFamily="34" charset="0"/>
                <a:cs typeface="Calibri" panose="020F0502020204030204" pitchFamily="34" charset="0"/>
              </a:rPr>
              <a:t>Market price comparison</a:t>
            </a:r>
          </a:p>
          <a:p>
            <a:pPr lvl="2"/>
            <a:r>
              <a:rPr lang="en-US" sz="2400" dirty="0">
                <a:latin typeface="Calibri" panose="020F0502020204030204" pitchFamily="34" charset="0"/>
                <a:cs typeface="Calibri" panose="020F0502020204030204" pitchFamily="34" charset="0"/>
              </a:rPr>
              <a:t>Historical pricing/actual costs previously incurred</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Step 2: C</a:t>
            </a:r>
            <a:r>
              <a:rPr lang="en-US" dirty="0">
                <a:latin typeface="Calibri" panose="020F0502020204030204" pitchFamily="34" charset="0"/>
                <a:cs typeface="Calibri" panose="020F0502020204030204" pitchFamily="34" charset="0"/>
              </a:rPr>
              <a:t>ompare prices of bids/quotes received (e.g., dollars per pound, per square foot, per hour, etc.) and highlight significant inconsistencies that warrant additional pricing inquiry.</a:t>
            </a:r>
          </a:p>
        </p:txBody>
      </p:sp>
    </p:spTree>
    <p:extLst>
      <p:ext uri="{BB962C8B-B14F-4D97-AF65-F5344CB8AC3E}">
        <p14:creationId xmlns:p14="http://schemas.microsoft.com/office/powerpoint/2010/main" val="92586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4E96-FE01-FA8F-D00C-B9D08473DB3C}"/>
              </a:ext>
            </a:extLst>
          </p:cNvPr>
          <p:cNvSpPr>
            <a:spLocks noGrp="1"/>
          </p:cNvSpPr>
          <p:nvPr>
            <p:ph type="title"/>
          </p:nvPr>
        </p:nvSpPr>
        <p:spPr>
          <a:xfrm>
            <a:off x="737839" y="476637"/>
            <a:ext cx="10515600" cy="1325563"/>
          </a:xfrm>
        </p:spPr>
        <p:txBody>
          <a:bodyPr>
            <a:normAutofit fontScale="90000"/>
          </a:bodyPr>
          <a:lstStyle/>
          <a:p>
            <a:r>
              <a:rPr lang="en-US" b="1" dirty="0"/>
              <a:t>Cost Analysis </a:t>
            </a:r>
            <a:r>
              <a:rPr lang="en-US" dirty="0"/>
              <a:t>= </a:t>
            </a:r>
            <a:r>
              <a:rPr lang="en-US" sz="4400" dirty="0">
                <a:solidFill>
                  <a:srgbClr val="000000"/>
                </a:solidFill>
                <a:latin typeface="Calibri" panose="020F0502020204030204" pitchFamily="34" charset="0"/>
                <a:cs typeface="Calibri" panose="020F0502020204030204" pitchFamily="34" charset="0"/>
              </a:rPr>
              <a:t>Evaluation of separate cost elements of a contract</a:t>
            </a:r>
            <a:br>
              <a:rPr lang="en-US" sz="4400" dirty="0">
                <a:solidFill>
                  <a:srgbClr val="000000"/>
                </a:solidFill>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531E634F-51F4-893B-74A8-79DFA345D5F1}"/>
              </a:ext>
            </a:extLst>
          </p:cNvPr>
          <p:cNvSpPr>
            <a:spLocks noGrp="1"/>
          </p:cNvSpPr>
          <p:nvPr>
            <p:ph idx="1"/>
          </p:nvPr>
        </p:nvSpPr>
        <p:spPr>
          <a:xfrm>
            <a:off x="838200" y="1564105"/>
            <a:ext cx="10515600" cy="4612858"/>
          </a:xfrm>
        </p:spPr>
        <p:txBody>
          <a:bodyPr>
            <a:normAutofit lnSpcReduction="10000"/>
          </a:bodyPr>
          <a:lstStyle/>
          <a:p>
            <a:r>
              <a:rPr lang="en-US" sz="2400" dirty="0">
                <a:solidFill>
                  <a:srgbClr val="000000"/>
                </a:solidFill>
                <a:latin typeface="Calibri" panose="020F0502020204030204" pitchFamily="34" charset="0"/>
                <a:cs typeface="Calibri" panose="020F0502020204030204" pitchFamily="34" charset="0"/>
              </a:rPr>
              <a:t>Step 1: List all potential elements of the contract</a:t>
            </a:r>
          </a:p>
          <a:p>
            <a:pPr lvl="1"/>
            <a:r>
              <a:rPr lang="en-US" sz="1800" dirty="0">
                <a:solidFill>
                  <a:srgbClr val="000000"/>
                </a:solidFill>
                <a:latin typeface="Calibri" panose="020F0502020204030204" pitchFamily="34" charset="0"/>
                <a:cs typeface="Calibri" panose="020F0502020204030204" pitchFamily="34" charset="0"/>
              </a:rPr>
              <a:t>Direct labor hours</a:t>
            </a:r>
          </a:p>
          <a:p>
            <a:pPr lvl="1"/>
            <a:r>
              <a:rPr lang="en-US" sz="1800" dirty="0">
                <a:solidFill>
                  <a:srgbClr val="000000"/>
                </a:solidFill>
                <a:latin typeface="Calibri" panose="020F0502020204030204" pitchFamily="34" charset="0"/>
                <a:cs typeface="Calibri" panose="020F0502020204030204" pitchFamily="34" charset="0"/>
              </a:rPr>
              <a:t>Labor rates for each labor category</a:t>
            </a:r>
          </a:p>
          <a:p>
            <a:pPr lvl="1"/>
            <a:r>
              <a:rPr lang="en-US" sz="1800" dirty="0">
                <a:solidFill>
                  <a:srgbClr val="000000"/>
                </a:solidFill>
                <a:latin typeface="Calibri" panose="020F0502020204030204" pitchFamily="34" charset="0"/>
                <a:cs typeface="Calibri" panose="020F0502020204030204" pitchFamily="34" charset="0"/>
              </a:rPr>
              <a:t>Materials/equipment</a:t>
            </a:r>
          </a:p>
          <a:p>
            <a:pPr lvl="1"/>
            <a:r>
              <a:rPr lang="en-US" sz="1800" dirty="0">
                <a:solidFill>
                  <a:srgbClr val="000000"/>
                </a:solidFill>
                <a:latin typeface="Calibri" panose="020F0502020204030204" pitchFamily="34" charset="0"/>
                <a:cs typeface="Calibri" panose="020F0502020204030204" pitchFamily="34" charset="0"/>
              </a:rPr>
              <a:t>Subcontractors</a:t>
            </a:r>
          </a:p>
          <a:p>
            <a:pPr lvl="1"/>
            <a:r>
              <a:rPr lang="en-US" sz="1800" dirty="0">
                <a:solidFill>
                  <a:srgbClr val="000000"/>
                </a:solidFill>
                <a:latin typeface="Calibri" panose="020F0502020204030204" pitchFamily="34" charset="0"/>
                <a:cs typeface="Calibri" panose="020F0502020204030204" pitchFamily="34" charset="0"/>
              </a:rPr>
              <a:t>Profit </a:t>
            </a:r>
          </a:p>
          <a:p>
            <a:pPr lvl="1"/>
            <a:r>
              <a:rPr lang="en-US" sz="1800" dirty="0">
                <a:solidFill>
                  <a:srgbClr val="000000"/>
                </a:solidFill>
                <a:latin typeface="Calibri" panose="020F0502020204030204" pitchFamily="34" charset="0"/>
                <a:cs typeface="Calibri" panose="020F0502020204030204" pitchFamily="34" charset="0"/>
              </a:rPr>
              <a:t>Other direct costs</a:t>
            </a:r>
          </a:p>
          <a:p>
            <a:r>
              <a:rPr lang="en-US" sz="2400" dirty="0"/>
              <a:t>Step 2: Prepare an independent cost estimate</a:t>
            </a:r>
          </a:p>
          <a:p>
            <a:pPr lvl="1"/>
            <a:r>
              <a:rPr lang="en-US" sz="1800" dirty="0">
                <a:latin typeface="Calibri" panose="020F0502020204030204" pitchFamily="34" charset="0"/>
                <a:cs typeface="Calibri" panose="020F0502020204030204" pitchFamily="34" charset="0"/>
              </a:rPr>
              <a:t>Actual costs previously incurred previously for same or similar work</a:t>
            </a:r>
          </a:p>
          <a:p>
            <a:pPr lvl="1"/>
            <a:r>
              <a:rPr lang="en-US" sz="1800" dirty="0">
                <a:latin typeface="Calibri" panose="020F0502020204030204" pitchFamily="34" charset="0"/>
                <a:cs typeface="Calibri" panose="020F0502020204030204" pitchFamily="34" charset="0"/>
              </a:rPr>
              <a:t>Ask other jurisdictions what they paid for similar work</a:t>
            </a:r>
          </a:p>
          <a:p>
            <a:pPr lvl="1"/>
            <a:r>
              <a:rPr lang="en-US" sz="1800" dirty="0">
                <a:latin typeface="Calibri" panose="020F0502020204030204" pitchFamily="34" charset="0"/>
                <a:cs typeface="Calibri" panose="020F0502020204030204" pitchFamily="34" charset="0"/>
              </a:rPr>
              <a:t>Call contractors to get an idea of market prices for cost elements</a:t>
            </a:r>
          </a:p>
          <a:p>
            <a:r>
              <a:rPr lang="en-US" sz="2400" dirty="0">
                <a:latin typeface="Calibri" panose="020F0502020204030204" pitchFamily="34" charset="0"/>
                <a:cs typeface="Calibri" panose="020F0502020204030204" pitchFamily="34" charset="0"/>
              </a:rPr>
              <a:t>Step 3: Review bid/proposals</a:t>
            </a:r>
          </a:p>
          <a:p>
            <a:pPr lvl="1"/>
            <a:r>
              <a:rPr lang="en-US" sz="1800" dirty="0">
                <a:latin typeface="Calibri" panose="020F0502020204030204" pitchFamily="34" charset="0"/>
                <a:cs typeface="Calibri" panose="020F0502020204030204" pitchFamily="34" charset="0"/>
              </a:rPr>
              <a:t>Bids/proposals should come in close to the price determined in the cost analysis. Investigate any discrepancies.</a:t>
            </a:r>
          </a:p>
        </p:txBody>
      </p:sp>
    </p:spTree>
    <p:extLst>
      <p:ext uri="{BB962C8B-B14F-4D97-AF65-F5344CB8AC3E}">
        <p14:creationId xmlns:p14="http://schemas.microsoft.com/office/powerpoint/2010/main" val="199032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68321-7837-521F-1970-72EC4107FCF6}"/>
              </a:ext>
            </a:extLst>
          </p:cNvPr>
          <p:cNvSpPr txBox="1"/>
          <p:nvPr/>
        </p:nvSpPr>
        <p:spPr>
          <a:xfrm>
            <a:off x="6096000" y="2399418"/>
            <a:ext cx="5789630" cy="461665"/>
          </a:xfrm>
          <a:prstGeom prst="rect">
            <a:avLst/>
          </a:prstGeom>
          <a:noFill/>
        </p:spPr>
        <p:txBody>
          <a:bodyPr wrap="square" rtlCol="0">
            <a:spAutoFit/>
          </a:bodyPr>
          <a:lstStyle/>
          <a:p>
            <a:pPr marL="457200" indent="-457200">
              <a:buFont typeface="Wingdings" panose="05000000000000000000" pitchFamily="2" charset="2"/>
              <a:buChar char="q"/>
            </a:pPr>
            <a:endParaRPr lang="en-US" sz="2400" dirty="0"/>
          </a:p>
        </p:txBody>
      </p:sp>
      <p:sp>
        <p:nvSpPr>
          <p:cNvPr id="3" name="TextBox 2">
            <a:extLst>
              <a:ext uri="{FF2B5EF4-FFF2-40B4-BE49-F238E27FC236}">
                <a16:creationId xmlns:a16="http://schemas.microsoft.com/office/drawing/2014/main" id="{BCF3CF3F-9AAE-3E5D-0392-E88F25BBDFBB}"/>
              </a:ext>
            </a:extLst>
          </p:cNvPr>
          <p:cNvSpPr txBox="1"/>
          <p:nvPr/>
        </p:nvSpPr>
        <p:spPr>
          <a:xfrm>
            <a:off x="4389680" y="122789"/>
            <a:ext cx="7525503" cy="1323439"/>
          </a:xfrm>
          <a:prstGeom prst="rect">
            <a:avLst/>
          </a:prstGeom>
          <a:noFill/>
        </p:spPr>
        <p:txBody>
          <a:bodyPr wrap="square" rtlCol="0">
            <a:spAutoFit/>
          </a:bodyPr>
          <a:lstStyle/>
          <a:p>
            <a:pPr algn="ctr"/>
            <a:r>
              <a:rPr lang="en-US" sz="4000" b="1" dirty="0">
                <a:solidFill>
                  <a:schemeClr val="accent1">
                    <a:lumMod val="75000"/>
                  </a:schemeClr>
                </a:solidFill>
              </a:rPr>
              <a:t>Must Have </a:t>
            </a:r>
            <a:r>
              <a:rPr lang="en-US" sz="4000" b="1" u="sng" dirty="0">
                <a:solidFill>
                  <a:schemeClr val="accent1">
                    <a:lumMod val="75000"/>
                  </a:schemeClr>
                </a:solidFill>
              </a:rPr>
              <a:t>Written</a:t>
            </a:r>
            <a:r>
              <a:rPr lang="en-US" sz="4000" b="1" dirty="0">
                <a:solidFill>
                  <a:schemeClr val="accent1">
                    <a:lumMod val="75000"/>
                  </a:schemeClr>
                </a:solidFill>
              </a:rPr>
              <a:t> Procurement Standards</a:t>
            </a:r>
          </a:p>
        </p:txBody>
      </p:sp>
      <p:graphicFrame>
        <p:nvGraphicFramePr>
          <p:cNvPr id="5" name="Content Placeholder 4">
            <a:extLst>
              <a:ext uri="{FF2B5EF4-FFF2-40B4-BE49-F238E27FC236}">
                <a16:creationId xmlns:a16="http://schemas.microsoft.com/office/drawing/2014/main" id="{C187EC13-744E-1BFF-F32D-2AF5E906D185}"/>
              </a:ext>
            </a:extLst>
          </p:cNvPr>
          <p:cNvGraphicFramePr>
            <a:graphicFrameLocks/>
          </p:cNvGraphicFramePr>
          <p:nvPr>
            <p:custDataLst>
              <p:tags r:id="rId1"/>
            </p:custDataLst>
            <p:extLst>
              <p:ext uri="{D42A27DB-BD31-4B8C-83A1-F6EECF244321}">
                <p14:modId xmlns:p14="http://schemas.microsoft.com/office/powerpoint/2010/main" val="1367008736"/>
              </p:ext>
            </p:extLst>
          </p:nvPr>
        </p:nvGraphicFramePr>
        <p:xfrm>
          <a:off x="26357" y="985684"/>
          <a:ext cx="5302378" cy="3751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Arrow Connector 5">
            <a:extLst>
              <a:ext uri="{FF2B5EF4-FFF2-40B4-BE49-F238E27FC236}">
                <a16:creationId xmlns:a16="http://schemas.microsoft.com/office/drawing/2014/main" id="{8BBB3379-878D-2945-10C8-89700207577D}"/>
              </a:ext>
            </a:extLst>
          </p:cNvPr>
          <p:cNvCxnSpPr>
            <a:cxnSpLocks/>
          </p:cNvCxnSpPr>
          <p:nvPr/>
        </p:nvCxnSpPr>
        <p:spPr>
          <a:xfrm>
            <a:off x="1082563" y="1516566"/>
            <a:ext cx="1644997" cy="172361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8425A1-5C45-7B69-8A9A-9CA6D372714B}"/>
              </a:ext>
            </a:extLst>
          </p:cNvPr>
          <p:cNvSpPr txBox="1"/>
          <p:nvPr/>
        </p:nvSpPr>
        <p:spPr>
          <a:xfrm>
            <a:off x="6206364" y="1516566"/>
            <a:ext cx="5491265" cy="5109091"/>
          </a:xfrm>
          <a:prstGeom prst="rect">
            <a:avLst/>
          </a:prstGeom>
          <a:noFill/>
        </p:spPr>
        <p:txBody>
          <a:bodyPr wrap="square" rtlCol="0">
            <a:spAutoFit/>
          </a:bodyPr>
          <a:lstStyle/>
          <a:p>
            <a:pPr marL="457200" indent="-457200">
              <a:buFont typeface="Arial" panose="020B0604020202020204" pitchFamily="34" charset="0"/>
              <a:buChar char="•"/>
            </a:pPr>
            <a:r>
              <a:rPr lang="en-US" sz="2800" dirty="0"/>
              <a:t>“Must have and use documented . . . Procedures, consistent with State, local and tribal laws and regulations.” </a:t>
            </a:r>
            <a:r>
              <a:rPr lang="en-US" sz="2800" kern="1200" dirty="0"/>
              <a:t>(2 C.F.R. § 200.318(a))</a:t>
            </a:r>
          </a:p>
          <a:p>
            <a:pPr marL="457200" indent="-457200">
              <a:buFont typeface="Arial" panose="020B0604020202020204" pitchFamily="34" charset="0"/>
              <a:buChar char="•"/>
            </a:pPr>
            <a:r>
              <a:rPr lang="en-US" sz="2800" dirty="0"/>
              <a:t>For ARPA, this applies to units who received $10 million or more (or have other federal awards that require compliance with UG procurement)</a:t>
            </a:r>
            <a:endParaRPr lang="en-US" sz="2800" kern="1200" dirty="0"/>
          </a:p>
          <a:p>
            <a:endParaRPr lang="en-US" sz="2800" kern="1200" dirty="0"/>
          </a:p>
          <a:p>
            <a:endParaRPr lang="en-US" dirty="0"/>
          </a:p>
        </p:txBody>
      </p:sp>
      <p:sp>
        <p:nvSpPr>
          <p:cNvPr id="7" name="TextBox 6">
            <a:extLst>
              <a:ext uri="{FF2B5EF4-FFF2-40B4-BE49-F238E27FC236}">
                <a16:creationId xmlns:a16="http://schemas.microsoft.com/office/drawing/2014/main" id="{38F5995A-6B5A-E3B5-E0F5-A9278247DC9A}"/>
              </a:ext>
            </a:extLst>
          </p:cNvPr>
          <p:cNvSpPr txBox="1"/>
          <p:nvPr/>
        </p:nvSpPr>
        <p:spPr>
          <a:xfrm rot="20004206">
            <a:off x="-169232" y="1019137"/>
            <a:ext cx="3079117" cy="369332"/>
          </a:xfrm>
          <a:prstGeom prst="rect">
            <a:avLst/>
          </a:prstGeom>
          <a:noFill/>
        </p:spPr>
        <p:txBody>
          <a:bodyPr wrap="square" rtlCol="0">
            <a:spAutoFit/>
          </a:bodyPr>
          <a:lstStyle/>
          <a:p>
            <a:r>
              <a:rPr lang="en-US" dirty="0"/>
              <a:t>Follow most restrictive rule</a:t>
            </a:r>
          </a:p>
        </p:txBody>
      </p:sp>
    </p:spTree>
    <p:extLst>
      <p:ext uri="{BB962C8B-B14F-4D97-AF65-F5344CB8AC3E}">
        <p14:creationId xmlns:p14="http://schemas.microsoft.com/office/powerpoint/2010/main" val="2290317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684A1-B58A-C32D-01D7-B867715BF032}"/>
              </a:ext>
            </a:extLst>
          </p:cNvPr>
          <p:cNvSpPr txBox="1"/>
          <p:nvPr/>
        </p:nvSpPr>
        <p:spPr>
          <a:xfrm>
            <a:off x="1267641" y="885740"/>
            <a:ext cx="9225657" cy="5078313"/>
          </a:xfrm>
          <a:prstGeom prst="rect">
            <a:avLst/>
          </a:prstGeom>
          <a:noFill/>
        </p:spPr>
        <p:txBody>
          <a:bodyPr wrap="square" rtlCol="0">
            <a:spAutoFit/>
          </a:bodyPr>
          <a:lstStyle/>
          <a:p>
            <a:pPr marL="285750" indent="-285750">
              <a:buFont typeface="Arial" panose="020B0604020202020204" pitchFamily="34" charset="0"/>
              <a:buChar char="•"/>
            </a:pPr>
            <a:r>
              <a:rPr lang="en-US" dirty="0"/>
              <a:t>Adopt a procurement policy that includes documented procurement procedures consistent with state, local, and federal laws and regulations.</a:t>
            </a:r>
          </a:p>
          <a:p>
            <a:pPr marL="285750" indent="-285750">
              <a:buFont typeface="Arial" panose="020B0604020202020204" pitchFamily="34" charset="0"/>
              <a:buChar char="•"/>
            </a:pPr>
            <a:r>
              <a:rPr lang="en-US" dirty="0"/>
              <a:t>Maintaining written standards of conduct governing covering conflicts of interests of employees engaged in the selection, award and administration of contracts.</a:t>
            </a:r>
          </a:p>
          <a:p>
            <a:pPr marL="285750" indent="-285750">
              <a:buFont typeface="Arial" panose="020B0604020202020204" pitchFamily="34" charset="0"/>
              <a:buChar char="•"/>
            </a:pPr>
            <a:r>
              <a:rPr lang="en-US" dirty="0"/>
              <a:t>Document and maintain records to document the history of procurements.</a:t>
            </a:r>
          </a:p>
          <a:p>
            <a:pPr marL="285750" indent="-285750">
              <a:buFont typeface="Arial" panose="020B0604020202020204" pitchFamily="34" charset="0"/>
              <a:buChar char="•"/>
            </a:pPr>
            <a:r>
              <a:rPr lang="en-US" dirty="0"/>
              <a:t>Ensure compliance with state procurement and contracting law and abide by local procurement requirements, when applicable (most restrictive rule)</a:t>
            </a:r>
          </a:p>
          <a:p>
            <a:pPr marL="285750" indent="-285750">
              <a:buFont typeface="Arial" panose="020B0604020202020204" pitchFamily="34" charset="0"/>
              <a:buChar char="•"/>
            </a:pPr>
            <a:r>
              <a:rPr lang="en-US" dirty="0"/>
              <a:t>Document any decision to use noncompetitive procurement 2 CFR 200.320(c).</a:t>
            </a:r>
          </a:p>
          <a:p>
            <a:pPr marL="285750" indent="-285750">
              <a:buFont typeface="Arial" panose="020B0604020202020204" pitchFamily="34" charset="0"/>
              <a:buChar char="•"/>
            </a:pPr>
            <a:r>
              <a:rPr lang="en-US" dirty="0"/>
              <a:t>Perform a cost or price analysis with every procurement action in excess of the simplified acquisition threshold, including contract modifications.</a:t>
            </a:r>
          </a:p>
          <a:p>
            <a:pPr marL="285750" indent="-285750">
              <a:buFont typeface="Arial" panose="020B0604020202020204" pitchFamily="34" charset="0"/>
              <a:buChar char="•"/>
            </a:pPr>
            <a:r>
              <a:rPr lang="en-US" dirty="0"/>
              <a:t>Provide for full and open competition.</a:t>
            </a:r>
          </a:p>
          <a:p>
            <a:pPr marL="285750" indent="-285750">
              <a:buFont typeface="Arial" panose="020B0604020202020204" pitchFamily="34" charset="0"/>
              <a:buChar char="•"/>
            </a:pPr>
            <a:r>
              <a:rPr lang="en-US" dirty="0"/>
              <a:t>Ensure that every purchase order or other contract includes the applicable provisions required by 2 CFR 200.327 and described in Appendix II of 2 CFR 200. Contract clauses available on </a:t>
            </a:r>
            <a:r>
              <a:rPr lang="en-US" dirty="0">
                <a:hlinkClick r:id="rId3"/>
              </a:rPr>
              <a:t>SOG ARP/CSLFRF website</a:t>
            </a:r>
            <a:endParaRPr lang="en-US" dirty="0"/>
          </a:p>
          <a:p>
            <a:pPr marL="285750" indent="-285750">
              <a:buFont typeface="Arial" panose="020B0604020202020204" pitchFamily="34" charset="0"/>
              <a:buChar char="•"/>
            </a:pPr>
            <a:r>
              <a:rPr lang="en-US" dirty="0"/>
              <a:t>Adopt process to verify that a contractor is eligible by reviewing the suspended and debarred list on SAM.gov</a:t>
            </a:r>
          </a:p>
          <a:p>
            <a:pPr marL="285750" indent="-285750">
              <a:buFont typeface="Arial" panose="020B0604020202020204" pitchFamily="34" charset="0"/>
              <a:buChar char="•"/>
            </a:pPr>
            <a:r>
              <a:rPr lang="en-US" dirty="0"/>
              <a:t>Comply with HUB requirements/Minority and Women-Owned  Business requirements</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CCDE9255-C8A5-0C19-0148-D12F14DD01AF}"/>
              </a:ext>
            </a:extLst>
          </p:cNvPr>
          <p:cNvSpPr txBox="1"/>
          <p:nvPr/>
        </p:nvSpPr>
        <p:spPr>
          <a:xfrm>
            <a:off x="666206" y="117566"/>
            <a:ext cx="9980023" cy="769441"/>
          </a:xfrm>
          <a:prstGeom prst="rect">
            <a:avLst/>
          </a:prstGeom>
          <a:noFill/>
        </p:spPr>
        <p:txBody>
          <a:bodyPr wrap="square" rtlCol="0">
            <a:spAutoFit/>
          </a:bodyPr>
          <a:lstStyle/>
          <a:p>
            <a:pPr algn="ctr"/>
            <a:r>
              <a:rPr lang="en-US" sz="4400" dirty="0"/>
              <a:t>UG Procurement Compliance Tips</a:t>
            </a:r>
          </a:p>
        </p:txBody>
      </p:sp>
    </p:spTree>
    <p:extLst>
      <p:ext uri="{BB962C8B-B14F-4D97-AF65-F5344CB8AC3E}">
        <p14:creationId xmlns:p14="http://schemas.microsoft.com/office/powerpoint/2010/main" val="201228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5994-AEC1-9C02-420E-23EA57DA24F3}"/>
              </a:ext>
            </a:extLst>
          </p:cNvPr>
          <p:cNvSpPr>
            <a:spLocks noGrp="1"/>
          </p:cNvSpPr>
          <p:nvPr>
            <p:ph type="title"/>
          </p:nvPr>
        </p:nvSpPr>
        <p:spPr/>
        <p:txBody>
          <a:bodyPr/>
          <a:lstStyle/>
          <a:p>
            <a:r>
              <a:rPr lang="en-US" b="1" dirty="0"/>
              <a:t>Does the UG specify a process to purchase real property?</a:t>
            </a:r>
          </a:p>
        </p:txBody>
      </p:sp>
      <p:sp>
        <p:nvSpPr>
          <p:cNvPr id="3" name="Content Placeholder 2">
            <a:extLst>
              <a:ext uri="{FF2B5EF4-FFF2-40B4-BE49-F238E27FC236}">
                <a16:creationId xmlns:a16="http://schemas.microsoft.com/office/drawing/2014/main" id="{2E6B19CD-1FA7-0DD0-704F-C3F3A20C1DAB}"/>
              </a:ext>
            </a:extLst>
          </p:cNvPr>
          <p:cNvSpPr>
            <a:spLocks noGrp="1"/>
          </p:cNvSpPr>
          <p:nvPr>
            <p:ph idx="1"/>
          </p:nvPr>
        </p:nvSpPr>
        <p:spPr/>
        <p:txBody>
          <a:bodyPr>
            <a:noAutofit/>
          </a:bodyPr>
          <a:lstStyle/>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No. </a:t>
            </a:r>
            <a:r>
              <a:rPr lang="en-US" sz="2400" dirty="0">
                <a:latin typeface="Calibri" panose="020F0502020204030204" pitchFamily="34" charset="0"/>
                <a:cs typeface="Calibri" panose="020F0502020204030204" pitchFamily="34" charset="0"/>
              </a:rPr>
              <a:t>Capital expenditures for buildings and land are generally unallowable as direct charges. 2 C.F.R. 200.439. However, Treasury regulations specifically allow land acquisition and the purchase of other capital assets to support certain eligible uses.</a:t>
            </a:r>
          </a:p>
          <a:p>
            <a:pPr marL="0" marR="0" lvl="0" indent="0">
              <a:spcBef>
                <a:spcPts val="0"/>
              </a:spcBef>
              <a:spcAft>
                <a:spcPts val="0"/>
              </a:spcAft>
              <a:buNone/>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Title vests with the NFE upon acquisition</a:t>
            </a:r>
          </a:p>
          <a:p>
            <a:pPr>
              <a:spcBef>
                <a:spcPts val="0"/>
              </a:spcBef>
            </a:pPr>
            <a:r>
              <a:rPr lang="en-US" sz="2400" dirty="0">
                <a:latin typeface="Calibri" panose="020F0502020204030204" pitchFamily="34" charset="0"/>
                <a:ea typeface="Times New Roman" panose="02020603050405020304" pitchFamily="18" charset="0"/>
                <a:cs typeface="Calibri" panose="020F0502020204030204" pitchFamily="34" charset="0"/>
              </a:rPr>
              <a:t>I</a:t>
            </a:r>
            <a:r>
              <a:rPr lang="en-US" sz="2400" dirty="0">
                <a:effectLst/>
                <a:latin typeface="Calibri" panose="020F0502020204030204" pitchFamily="34" charset="0"/>
                <a:ea typeface="Times New Roman" panose="02020603050405020304" pitchFamily="18" charset="0"/>
                <a:cs typeface="Calibri" panose="020F0502020204030204" pitchFamily="34" charset="0"/>
              </a:rPr>
              <a:t>nsurance is required</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Must report on real property on an annual basis using Standard Form 429.</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Must follow ARPA’s eligible use requirements</a:t>
            </a:r>
          </a:p>
          <a:p>
            <a:pPr lvl="1">
              <a:spcBef>
                <a:spcPts val="0"/>
              </a:spcBef>
            </a:pPr>
            <a:r>
              <a:rPr lang="en-US" dirty="0">
                <a:latin typeface="Calibri" panose="020F0502020204030204" pitchFamily="34" charset="0"/>
                <a:ea typeface="Times New Roman" panose="02020603050405020304" pitchFamily="18" charset="0"/>
                <a:cs typeface="Calibri" panose="020F0502020204030204" pitchFamily="34" charset="0"/>
              </a:rPr>
              <a:t>During the award period, property may be used for any category</a:t>
            </a:r>
          </a:p>
          <a:p>
            <a:pPr lvl="1">
              <a:spcBef>
                <a:spcPts val="0"/>
              </a:spcBef>
            </a:pPr>
            <a:r>
              <a:rPr lang="en-US" dirty="0">
                <a:effectLst/>
                <a:latin typeface="Calibri" panose="020F0502020204030204" pitchFamily="34" charset="0"/>
                <a:ea typeface="Times New Roman" panose="02020603050405020304" pitchFamily="18" charset="0"/>
                <a:cs typeface="Calibri" panose="020F0502020204030204" pitchFamily="34" charset="0"/>
              </a:rPr>
              <a:t>After the award period, the</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use must be consistent with the purpose for which the property was purchased or improved or for any other eligible purpose in the same category</a:t>
            </a:r>
          </a:p>
          <a:p>
            <a:pPr marL="0" indent="0">
              <a:spcBef>
                <a:spcPts val="0"/>
              </a:spcBef>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1203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5859-362B-4C57-AD26-FA93C7336609}"/>
              </a:ext>
            </a:extLst>
          </p:cNvPr>
          <p:cNvSpPr>
            <a:spLocks noGrp="1"/>
          </p:cNvSpPr>
          <p:nvPr>
            <p:ph type="title"/>
          </p:nvPr>
        </p:nvSpPr>
        <p:spPr>
          <a:xfrm>
            <a:off x="5925814" y="-342589"/>
            <a:ext cx="8237176" cy="1778000"/>
          </a:xfrm>
        </p:spPr>
        <p:txBody>
          <a:bodyPr>
            <a:noAutofit/>
          </a:bodyPr>
          <a:lstStyle/>
          <a:p>
            <a:pPr>
              <a:lnSpc>
                <a:spcPct val="90000"/>
              </a:lnSpc>
            </a:pPr>
            <a:br>
              <a:rPr lang="en-US" sz="3200" dirty="0">
                <a:solidFill>
                  <a:schemeClr val="accent1">
                    <a:lumMod val="50000"/>
                  </a:schemeClr>
                </a:solidFill>
                <a:latin typeface="Avenir Next LT Pro Demi" panose="020B0704020202020204" pitchFamily="34" charset="0"/>
              </a:rPr>
            </a:br>
            <a:r>
              <a:rPr lang="en-US" sz="3200" dirty="0">
                <a:solidFill>
                  <a:schemeClr val="accent1">
                    <a:lumMod val="50000"/>
                  </a:schemeClr>
                </a:solidFill>
                <a:latin typeface="Avenir Next LT Pro Demi" panose="020B0704020202020204" pitchFamily="34" charset="0"/>
              </a:rPr>
              <a:t>Uniform Guidance, Subpart D</a:t>
            </a:r>
            <a:endParaRPr lang="en-US" sz="3200" dirty="0">
              <a:solidFill>
                <a:srgbClr val="002060"/>
              </a:solidFill>
              <a:latin typeface="Avenir Next LT Pro Demi" panose="020B070402020202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29F3BF6D-AE10-4298-9D25-0B7888B5C60D}"/>
              </a:ext>
            </a:extLst>
          </p:cNvPr>
          <p:cNvPicPr>
            <a:picLocks noChangeAspect="1"/>
          </p:cNvPicPr>
          <p:nvPr/>
        </p:nvPicPr>
        <p:blipFill rotWithShape="1">
          <a:blip r:embed="rId3"/>
          <a:srcRect l="30128" t="35692" r="6731" b="20789"/>
          <a:stretch/>
        </p:blipFill>
        <p:spPr bwMode="auto">
          <a:xfrm>
            <a:off x="6268385" y="1316249"/>
            <a:ext cx="5271842" cy="4861525"/>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5" name="Picture 4" descr="A document with text on it&#10;&#10;Description automatically generated">
            <a:extLst>
              <a:ext uri="{FF2B5EF4-FFF2-40B4-BE49-F238E27FC236}">
                <a16:creationId xmlns:a16="http://schemas.microsoft.com/office/drawing/2014/main" id="{F8F5E755-AD45-9E0B-CF30-20C84B910ED8}"/>
              </a:ext>
            </a:extLst>
          </p:cNvPr>
          <p:cNvPicPr>
            <a:picLocks noChangeAspect="1"/>
          </p:cNvPicPr>
          <p:nvPr/>
        </p:nvPicPr>
        <p:blipFill>
          <a:blip r:embed="rId4"/>
          <a:stretch>
            <a:fillRect/>
          </a:stretch>
        </p:blipFill>
        <p:spPr>
          <a:xfrm>
            <a:off x="0" y="0"/>
            <a:ext cx="5322418" cy="6779941"/>
          </a:xfrm>
          <a:prstGeom prst="rect">
            <a:avLst/>
          </a:prstGeom>
        </p:spPr>
      </p:pic>
    </p:spTree>
    <p:extLst>
      <p:ext uri="{BB962C8B-B14F-4D97-AF65-F5344CB8AC3E}">
        <p14:creationId xmlns:p14="http://schemas.microsoft.com/office/powerpoint/2010/main" val="62338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4656-CDA1-2EAE-97D4-7E9BA512377A}"/>
              </a:ext>
            </a:extLst>
          </p:cNvPr>
          <p:cNvSpPr>
            <a:spLocks noGrp="1"/>
          </p:cNvSpPr>
          <p:nvPr>
            <p:ph type="title"/>
          </p:nvPr>
        </p:nvSpPr>
        <p:spPr>
          <a:xfrm>
            <a:off x="737726" y="365125"/>
            <a:ext cx="10515600" cy="1325563"/>
          </a:xfrm>
        </p:spPr>
        <p:txBody>
          <a:bodyPr/>
          <a:lstStyle/>
          <a:p>
            <a:pPr algn="ctr"/>
            <a:r>
              <a:rPr lang="en-US" dirty="0"/>
              <a:t>Written Conflict of Interest Policy</a:t>
            </a:r>
          </a:p>
        </p:txBody>
      </p:sp>
      <p:sp>
        <p:nvSpPr>
          <p:cNvPr id="3" name="Content Placeholder 2">
            <a:extLst>
              <a:ext uri="{FF2B5EF4-FFF2-40B4-BE49-F238E27FC236}">
                <a16:creationId xmlns:a16="http://schemas.microsoft.com/office/drawing/2014/main" id="{C0E14252-0BC3-2BB3-E23D-E063E6A480CD}"/>
              </a:ext>
            </a:extLst>
          </p:cNvPr>
          <p:cNvSpPr>
            <a:spLocks noGrp="1"/>
          </p:cNvSpPr>
          <p:nvPr>
            <p:ph idx="1"/>
          </p:nvPr>
        </p:nvSpPr>
        <p:spPr/>
        <p:txBody>
          <a:bodyPr/>
          <a:lstStyle/>
          <a:p>
            <a:r>
              <a:rPr lang="en-US" dirty="0"/>
              <a:t>Must maintain written standards of conduct that cover conflicts of interests of employees, officers, &amp; agents engaged in all stages of the procurement process (selection, award, and administration of contracts)</a:t>
            </a:r>
          </a:p>
          <a:p>
            <a:pPr lvl="1"/>
            <a:r>
              <a:rPr lang="en-US" dirty="0"/>
              <a:t>Applies to real or apparent conflicts of interest</a:t>
            </a:r>
          </a:p>
          <a:p>
            <a:pPr lvl="1"/>
            <a:r>
              <a:rPr lang="en-US" dirty="0"/>
              <a:t>Also prohibits soliciting or accepting gratuities, favors, or things of value from contractors</a:t>
            </a:r>
          </a:p>
          <a:p>
            <a:pPr lvl="1"/>
            <a:r>
              <a:rPr lang="en-US" dirty="0"/>
              <a:t>Must provide penalties for violations </a:t>
            </a:r>
          </a:p>
        </p:txBody>
      </p:sp>
      <p:sp>
        <p:nvSpPr>
          <p:cNvPr id="5" name="TextBox 4">
            <a:extLst>
              <a:ext uri="{FF2B5EF4-FFF2-40B4-BE49-F238E27FC236}">
                <a16:creationId xmlns:a16="http://schemas.microsoft.com/office/drawing/2014/main" id="{2F51B94F-3A73-51D8-E382-BADEC6FF0616}"/>
              </a:ext>
            </a:extLst>
          </p:cNvPr>
          <p:cNvSpPr txBox="1"/>
          <p:nvPr/>
        </p:nvSpPr>
        <p:spPr>
          <a:xfrm>
            <a:off x="3950984" y="1352134"/>
            <a:ext cx="35029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cs typeface="Segoe UI"/>
              </a:rPr>
              <a:t> </a:t>
            </a:r>
            <a:r>
              <a:rPr lang="en-US" sz="2400" b="1" dirty="0">
                <a:cs typeface="Segoe UI"/>
              </a:rPr>
              <a:t>2 C.F.R. § 200.318(c)</a:t>
            </a:r>
            <a:r>
              <a:rPr lang="en-US" sz="2400" b="1" dirty="0">
                <a:solidFill>
                  <a:srgbClr val="FFFFFF"/>
                </a:solidFill>
                <a:cs typeface="Segoe UI"/>
              </a:rPr>
              <a:t>))</a:t>
            </a:r>
          </a:p>
        </p:txBody>
      </p:sp>
    </p:spTree>
    <p:extLst>
      <p:ext uri="{BB962C8B-B14F-4D97-AF65-F5344CB8AC3E}">
        <p14:creationId xmlns:p14="http://schemas.microsoft.com/office/powerpoint/2010/main" val="360749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42045D-C315-3CE3-7467-B994B97FEE97}"/>
              </a:ext>
            </a:extLst>
          </p:cNvPr>
          <p:cNvSpPr txBox="1"/>
          <p:nvPr/>
        </p:nvSpPr>
        <p:spPr>
          <a:xfrm>
            <a:off x="933690" y="1883730"/>
            <a:ext cx="10324618" cy="3416320"/>
          </a:xfrm>
          <a:prstGeom prst="rect">
            <a:avLst/>
          </a:prstGeom>
          <a:solidFill>
            <a:schemeClr val="bg1"/>
          </a:solidFill>
        </p:spPr>
        <p:txBody>
          <a:bodyPr wrap="square" rtlCol="0">
            <a:spAutoFit/>
          </a:bodyPr>
          <a:lstStyle/>
          <a:p>
            <a:r>
              <a:rPr lang="en-US" sz="3600" dirty="0"/>
              <a:t>Prohibited acts include:</a:t>
            </a:r>
            <a:endParaRPr lang="en-US" sz="3600" dirty="0">
              <a:latin typeface="Calibri" panose="020F050202020403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Arial" panose="020B0604020202020204" pitchFamily="34" charset="0"/>
              </a:rPr>
              <a:t>Requiring unnecessary experience o</a:t>
            </a:r>
          </a:p>
          <a:p>
            <a:pPr marL="457200" marR="0" lvl="0" indent="-457200">
              <a:spcBef>
                <a:spcPts val="0"/>
              </a:spcBef>
              <a:spcAft>
                <a:spcPts val="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Arial" panose="020B0604020202020204" pitchFamily="34" charset="0"/>
              </a:rPr>
              <a:t>E</a:t>
            </a:r>
            <a:r>
              <a:rPr lang="en-US" sz="3600" dirty="0">
                <a:effectLst/>
                <a:latin typeface="Calibri" panose="020F0502020204030204" pitchFamily="34" charset="0"/>
                <a:ea typeface="Calibri" panose="020F0502020204030204" pitchFamily="34" charset="0"/>
                <a:cs typeface="Arial" panose="020B0604020202020204" pitchFamily="34" charset="0"/>
              </a:rPr>
              <a:t>xcessive bonding</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Arial" panose="020B0604020202020204" pitchFamily="34" charset="0"/>
              </a:rPr>
              <a:t>Specifying only a “brand name” product instead of allowing “an equal” product</a:t>
            </a:r>
          </a:p>
          <a:p>
            <a:pPr marL="457200" marR="0" lvl="0" indent="-457200">
              <a:spcBef>
                <a:spcPts val="0"/>
              </a:spcBef>
              <a:spcAft>
                <a:spcPts val="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Arial" panose="020B0604020202020204" pitchFamily="34" charset="0"/>
              </a:rPr>
              <a:t>Any other arbitrary actions</a:t>
            </a:r>
            <a:endParaRPr lang="en-US" sz="3600" dirty="0"/>
          </a:p>
        </p:txBody>
      </p:sp>
      <p:sp>
        <p:nvSpPr>
          <p:cNvPr id="3" name="TextBox 2">
            <a:extLst>
              <a:ext uri="{FF2B5EF4-FFF2-40B4-BE49-F238E27FC236}">
                <a16:creationId xmlns:a16="http://schemas.microsoft.com/office/drawing/2014/main" id="{382429F0-B20F-3C06-EFEF-1A9B45CEAEEA}"/>
              </a:ext>
            </a:extLst>
          </p:cNvPr>
          <p:cNvSpPr txBox="1"/>
          <p:nvPr/>
        </p:nvSpPr>
        <p:spPr>
          <a:xfrm>
            <a:off x="1992192" y="145219"/>
            <a:ext cx="8207615" cy="1692771"/>
          </a:xfrm>
          <a:prstGeom prst="rect">
            <a:avLst/>
          </a:prstGeom>
          <a:noFill/>
        </p:spPr>
        <p:txBody>
          <a:bodyPr wrap="square">
            <a:spAutoFit/>
          </a:bodyPr>
          <a:lstStyle/>
          <a:p>
            <a:pPr algn="ctr"/>
            <a:r>
              <a:rPr lang="en-US" sz="4000" dirty="0"/>
              <a:t>Maintain “Full and Open Competition”</a:t>
            </a:r>
          </a:p>
          <a:p>
            <a:pPr algn="ct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2 CFR </a:t>
            </a:r>
            <a:r>
              <a:rPr lang="en-US" sz="3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200.319(b)</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200" dirty="0"/>
          </a:p>
        </p:txBody>
      </p:sp>
    </p:spTree>
    <p:extLst>
      <p:ext uri="{BB962C8B-B14F-4D97-AF65-F5344CB8AC3E}">
        <p14:creationId xmlns:p14="http://schemas.microsoft.com/office/powerpoint/2010/main" val="110055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C7C9D3E-6FD7-9E91-F59E-8AFDB3EFBBA7}"/>
              </a:ext>
            </a:extLst>
          </p:cNvPr>
          <p:cNvSpPr/>
          <p:nvPr/>
        </p:nvSpPr>
        <p:spPr>
          <a:xfrm>
            <a:off x="278780" y="223787"/>
            <a:ext cx="11392829" cy="1406218"/>
          </a:xfrm>
          <a:custGeom>
            <a:avLst/>
            <a:gdLst>
              <a:gd name="connsiteX0" fmla="*/ 0 w 2524020"/>
              <a:gd name="connsiteY0" fmla="*/ 0 h 1514412"/>
              <a:gd name="connsiteX1" fmla="*/ 2524020 w 2524020"/>
              <a:gd name="connsiteY1" fmla="*/ 0 h 1514412"/>
              <a:gd name="connsiteX2" fmla="*/ 2524020 w 2524020"/>
              <a:gd name="connsiteY2" fmla="*/ 1514412 h 1514412"/>
              <a:gd name="connsiteX3" fmla="*/ 0 w 2524020"/>
              <a:gd name="connsiteY3" fmla="*/ 1514412 h 1514412"/>
              <a:gd name="connsiteX4" fmla="*/ 0 w 2524020"/>
              <a:gd name="connsiteY4" fmla="*/ 0 h 151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020" h="1514412">
                <a:moveTo>
                  <a:pt x="0" y="0"/>
                </a:moveTo>
                <a:lnTo>
                  <a:pt x="2524020" y="0"/>
                </a:lnTo>
                <a:lnTo>
                  <a:pt x="2524020" y="1514412"/>
                </a:lnTo>
                <a:lnTo>
                  <a:pt x="0" y="1514412"/>
                </a:lnTo>
                <a:lnTo>
                  <a:pt x="0" y="0"/>
                </a:lnTo>
                <a:close/>
              </a:path>
            </a:pathLst>
          </a:custGeom>
          <a:solidFill>
            <a:schemeClr val="accent5"/>
          </a:solidFill>
        </p:spPr>
        <p:style>
          <a:lnRef idx="0">
            <a:schemeClr val="lt1">
              <a:hueOff val="0"/>
              <a:satOff val="0"/>
              <a:lumOff val="0"/>
              <a:alphaOff val="0"/>
            </a:schemeClr>
          </a:lnRef>
          <a:fillRef idx="3">
            <a:schemeClr val="accent5">
              <a:hueOff val="-2534453"/>
              <a:satOff val="-6532"/>
              <a:lumOff val="-4412"/>
              <a:alphaOff val="0"/>
            </a:schemeClr>
          </a:fillRef>
          <a:effectRef idx="2">
            <a:schemeClr val="accent5">
              <a:hueOff val="-2534453"/>
              <a:satOff val="-6532"/>
              <a:lumOff val="-4412"/>
              <a:alphaOff val="0"/>
            </a:schemeClr>
          </a:effectRef>
          <a:fontRef idx="minor">
            <a:schemeClr val="lt1"/>
          </a:fontRef>
        </p:style>
        <p:txBody>
          <a:bodyPr spcFirstLastPara="0" vert="horz" wrap="square" lIns="123679" tIns="129823" rIns="123679" bIns="129823" numCol="1" spcCol="1270" anchor="ctr" anchorCtr="0">
            <a:noAutofit/>
          </a:bodyPr>
          <a:lstStyle/>
          <a:p>
            <a:pPr marL="0" lvl="0" indent="0" algn="ctr" defTabSz="711200">
              <a:lnSpc>
                <a:spcPct val="90000"/>
              </a:lnSpc>
              <a:spcBef>
                <a:spcPct val="0"/>
              </a:spcBef>
              <a:spcAft>
                <a:spcPct val="35000"/>
              </a:spcAft>
              <a:buNone/>
            </a:pPr>
            <a:r>
              <a:rPr lang="en-US" sz="4000" b="1" kern="1200" dirty="0"/>
              <a:t>No State or Local Preferences</a:t>
            </a:r>
          </a:p>
          <a:p>
            <a:pPr marL="0" lvl="0" indent="0" algn="ctr" defTabSz="711200">
              <a:lnSpc>
                <a:spcPct val="90000"/>
              </a:lnSpc>
              <a:spcBef>
                <a:spcPct val="0"/>
              </a:spcBef>
              <a:spcAft>
                <a:spcPct val="35000"/>
              </a:spcAft>
              <a:buNone/>
            </a:pPr>
            <a:r>
              <a:rPr lang="en-US" sz="2800" b="1" kern="1200" dirty="0"/>
              <a:t>(2 C.F.R. § 200.319(c))</a:t>
            </a:r>
          </a:p>
        </p:txBody>
      </p:sp>
      <p:pic>
        <p:nvPicPr>
          <p:cNvPr id="6" name="Picture 5" descr="A map of the united states&#10;&#10;Description automatically generated">
            <a:extLst>
              <a:ext uri="{FF2B5EF4-FFF2-40B4-BE49-F238E27FC236}">
                <a16:creationId xmlns:a16="http://schemas.microsoft.com/office/drawing/2014/main" id="{0724E3DD-50EE-DCE6-EB81-A0BBFED3F8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0390" y="2233778"/>
            <a:ext cx="5357155" cy="3381704"/>
          </a:xfrm>
          <a:prstGeom prst="rect">
            <a:avLst/>
          </a:prstGeom>
        </p:spPr>
      </p:pic>
      <p:sp>
        <p:nvSpPr>
          <p:cNvPr id="7" name="TextBox 6">
            <a:extLst>
              <a:ext uri="{FF2B5EF4-FFF2-40B4-BE49-F238E27FC236}">
                <a16:creationId xmlns:a16="http://schemas.microsoft.com/office/drawing/2014/main" id="{2E404AB7-6DDE-2BB5-CE80-FB26AAFD507E}"/>
              </a:ext>
            </a:extLst>
          </p:cNvPr>
          <p:cNvSpPr txBox="1"/>
          <p:nvPr/>
        </p:nvSpPr>
        <p:spPr>
          <a:xfrm>
            <a:off x="6859394" y="1761893"/>
            <a:ext cx="4812216"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No geographic preferences may be used in the evaluation of bids or proposals</a:t>
            </a:r>
          </a:p>
          <a:p>
            <a:pPr marL="742950" lvl="1" indent="-285750">
              <a:buFont typeface="Arial" panose="020B0604020202020204" pitchFamily="34" charset="0"/>
              <a:buChar char="•"/>
            </a:pPr>
            <a:r>
              <a:rPr lang="en-US" sz="2400" b="1" dirty="0"/>
              <a:t>Exception</a:t>
            </a:r>
            <a:r>
              <a:rPr lang="en-US" sz="2400" dirty="0"/>
              <a:t>: A/E service contracts may be given an in-state preference</a:t>
            </a:r>
          </a:p>
          <a:p>
            <a:endParaRPr lang="en-US" dirty="0"/>
          </a:p>
        </p:txBody>
      </p:sp>
      <p:sp>
        <p:nvSpPr>
          <p:cNvPr id="8" name="TextBox 7">
            <a:extLst>
              <a:ext uri="{FF2B5EF4-FFF2-40B4-BE49-F238E27FC236}">
                <a16:creationId xmlns:a16="http://schemas.microsoft.com/office/drawing/2014/main" id="{80648BE7-6269-DD22-C0EF-729D9BD7F905}"/>
              </a:ext>
            </a:extLst>
          </p:cNvPr>
          <p:cNvSpPr txBox="1"/>
          <p:nvPr/>
        </p:nvSpPr>
        <p:spPr>
          <a:xfrm>
            <a:off x="6947209" y="4347216"/>
            <a:ext cx="4259765"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Buy America</a:t>
            </a:r>
            <a:r>
              <a:rPr lang="en-US" sz="2400" dirty="0"/>
              <a:t>: Must try to purchase good produced in the United States</a:t>
            </a:r>
          </a:p>
        </p:txBody>
      </p:sp>
    </p:spTree>
    <p:extLst>
      <p:ext uri="{BB962C8B-B14F-4D97-AF65-F5344CB8AC3E}">
        <p14:creationId xmlns:p14="http://schemas.microsoft.com/office/powerpoint/2010/main" val="321046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8C27-97A5-4075-A794-831A327A5D20}"/>
              </a:ext>
            </a:extLst>
          </p:cNvPr>
          <p:cNvSpPr>
            <a:spLocks noGrp="1"/>
          </p:cNvSpPr>
          <p:nvPr>
            <p:ph type="title"/>
          </p:nvPr>
        </p:nvSpPr>
        <p:spPr>
          <a:xfrm>
            <a:off x="585403" y="66266"/>
            <a:ext cx="10410546" cy="1320800"/>
          </a:xfrm>
        </p:spPr>
        <p:txBody>
          <a:bodyPr>
            <a:normAutofit/>
          </a:bodyPr>
          <a:lstStyle/>
          <a:p>
            <a:pPr algn="ctr"/>
            <a:r>
              <a:rPr lang="en-US" sz="3600" dirty="0">
                <a:solidFill>
                  <a:srgbClr val="0071BC"/>
                </a:solidFill>
                <a:latin typeface="Avenir Next LT Pro Demi" panose="020B0704020202020204" pitchFamily="34" charset="0"/>
              </a:rPr>
              <a:t>Follow Uniform Guidance Procurement Methods </a:t>
            </a:r>
            <a:br>
              <a:rPr lang="en-US" sz="3600" dirty="0">
                <a:solidFill>
                  <a:srgbClr val="0071BC"/>
                </a:solidFill>
                <a:latin typeface="Avenir Next LT Pro Demi" panose="020B0704020202020204" pitchFamily="34" charset="0"/>
              </a:rPr>
            </a:br>
            <a:r>
              <a:rPr lang="en-US" sz="3600" dirty="0">
                <a:solidFill>
                  <a:srgbClr val="0071BC"/>
                </a:solidFill>
                <a:latin typeface="Avenir Next LT Pro Demi" panose="020B0704020202020204" pitchFamily="34" charset="0"/>
              </a:rPr>
              <a:t>2 C.F.R. 200.320</a:t>
            </a:r>
          </a:p>
        </p:txBody>
      </p:sp>
      <p:sp>
        <p:nvSpPr>
          <p:cNvPr id="11" name="Content Placeholder 4">
            <a:extLst>
              <a:ext uri="{FF2B5EF4-FFF2-40B4-BE49-F238E27FC236}">
                <a16:creationId xmlns:a16="http://schemas.microsoft.com/office/drawing/2014/main" id="{53181223-9C4B-454B-BA64-90C0AC4E80B9}"/>
              </a:ext>
            </a:extLst>
          </p:cNvPr>
          <p:cNvSpPr txBox="1">
            <a:spLocks/>
          </p:cNvSpPr>
          <p:nvPr/>
        </p:nvSpPr>
        <p:spPr>
          <a:xfrm>
            <a:off x="389462" y="1459447"/>
            <a:ext cx="4834359" cy="4628959"/>
          </a:xfrm>
          <a:prstGeom prst="rect">
            <a:avLst/>
          </a:prstGeom>
          <a:solidFill>
            <a:schemeClr val="accent5">
              <a:lumMod val="20000"/>
              <a:lumOff val="80000"/>
            </a:schemeClr>
          </a:solidFill>
        </p:spPr>
        <p:txBody>
          <a:bodyP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0"/>
              </a:spcAft>
              <a:buClrTx/>
              <a:buSzTx/>
              <a:buNone/>
              <a:tabLst/>
              <a:defRPr/>
            </a:pPr>
            <a:r>
              <a:rPr kumimoji="0" lang="en-US" sz="2400" b="1" i="0" u="none" strike="noStrike" kern="1200" cap="none" spc="0" normalizeH="0" baseline="0" noProof="0" dirty="0">
                <a:ln>
                  <a:noFill/>
                </a:ln>
                <a:solidFill>
                  <a:schemeClr val="tx2"/>
                </a:solidFill>
                <a:effectLst/>
                <a:uLnTx/>
                <a:uFillTx/>
                <a:latin typeface="Calibri" panose="020F0502020204030204"/>
                <a:ea typeface="+mn-ea"/>
                <a:cs typeface="+mn-cs"/>
              </a:rPr>
              <a:t>Informal Procurement Methods</a:t>
            </a:r>
          </a:p>
          <a:p>
            <a:pPr marL="685766" marR="0" lvl="1"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sng" strike="noStrike" kern="1200" cap="none" spc="0" normalizeH="0" baseline="0" noProof="0" dirty="0">
                <a:ln>
                  <a:noFill/>
                </a:ln>
                <a:solidFill>
                  <a:prstClr val="black"/>
                </a:solidFill>
                <a:effectLst/>
                <a:uLnTx/>
                <a:uFillTx/>
                <a:latin typeface="Calibri" panose="020F0502020204030204"/>
                <a:ea typeface="+mn-ea"/>
                <a:cs typeface="+mn-cs"/>
              </a:rPr>
              <a:t>Micro-Purchase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($9,999 or less)</a:t>
            </a:r>
          </a:p>
          <a:p>
            <a:pPr lvl="2">
              <a:spcBef>
                <a:spcPts val="1000"/>
              </a:spcBef>
              <a:defRPr/>
            </a:pPr>
            <a:r>
              <a:rPr lang="en-US" sz="1800" dirty="0">
                <a:solidFill>
                  <a:prstClr val="black"/>
                </a:solidFill>
                <a:latin typeface="Calibri" panose="020F0502020204030204"/>
              </a:rPr>
              <a:t>Need one quote</a:t>
            </a:r>
          </a:p>
          <a:p>
            <a:pPr lvl="2">
              <a:spcBef>
                <a:spcPts val="1000"/>
              </a:spcBef>
              <a:defRPr/>
            </a:pPr>
            <a:r>
              <a:rPr kumimoji="0" lang="en-US" sz="1800" b="0" i="0" u="none" strike="noStrike" kern="1200" cap="none" spc="0" normalizeH="0" baseline="0" noProof="0" dirty="0">
                <a:ln>
                  <a:noFill/>
                </a:ln>
                <a:solidFill>
                  <a:prstClr val="black"/>
                </a:solidFill>
                <a:effectLst/>
                <a:uLnTx/>
                <a:uFillTx/>
                <a:latin typeface="Calibri" panose="020F0502020204030204"/>
              </a:rPr>
              <a:t>Must</a:t>
            </a:r>
            <a:r>
              <a:rPr kumimoji="0" lang="en-US" sz="1800" b="0" i="0" u="none" strike="noStrike" kern="1200" cap="none" spc="0" normalizeH="0" noProof="0" dirty="0">
                <a:ln>
                  <a:noFill/>
                </a:ln>
                <a:solidFill>
                  <a:prstClr val="black"/>
                </a:solidFill>
                <a:effectLst/>
                <a:uLnTx/>
                <a:uFillTx/>
                <a:latin typeface="Calibri" panose="020F0502020204030204"/>
              </a:rPr>
              <a:t> document that the price is fair and reasonable</a:t>
            </a:r>
            <a:endParaRPr kumimoji="0" lang="en-US" sz="1800" b="0" i="0" u="none" strike="noStrike" kern="1200" cap="none" spc="0" normalizeH="0" baseline="0" noProof="0" dirty="0">
              <a:ln>
                <a:noFill/>
              </a:ln>
              <a:solidFill>
                <a:prstClr val="black"/>
              </a:solidFill>
              <a:effectLst/>
              <a:uLnTx/>
              <a:uFillTx/>
              <a:latin typeface="Calibri" panose="020F0502020204030204"/>
            </a:endParaRPr>
          </a:p>
          <a:p>
            <a:pPr marL="685766" marR="0" lvl="1"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sng" strike="noStrike" kern="1200" cap="none" spc="0" normalizeH="0" baseline="0" noProof="0" dirty="0">
                <a:ln>
                  <a:noFill/>
                </a:ln>
                <a:solidFill>
                  <a:prstClr val="black"/>
                </a:solidFill>
                <a:effectLst/>
                <a:uLnTx/>
                <a:uFillTx/>
                <a:latin typeface="Calibri" panose="020F0502020204030204"/>
                <a:ea typeface="+mn-ea"/>
                <a:cs typeface="+mn-cs"/>
              </a:rPr>
              <a:t>Small Purchases</a:t>
            </a:r>
            <a:r>
              <a:rPr kumimoji="0" lang="en-US"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($10,000 - $25</a:t>
            </a:r>
            <a:r>
              <a:rPr lang="en-US" sz="2000" dirty="0">
                <a:solidFill>
                  <a:prstClr val="black"/>
                </a:solidFill>
                <a:latin typeface="Calibri" panose="020F0502020204030204"/>
              </a:rPr>
              <a:t>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,000)</a:t>
            </a:r>
          </a:p>
          <a:p>
            <a:pPr lvl="2">
              <a:spcBef>
                <a:spcPts val="1000"/>
              </a:spcBef>
              <a:defRPr/>
            </a:pPr>
            <a:r>
              <a:rPr lang="en-US" sz="1800" dirty="0">
                <a:solidFill>
                  <a:prstClr val="black"/>
                </a:solidFill>
                <a:latin typeface="Calibri" panose="020F0502020204030204"/>
              </a:rPr>
              <a:t>Adequate number of price quotes</a:t>
            </a:r>
          </a:p>
          <a:p>
            <a:pPr lvl="2">
              <a:spcBef>
                <a:spcPts val="1000"/>
              </a:spcBef>
              <a:defRPr/>
            </a:pPr>
            <a:r>
              <a:rPr kumimoji="0" lang="en-US" sz="1800" b="0" i="0" u="none" strike="noStrike" kern="1200" cap="none" spc="0" normalizeH="0" baseline="0" noProof="0" dirty="0">
                <a:ln>
                  <a:noFill/>
                </a:ln>
                <a:solidFill>
                  <a:prstClr val="black"/>
                </a:solidFill>
                <a:effectLst/>
                <a:uLnTx/>
                <a:uFillTx/>
                <a:latin typeface="Calibri" panose="020F0502020204030204"/>
              </a:rPr>
              <a:t>No</a:t>
            </a:r>
            <a:r>
              <a:rPr kumimoji="0" lang="en-US" sz="1800" b="0" i="0" u="none" strike="noStrike" kern="1200" cap="none" spc="0" normalizeH="0" noProof="0" dirty="0">
                <a:ln>
                  <a:noFill/>
                </a:ln>
                <a:solidFill>
                  <a:prstClr val="black"/>
                </a:solidFill>
                <a:effectLst/>
                <a:uLnTx/>
                <a:uFillTx/>
                <a:latin typeface="Calibri" panose="020F0502020204030204"/>
              </a:rPr>
              <a:t> formal advertisement required</a:t>
            </a:r>
          </a:p>
          <a:p>
            <a:pPr lvl="2">
              <a:spcBef>
                <a:spcPts val="1000"/>
              </a:spcBef>
              <a:defRPr/>
            </a:pPr>
            <a:r>
              <a:rPr lang="en-US" sz="1800" baseline="0" dirty="0">
                <a:solidFill>
                  <a:prstClr val="black"/>
                </a:solidFill>
                <a:latin typeface="Calibri" panose="020F0502020204030204"/>
              </a:rPr>
              <a:t>State</a:t>
            </a:r>
            <a:r>
              <a:rPr lang="en-US" sz="1800" dirty="0">
                <a:solidFill>
                  <a:prstClr val="black"/>
                </a:solidFill>
                <a:latin typeface="Calibri" panose="020F0502020204030204"/>
              </a:rPr>
              <a:t> law formal bidding requirements are triggered for purchase contracts costing $90,000 or more. Must follow state law sealed bidding (most restrictive)</a:t>
            </a:r>
            <a:endParaRPr kumimoji="0" lang="en-US" sz="18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354"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1E8EAF00-8468-8788-4126-B7143F9CDC5E}"/>
              </a:ext>
            </a:extLst>
          </p:cNvPr>
          <p:cNvSpPr txBox="1"/>
          <p:nvPr/>
        </p:nvSpPr>
        <p:spPr>
          <a:xfrm>
            <a:off x="5962009" y="1459446"/>
            <a:ext cx="5479141" cy="4130361"/>
          </a:xfrm>
          <a:prstGeom prst="rect">
            <a:avLst/>
          </a:prstGeom>
          <a:solidFill>
            <a:schemeClr val="accent5">
              <a:lumMod val="20000"/>
              <a:lumOff val="80000"/>
            </a:schemeClr>
          </a:solidFill>
        </p:spPr>
        <p:txBody>
          <a:bodyPr wrap="square" rtlCol="0">
            <a:spAutoFit/>
          </a:bodyPr>
          <a:lstStyle/>
          <a:p>
            <a:pPr marR="0" lvl="0" algn="l" defTabSz="914354" rtl="0" eaLnBrk="1" fontAlgn="auto" latinLnBrk="0" hangingPunct="1">
              <a:lnSpc>
                <a:spcPct val="90000"/>
              </a:lnSpc>
              <a:spcBef>
                <a:spcPts val="1000"/>
              </a:spcBef>
              <a:spcAft>
                <a:spcPts val="0"/>
              </a:spcAft>
              <a:buClrTx/>
              <a:buSzTx/>
              <a:tabLst/>
              <a:defRPr/>
            </a:pPr>
            <a:r>
              <a:rPr kumimoji="0" lang="en-US" sz="2400" b="1" i="0" u="none" strike="noStrike" kern="1200" cap="none" spc="0" normalizeH="0" baseline="0" noProof="0" dirty="0">
                <a:ln>
                  <a:noFill/>
                </a:ln>
                <a:solidFill>
                  <a:schemeClr val="tx2"/>
                </a:solidFill>
                <a:effectLst/>
                <a:uLnTx/>
                <a:uFillTx/>
                <a:latin typeface="Calibri" panose="020F0502020204030204"/>
                <a:ea typeface="+mn-ea"/>
                <a:cs typeface="+mn-cs"/>
              </a:rPr>
              <a:t>Formal Procurement Methods</a:t>
            </a:r>
          </a:p>
          <a:p>
            <a:pPr marL="685766" marR="0" lvl="1"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Sealed Bids ($251,000 or more)</a:t>
            </a:r>
            <a:endParaRPr lang="en-US" sz="2400" u="sng" dirty="0">
              <a:solidFill>
                <a:prstClr val="black"/>
              </a:solidFill>
              <a:latin typeface="Calibri" panose="020F0502020204030204"/>
            </a:endParaRPr>
          </a:p>
          <a:p>
            <a:pPr marL="1257300" lvl="2" indent="-342900">
              <a:spcBef>
                <a:spcPts val="10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Contracts costing $251,000 or more</a:t>
            </a:r>
          </a:p>
          <a:p>
            <a:pPr marL="1257300" lvl="2" indent="-342900">
              <a:spcBef>
                <a:spcPts val="1000"/>
              </a:spcBef>
              <a:buFont typeface="Arial" panose="020B0604020202020204" pitchFamily="34" charset="0"/>
              <a:buChar char="•"/>
              <a:defRPr/>
            </a:pPr>
            <a:r>
              <a:rPr lang="en-US" dirty="0">
                <a:solidFill>
                  <a:prstClr val="black"/>
                </a:solidFill>
                <a:latin typeface="Calibri" panose="020F0502020204030204"/>
              </a:rPr>
              <a:t>Preferred method for construction</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766" marR="0" lvl="1"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Competitive Proposals ($251,000 or more)</a:t>
            </a:r>
          </a:p>
          <a:p>
            <a:pPr marL="1257300" lvl="2" indent="-342900">
              <a:spcBef>
                <a:spcPts val="1000"/>
              </a:spcBef>
              <a:buFont typeface="Arial" panose="020B0604020202020204" pitchFamily="34" charset="0"/>
              <a:buChar char="•"/>
              <a:defRPr/>
            </a:pPr>
            <a:r>
              <a:rPr lang="en-US" dirty="0">
                <a:solidFill>
                  <a:prstClr val="black"/>
                </a:solidFill>
                <a:latin typeface="Calibri" panose="020F0502020204030204"/>
              </a:rPr>
              <a:t>Used w</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hen the sealed bid method is not appropriate (e.g., service contracts)</a:t>
            </a:r>
          </a:p>
          <a:p>
            <a:pPr marL="1257300" lvl="2" indent="-342900">
              <a:spcBef>
                <a:spcPts val="1000"/>
              </a:spcBef>
              <a:buFont typeface="Arial" panose="020B0604020202020204" pitchFamily="34" charset="0"/>
              <a:buChar char="•"/>
              <a:defRPr/>
            </a:pPr>
            <a:r>
              <a:rPr lang="en-US" baseline="0" dirty="0">
                <a:solidFill>
                  <a:prstClr val="black"/>
                </a:solidFill>
                <a:latin typeface="Calibri" panose="020F0502020204030204"/>
              </a:rPr>
              <a:t>Must</a:t>
            </a:r>
            <a:r>
              <a:rPr lang="en-US" dirty="0">
                <a:solidFill>
                  <a:prstClr val="black"/>
                </a:solidFill>
                <a:latin typeface="Calibri" panose="020F0502020204030204"/>
              </a:rPr>
              <a:t> be used for Mini-Brooks Act services above micro-purchase threshold. Publish RFQ. Price may not be solicited.</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91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8C27-97A5-4075-A794-831A327A5D20}"/>
              </a:ext>
            </a:extLst>
          </p:cNvPr>
          <p:cNvSpPr>
            <a:spLocks noGrp="1"/>
          </p:cNvSpPr>
          <p:nvPr>
            <p:ph type="title"/>
          </p:nvPr>
        </p:nvSpPr>
        <p:spPr>
          <a:xfrm>
            <a:off x="467094" y="508855"/>
            <a:ext cx="4216420" cy="5546256"/>
          </a:xfrm>
        </p:spPr>
        <p:txBody>
          <a:bodyPr>
            <a:noAutofit/>
          </a:bodyPr>
          <a:lstStyle/>
          <a:p>
            <a:r>
              <a:rPr lang="en-US" sz="4000" b="1" dirty="0">
                <a:latin typeface="Avenir Next LT Pro Demi" panose="020B0704020202020204" pitchFamily="34" charset="0"/>
              </a:rPr>
              <a:t>Noncompetitive Procurements Allowed in Limited Circumstances</a:t>
            </a:r>
            <a:br>
              <a:rPr lang="en-US" sz="4000" b="1" dirty="0">
                <a:latin typeface="Avenir Next LT Pro Demi" panose="020B0704020202020204" pitchFamily="34" charset="0"/>
              </a:rPr>
            </a:br>
            <a:r>
              <a:rPr lang="pt-BR" sz="2800" b="1" dirty="0">
                <a:latin typeface="Avenir Next LT Pro Demi" panose="020B0704020202020204" pitchFamily="34" charset="0"/>
              </a:rPr>
              <a:t>2 C.F.R. 200.320(c)</a:t>
            </a:r>
            <a:endParaRPr lang="en-US" sz="2800" b="1" dirty="0">
              <a:latin typeface="Avenir Next LT Pro Demi" panose="020B0704020202020204" pitchFamily="34" charset="0"/>
            </a:endParaRPr>
          </a:p>
        </p:txBody>
      </p:sp>
      <p:graphicFrame>
        <p:nvGraphicFramePr>
          <p:cNvPr id="3" name="Diagram 2">
            <a:extLst>
              <a:ext uri="{FF2B5EF4-FFF2-40B4-BE49-F238E27FC236}">
                <a16:creationId xmlns:a16="http://schemas.microsoft.com/office/drawing/2014/main" id="{6BB7A563-B0B9-A252-4939-72F726E0110B}"/>
              </a:ext>
            </a:extLst>
          </p:cNvPr>
          <p:cNvGraphicFramePr/>
          <p:nvPr>
            <p:extLst>
              <p:ext uri="{D42A27DB-BD31-4B8C-83A1-F6EECF244321}">
                <p14:modId xmlns:p14="http://schemas.microsoft.com/office/powerpoint/2010/main" val="2263545198"/>
              </p:ext>
            </p:extLst>
          </p:nvPr>
        </p:nvGraphicFramePr>
        <p:xfrm>
          <a:off x="5452946" y="508855"/>
          <a:ext cx="6022085" cy="5637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30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2C8B-7922-DD1A-CF32-51DAD72F43B9}"/>
              </a:ext>
            </a:extLst>
          </p:cNvPr>
          <p:cNvSpPr>
            <a:spLocks noGrp="1"/>
          </p:cNvSpPr>
          <p:nvPr>
            <p:ph type="title"/>
          </p:nvPr>
        </p:nvSpPr>
        <p:spPr>
          <a:xfrm>
            <a:off x="934453" y="681037"/>
            <a:ext cx="10515600" cy="1325563"/>
          </a:xfrm>
        </p:spPr>
        <p:txBody>
          <a:bodyPr>
            <a:normAutofit fontScale="90000"/>
          </a:bodyPr>
          <a:lstStyle/>
          <a:p>
            <a:r>
              <a:rPr lang="en-US" b="1" kern="100" dirty="0">
                <a:effectLst/>
                <a:latin typeface="Calibri" panose="020F0502020204030204" pitchFamily="34" charset="0"/>
                <a:ea typeface="Calibri" panose="020F0502020204030204" pitchFamily="34" charset="0"/>
                <a:cs typeface="Times New Roman" panose="02020603050405020304" pitchFamily="18" charset="0"/>
              </a:rPr>
              <a:t>Are service contracts </a:t>
            </a:r>
            <a:r>
              <a:rPr lang="en-US" b="1" kern="100" dirty="0">
                <a:latin typeface="Calibri" panose="020F0502020204030204" pitchFamily="34" charset="0"/>
                <a:ea typeface="Calibri" panose="020F0502020204030204" pitchFamily="34" charset="0"/>
                <a:cs typeface="Times New Roman" panose="02020603050405020304" pitchFamily="18" charset="0"/>
              </a:rPr>
              <a:t>subject to UG procurement methods?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A6B9D67-5857-425D-DABC-ACC81D86ED44}"/>
              </a:ext>
            </a:extLst>
          </p:cNvPr>
          <p:cNvSpPr>
            <a:spLocks noGrp="1"/>
          </p:cNvSpPr>
          <p:nvPr>
            <p:ph idx="1"/>
          </p:nvPr>
        </p:nvSpPr>
        <p:spPr/>
        <p:txBody>
          <a:bodyPr>
            <a:normAutofit/>
          </a:bodyPr>
          <a:lstStyle/>
          <a:p>
            <a:r>
              <a:rPr lang="en-US" dirty="0"/>
              <a:t>Yes. </a:t>
            </a:r>
            <a:r>
              <a:rPr lang="en-US" dirty="0">
                <a:effectLst/>
                <a:latin typeface="Calibri" panose="020F0502020204030204" pitchFamily="34" charset="0"/>
                <a:ea typeface="Calibri" panose="020F0502020204030204" pitchFamily="34" charset="0"/>
                <a:cs typeface="Times New Roman" panose="02020603050405020304" pitchFamily="18" charset="0"/>
              </a:rPr>
              <a:t>The Uniform Guidance requires that units follow the UG bidding methods when contracting for services (janitorial, maintenance, accounting). </a:t>
            </a:r>
          </a:p>
          <a:p>
            <a:pPr lvl="1"/>
            <a:r>
              <a:rPr lang="en-US" dirty="0">
                <a:latin typeface="Calibri" panose="020F0502020204030204" pitchFamily="34" charset="0"/>
                <a:ea typeface="Calibri" panose="020F0502020204030204" pitchFamily="34" charset="0"/>
                <a:cs typeface="Times New Roman" panose="02020603050405020304" pitchFamily="18" charset="0"/>
              </a:rPr>
              <a:t>General s</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dirty="0">
                <a:latin typeface="Calibri" panose="020F0502020204030204" pitchFamily="34" charset="0"/>
                <a:ea typeface="Calibri" panose="020F0502020204030204" pitchFamily="34" charset="0"/>
                <a:cs typeface="Times New Roman" panose="02020603050405020304" pitchFamily="18" charset="0"/>
              </a:rPr>
              <a:t>rvice contracts costing above $251,000 should be bid using the Proposals method (RFP)</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A/E professional service contracts above the </a:t>
            </a:r>
            <a:r>
              <a:rPr lang="en-US" dirty="0" err="1">
                <a:effectLst/>
                <a:latin typeface="Calibri" panose="020F0502020204030204" pitchFamily="34" charset="0"/>
                <a:ea typeface="Calibri" panose="020F0502020204030204" pitchFamily="34" charset="0"/>
                <a:cs typeface="Times New Roman" panose="02020603050405020304" pitchFamily="18" charset="0"/>
              </a:rPr>
              <a:t>micropurchase</a:t>
            </a:r>
            <a:r>
              <a:rPr lang="en-US" dirty="0">
                <a:effectLst/>
                <a:latin typeface="Calibri" panose="020F0502020204030204" pitchFamily="34" charset="0"/>
                <a:ea typeface="Calibri" panose="020F0502020204030204" pitchFamily="34" charset="0"/>
                <a:cs typeface="Times New Roman" panose="02020603050405020304" pitchFamily="18" charset="0"/>
              </a:rPr>
              <a:t> threshold must be </a:t>
            </a:r>
            <a:r>
              <a:rPr lang="en-US" dirty="0">
                <a:latin typeface="Calibri" panose="020F0502020204030204" pitchFamily="34" charset="0"/>
                <a:ea typeface="Calibri" panose="020F0502020204030204" pitchFamily="34" charset="0"/>
                <a:cs typeface="Times New Roman" panose="02020603050405020304" pitchFamily="18" charset="0"/>
              </a:rPr>
              <a:t>let using the RFQ process. P</a:t>
            </a:r>
            <a:r>
              <a:rPr lang="en-US" dirty="0">
                <a:effectLst/>
                <a:latin typeface="Calibri" panose="020F0502020204030204" pitchFamily="34" charset="0"/>
                <a:ea typeface="Calibri" panose="020F0502020204030204" pitchFamily="34" charset="0"/>
                <a:cs typeface="Times New Roman" panose="02020603050405020304" pitchFamily="18" charset="0"/>
              </a:rPr>
              <a:t>rice cannot be solicited or used as an evaluation factor in selecting the most qualified firm.</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cs typeface="Times New Roman" panose="02020603050405020304" pitchFamily="18" charset="0"/>
              </a:rPr>
              <a:t>Additional requirements apply when procuring audit services for the federal single audit  </a:t>
            </a:r>
          </a:p>
        </p:txBody>
      </p:sp>
    </p:spTree>
    <p:extLst>
      <p:ext uri="{BB962C8B-B14F-4D97-AF65-F5344CB8AC3E}">
        <p14:creationId xmlns:p14="http://schemas.microsoft.com/office/powerpoint/2010/main" val="1327663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2A7BAD-0FAA-4EEA-B353-48F2E277AD17}&quot;/&gt;&lt;isInvalidForFieldText val=&quot;0&quot;/&gt;&lt;Image&gt;&lt;filename val=&quot;C:\Users\romoore\AppData\Local\Temp\PR\data\asimages\{D92A7BAD-0FAA-4EEA-B353-48F2E277AD17}_15.png&quot;/&gt;&lt;left val=&quot;35&quot;/&gt;&lt;top val=&quot;103&quot;/&gt;&lt;width val=&quot;648&quot;/&gt;&lt;height val=&quot;357&quot;/&gt;&lt;hasText val=&quot;1&quot;/&gt;&lt;/Image&gt;&lt;/ThreeDShapeInfo&gt;"/>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103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nt Management Template_Not ARPA" id="{0BA83282-22C3-4F4E-9344-E81C8049FAD1}" vid="{9050C139-B898-47AC-9417-7134CBEE57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Grant Management Template_Not ARPA</Template>
  <TotalTime>15820</TotalTime>
  <Words>3315</Words>
  <Application>Microsoft Macintosh PowerPoint</Application>
  <PresentationFormat>Widescreen</PresentationFormat>
  <Paragraphs>245</Paragraphs>
  <Slides>21</Slides>
  <Notes>20</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Avenir Next LT Pro Demi</vt:lpstr>
      <vt:lpstr>Calibri</vt:lpstr>
      <vt:lpstr>Corbel</vt:lpstr>
      <vt:lpstr>Courier New</vt:lpstr>
      <vt:lpstr>Helvetica</vt:lpstr>
      <vt:lpstr>Lato</vt:lpstr>
      <vt:lpstr>Merriweather Sans</vt:lpstr>
      <vt:lpstr>Symbol</vt:lpstr>
      <vt:lpstr>Times New Roman</vt:lpstr>
      <vt:lpstr>Trebuchet MS</vt:lpstr>
      <vt:lpstr>Wingdings</vt:lpstr>
      <vt:lpstr>Office Theme</vt:lpstr>
      <vt:lpstr>ARPA Office Hours: UG Procurement</vt:lpstr>
      <vt:lpstr>PowerPoint Presentation</vt:lpstr>
      <vt:lpstr> Uniform Guidance, Subpart D</vt:lpstr>
      <vt:lpstr>Written Conflict of Interest Policy</vt:lpstr>
      <vt:lpstr>PowerPoint Presentation</vt:lpstr>
      <vt:lpstr>PowerPoint Presentation</vt:lpstr>
      <vt:lpstr>Follow Uniform Guidance Procurement Methods  2 C.F.R. 200.320</vt:lpstr>
      <vt:lpstr>Noncompetitive Procurements Allowed in Limited Circumstances 2 C.F.R. 200.320(c)</vt:lpstr>
      <vt:lpstr>Are service contracts subject to UG procurement methods?  </vt:lpstr>
      <vt:lpstr>Procuring Audit Services</vt:lpstr>
      <vt:lpstr>Changes to Uniform Guidance!</vt:lpstr>
      <vt:lpstr>Proposed Changes to Uniform Guidance https://www.govinfo.gov/content/pkg/FR-2023-10-05/html/2023-21078.htm </vt:lpstr>
      <vt:lpstr>Changes to Uniform Guidance Expected Timeline? </vt:lpstr>
      <vt:lpstr>We’ve received bids from a local contractor and an out-of-state contractor to perform construction. We want to support the local contractor—may we include a local preference when evaluating bids?  </vt:lpstr>
      <vt:lpstr>May a contractor or firm that prepares the bid specs still bid on the project?  </vt:lpstr>
      <vt:lpstr>Can we make purchases from group purchasing programs? </vt:lpstr>
      <vt:lpstr>What is a price or cost analysis?</vt:lpstr>
      <vt:lpstr>Price Analysis = Process for determining a fair and reasonable price for an item or service </vt:lpstr>
      <vt:lpstr>Cost Analysis = Evaluation of separate cost elements of a contract </vt:lpstr>
      <vt:lpstr>PowerPoint Presentation</vt:lpstr>
      <vt:lpstr>Does the UG specify a process to purchase real property?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Badgett, Rebecca</dc:creator>
  <cp:lastModifiedBy>Millonzi, Kara Anne</cp:lastModifiedBy>
  <cp:revision>17</cp:revision>
  <dcterms:created xsi:type="dcterms:W3CDTF">2023-07-10T18:08:19Z</dcterms:created>
  <dcterms:modified xsi:type="dcterms:W3CDTF">2023-10-12T17:29:36Z</dcterms:modified>
</cp:coreProperties>
</file>