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70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6327"/>
  </p:normalViewPr>
  <p:slideViewPr>
    <p:cSldViewPr snapToGrid="0">
      <p:cViewPr varScale="1">
        <p:scale>
          <a:sx n="124" d="100"/>
          <a:sy n="124" d="100"/>
        </p:scale>
        <p:origin x="5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F2A71-9F81-58EF-7253-982E1BEB5A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07E809-6948-7448-C716-33EF2E39CF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357375-4794-DAD2-487D-748FA3CD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8FF0D5-9664-B5F8-AAD3-F4EB632F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86B406-A277-8C59-8431-0EAFEB3B4C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14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7B259-99AD-265B-1067-553B06451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51923D-5E13-D678-26DA-06E16302CD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ACBB65-2FE3-55E2-A30F-C708EC14F1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7AACD-D80E-86E3-6871-AE794286F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E9BD00-A422-EF99-9885-4DE6633B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04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F2F9B7-D724-6FF7-1275-56FA5592DC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9B92BA-5DC5-F09F-584E-E1C12D7284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EA8D0-CD8E-40E7-D82B-7E64B020E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3EF412-F513-4B71-EB5C-EC0804890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3F9914-4C60-5413-F370-16EFDC437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8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2B3ECB-0E52-966E-75F2-E4279F80C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CA64BF-3E0F-2777-AD26-5FA5AA8B6F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95CB0-4088-92D6-8DFB-92307C729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FBB19-6B4A-CCF9-F602-61030DCFF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012840-6D82-14C6-95B6-0FBF44DA0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451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5144D3-AE31-2E99-7598-2BA6536E8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6E6FB3-CD11-1F8E-FD94-E1DC1B78F2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9690D2-5773-EB87-A19B-72B55BDDE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E85D6-930E-9E03-B6B9-C24830BF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5CDEEF-78B1-AB01-48BF-2BCC8635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6958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515B9-B4D8-4251-870F-6C4427A90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568A95-45F6-5818-AD31-D073160382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FA678D-77C1-B945-C1A0-8B75F88674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4AAE9E-77BB-1DCF-2A35-45CEB8CA5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1813A-E169-DB1D-370B-EE44309FC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316D05-70F6-3569-B8AF-86E9BA05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76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0D882-7A80-CC42-AD57-9EAD28BF39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9DBB4-F0AF-9C0F-510F-DF29D8FB9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3DCE02-978A-6EA1-908A-FB94ECEF40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F4DF73-693B-1216-D4CA-D95A35A77E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548E194-516E-9CE4-9C58-B5E8B065E8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AC163A4-102D-CAF3-2F6F-B5691C859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A9A883-713A-1F40-C8D2-52EC4B2ADA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34C38-DC3D-34A9-6297-F3DBA71E2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48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9AF17-DBE7-E843-8BB3-75E0777FF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C3114D0-9E24-AF42-8B2F-E56B9107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EDD08E-A957-4DF1-454B-3BBEEA957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DFAF35-DE91-FA3D-9F4F-B8A8729F6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657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89339F-E9D9-4240-A001-E06A9F3039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A393BF-D61E-9D4B-FAE4-A8C3CB052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F54B4-C77A-8E58-6774-9E10FE405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7739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7FCE9-FC41-EBAD-B783-CDE06FA08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D709C-8C25-3703-34CC-74DAE8334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E6EFB4-4BBA-22E8-8914-F9EB66B3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A7AE-0D34-1FF3-F233-2A8231F15B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09E992-95AF-207B-C958-C0283C57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A0741C-1B31-E349-37DE-1496D9998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65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E55DF4-A2C3-2337-E25D-04938FF4C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2E53EA-446B-5125-A207-00E952FE6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E29110-01BB-DEB5-5BD2-CE18D60EFA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99B3B3-C81D-01D4-29D2-BA8D70658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458750-B96B-BCEC-CF46-29BFC6B15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75786F-558D-923B-2711-F504A7F77F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189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B5E405-D927-C9C5-F094-DFF347A59A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C8102-23E8-757D-C3F8-DBB658358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52B3A-5444-DAB5-827E-EE2AD1E557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17AD0-63C3-1B48-8160-83F85DC89BC6}" type="datetimeFigureOut">
              <a:rPr lang="en-US" smtClean="0"/>
              <a:t>6/21/23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A1DD4E-44BB-EB04-280D-DF0D4930C3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035EC-A2E1-05CD-59D0-32E3BAAB32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5E070-75C4-5C48-B658-DFC7770C2D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16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FED86B2-C81F-0F46-A87A-360991C2AF02}"/>
              </a:ext>
            </a:extLst>
          </p:cNvPr>
          <p:cNvSpPr/>
          <p:nvPr/>
        </p:nvSpPr>
        <p:spPr>
          <a:xfrm>
            <a:off x="0" y="0"/>
            <a:ext cx="12192000" cy="157121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4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F000E0-B44D-4943-8186-B77C58C1B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51460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Federal Compliance Requirements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5ACF939-9DAA-344A-92C4-459D57C0DAB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0" y="773543"/>
          <a:ext cx="12192000" cy="4980803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61308859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43555544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496405590"/>
                    </a:ext>
                  </a:extLst>
                </a:gridCol>
              </a:tblGrid>
              <a:tr h="3783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Award Terms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Prohibited Expenditures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Uniform Guidance (UG)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2893364"/>
                  </a:ext>
                </a:extLst>
              </a:tr>
              <a:tr h="442953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All funds obligated by December 31, 2024 &amp; fully expended by December 31, 2026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Reporting requirements</a:t>
                      </a:r>
                    </a:p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600" dirty="0"/>
                        <a:t>Project &amp; Expenditure reports (quarterly or yearly, depending on size) -- Document data elements for certain EC’s</a:t>
                      </a:r>
                    </a:p>
                    <a:p>
                      <a:pPr lvl="1">
                        <a:spcBef>
                          <a:spcPts val="600"/>
                        </a:spcBef>
                      </a:pPr>
                      <a:r>
                        <a:rPr lang="en-US" sz="1600" dirty="0"/>
                        <a:t>Performance Plan reports (for largest units only)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Civil rights compliance / nondiscrimination policy 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Compliance with all applicable Uniform Guidance provisions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Records retention policy with retention for at least 5 years after award term ends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Special audit requirements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600" dirty="0"/>
                        <a:t>Other federal laws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Pension fund contributions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Borrowing money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Financial reserves / rainy day fund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Settlement/judgement/consent decree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Undermines or discourages compliance with CDC guidelines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Violates conflict of interest provisions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r>
                        <a:rPr lang="en-US" sz="1800" dirty="0"/>
                        <a:t>NO: Violates state law or other federal laws and regulations, including applicable Uniform Guidance</a:t>
                      </a:r>
                    </a:p>
                    <a:p>
                      <a:pPr>
                        <a:spcBef>
                          <a:spcPts val="600"/>
                        </a:spcBef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6675" lvl="1" indent="0">
                        <a:spcBef>
                          <a:spcPts val="60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General Financial Management</a:t>
                      </a:r>
                    </a:p>
                    <a:p>
                      <a:pPr marL="66675" lvl="1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Internal Controls </a:t>
                      </a:r>
                    </a:p>
                    <a:p>
                      <a:pPr marL="66675" lvl="1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Eligible Projects Determination &amp; Documentation Policy</a:t>
                      </a:r>
                    </a:p>
                    <a:p>
                      <a:pPr marL="66675" lvl="1" indent="0"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Cost Principles/Allowable Costs Policy </a:t>
                      </a:r>
                    </a:p>
                    <a:p>
                      <a:pPr marL="66675" lvl="1" indent="0">
                        <a:lnSpc>
                          <a:spcPct val="12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endParaRPr lang="en-US" sz="900" b="0" dirty="0">
                        <a:solidFill>
                          <a:schemeClr val="tx1"/>
                        </a:solidFill>
                      </a:endParaRP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endParaRPr lang="en-US" sz="1000" b="0" dirty="0">
                        <a:solidFill>
                          <a:schemeClr val="tx1"/>
                        </a:solidFill>
                      </a:endParaRP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Procurement, Suspension, &amp; Debarment Policy </a:t>
                      </a: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Subaward Policy </a:t>
                      </a: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Program Income Policy </a:t>
                      </a: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r>
                        <a:rPr lang="en-US" sz="1800" b="0" dirty="0">
                          <a:solidFill>
                            <a:schemeClr val="tx1"/>
                          </a:solidFill>
                        </a:rPr>
                        <a:t>Property Management Policy </a:t>
                      </a:r>
                    </a:p>
                    <a:p>
                      <a:pPr marL="66675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Font typeface="Arial" panose="020B0604020202020204" pitchFamily="34" charset="0"/>
                        <a:buNone/>
                        <a:tabLst/>
                      </a:pPr>
                      <a:endParaRPr lang="en-US" sz="1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6498764"/>
                  </a:ext>
                </a:extLst>
              </a:tr>
            </a:tbl>
          </a:graphicData>
        </a:graphic>
      </p:graphicFrame>
      <p:sp>
        <p:nvSpPr>
          <p:cNvPr id="3" name="Up Arrow Callout 2">
            <a:extLst>
              <a:ext uri="{FF2B5EF4-FFF2-40B4-BE49-F238E27FC236}">
                <a16:creationId xmlns:a16="http://schemas.microsoft.com/office/drawing/2014/main" id="{11710E80-C0B8-4D4D-A3AF-AAFB07A6F3B0}"/>
              </a:ext>
            </a:extLst>
          </p:cNvPr>
          <p:cNvSpPr/>
          <p:nvPr/>
        </p:nvSpPr>
        <p:spPr>
          <a:xfrm>
            <a:off x="1238251" y="4989076"/>
            <a:ext cx="3201220" cy="1845672"/>
          </a:xfrm>
          <a:prstGeom prst="upArrowCallou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local government agreed to as condition of receiving funds. </a:t>
            </a:r>
            <a:r>
              <a:rPr lang="en-US" b="1" dirty="0"/>
              <a:t>Applies to ALL categories.</a:t>
            </a:r>
          </a:p>
        </p:txBody>
      </p:sp>
      <p:sp>
        <p:nvSpPr>
          <p:cNvPr id="5" name="Up Arrow Callout 4">
            <a:extLst>
              <a:ext uri="{FF2B5EF4-FFF2-40B4-BE49-F238E27FC236}">
                <a16:creationId xmlns:a16="http://schemas.microsoft.com/office/drawing/2014/main" id="{A2A6E63D-9BAF-FC46-A49C-7F91A57F233F}"/>
              </a:ext>
            </a:extLst>
          </p:cNvPr>
          <p:cNvSpPr/>
          <p:nvPr/>
        </p:nvSpPr>
        <p:spPr>
          <a:xfrm>
            <a:off x="5131398" y="4965824"/>
            <a:ext cx="3024238" cy="1892176"/>
          </a:xfrm>
          <a:prstGeom prst="upArrowCallou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The Final Rule prohibits certain expenditures no matter what. </a:t>
            </a:r>
            <a:r>
              <a:rPr lang="en-US" b="1" dirty="0"/>
              <a:t>Applies to ALL categories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3C2E6922-1864-374F-B7C2-3A54FFF374E8}"/>
              </a:ext>
            </a:extLst>
          </p:cNvPr>
          <p:cNvSpPr/>
          <p:nvPr/>
        </p:nvSpPr>
        <p:spPr>
          <a:xfrm>
            <a:off x="8231240" y="1074103"/>
            <a:ext cx="3856376" cy="2069930"/>
          </a:xfrm>
          <a:prstGeom prst="round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b="1" dirty="0"/>
              <a:t>Applies to ALL projects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2D5597F0-B3E2-C642-A3C0-0F65E8E7E5E7}"/>
              </a:ext>
            </a:extLst>
          </p:cNvPr>
          <p:cNvSpPr/>
          <p:nvPr/>
        </p:nvSpPr>
        <p:spPr>
          <a:xfrm>
            <a:off x="8231240" y="3209991"/>
            <a:ext cx="3856376" cy="1892176"/>
          </a:xfrm>
          <a:prstGeom prst="roundRect">
            <a:avLst/>
          </a:prstGeom>
          <a:solidFill>
            <a:schemeClr val="accent1">
              <a:alpha val="33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endParaRPr lang="en-US" dirty="0"/>
          </a:p>
          <a:p>
            <a:pPr algn="ctr"/>
            <a:r>
              <a:rPr lang="en-US" sz="1400" b="1" dirty="0"/>
              <a:t>Applies ONLY TO SOME projects and DOES NOT apply to Revenue Replacement</a:t>
            </a:r>
          </a:p>
        </p:txBody>
      </p:sp>
      <p:sp>
        <p:nvSpPr>
          <p:cNvPr id="6" name="Up Arrow Callout 5">
            <a:extLst>
              <a:ext uri="{FF2B5EF4-FFF2-40B4-BE49-F238E27FC236}">
                <a16:creationId xmlns:a16="http://schemas.microsoft.com/office/drawing/2014/main" id="{F8B1A6BA-8AAA-E441-8804-D7E9ABAEF277}"/>
              </a:ext>
            </a:extLst>
          </p:cNvPr>
          <p:cNvSpPr/>
          <p:nvPr/>
        </p:nvSpPr>
        <p:spPr>
          <a:xfrm>
            <a:off x="9171414" y="4965824"/>
            <a:ext cx="3072778" cy="1892176"/>
          </a:xfrm>
          <a:prstGeom prst="upArrowCallout">
            <a:avLst/>
          </a:prstGeom>
          <a:solidFill>
            <a:schemeClr val="accent4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Set of federal compliance regulations that apply to federal awards.</a:t>
            </a:r>
          </a:p>
        </p:txBody>
      </p:sp>
    </p:spTree>
    <p:extLst>
      <p:ext uri="{BB962C8B-B14F-4D97-AF65-F5344CB8AC3E}">
        <p14:creationId xmlns:p14="http://schemas.microsoft.com/office/powerpoint/2010/main" val="1548844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Macintosh PowerPoint</Application>
  <PresentationFormat>Widescreen</PresentationFormat>
  <Paragraphs>46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Federal Compliance Requirements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Compliance Requirements</dc:title>
  <dc:creator>Millonzi, Kara Anne</dc:creator>
  <cp:lastModifiedBy>Millonzi, Kara Anne</cp:lastModifiedBy>
  <cp:revision>1</cp:revision>
  <dcterms:created xsi:type="dcterms:W3CDTF">2023-06-21T16:16:10Z</dcterms:created>
  <dcterms:modified xsi:type="dcterms:W3CDTF">2023-06-21T16:16:27Z</dcterms:modified>
</cp:coreProperties>
</file>